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8" r:id="rId2"/>
    <p:sldId id="267" r:id="rId3"/>
    <p:sldId id="268" r:id="rId4"/>
    <p:sldId id="269" r:id="rId5"/>
    <p:sldId id="271" r:id="rId6"/>
    <p:sldId id="270" r:id="rId7"/>
    <p:sldId id="277" r:id="rId8"/>
    <p:sldId id="276" r:id="rId9"/>
    <p:sldId id="274" r:id="rId10"/>
    <p:sldId id="275" r:id="rId1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9900"/>
    <a:srgbClr val="00CC00"/>
    <a:srgbClr val="25F808"/>
    <a:srgbClr val="008000"/>
    <a:srgbClr val="F0751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9" autoAdjust="0"/>
    <p:restoredTop sz="94660"/>
  </p:normalViewPr>
  <p:slideViewPr>
    <p:cSldViewPr>
      <p:cViewPr varScale="1">
        <p:scale>
          <a:sx n="81" d="100"/>
          <a:sy n="81" d="100"/>
        </p:scale>
        <p:origin x="-490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152400"/>
            <a:ext cx="1484313" cy="145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4"/>
          <p:cNvGrpSpPr/>
          <p:nvPr userDrawn="1"/>
        </p:nvGrpSpPr>
        <p:grpSpPr>
          <a:xfrm>
            <a:off x="76200" y="152400"/>
            <a:ext cx="914400" cy="914400"/>
            <a:chOff x="1828800" y="304800"/>
            <a:chExt cx="914400" cy="914400"/>
          </a:xfrm>
          <a:solidFill>
            <a:srgbClr val="25F808">
              <a:alpha val="48000"/>
            </a:srgbClr>
          </a:solidFill>
        </p:grpSpPr>
        <p:sp>
          <p:nvSpPr>
            <p:cNvPr id="4" name="Oval 10"/>
            <p:cNvSpPr/>
            <p:nvPr/>
          </p:nvSpPr>
          <p:spPr>
            <a:xfrm>
              <a:off x="1828800" y="304800"/>
              <a:ext cx="914400" cy="914400"/>
            </a:xfrm>
            <a:prstGeom prst="ellipse">
              <a:avLst/>
            </a:prstGeom>
            <a:grpFill/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" name="TextBox 17"/>
            <p:cNvSpPr txBox="1"/>
            <p:nvPr/>
          </p:nvSpPr>
          <p:spPr>
            <a:xfrm>
              <a:off x="1946031" y="609600"/>
              <a:ext cx="797169" cy="2616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+mn-lt"/>
                  <a:cs typeface="+mn-cs"/>
                </a:rPr>
                <a:t>Biology</a:t>
              </a:r>
            </a:p>
          </p:txBody>
        </p:sp>
      </p:grpSp>
      <p:grpSp>
        <p:nvGrpSpPr>
          <p:cNvPr id="6" name="Group 23"/>
          <p:cNvGrpSpPr/>
          <p:nvPr userDrawn="1"/>
        </p:nvGrpSpPr>
        <p:grpSpPr>
          <a:xfrm>
            <a:off x="685800" y="381000"/>
            <a:ext cx="1066800" cy="914400"/>
            <a:chOff x="152400" y="152400"/>
            <a:chExt cx="1540934" cy="1143000"/>
          </a:xfrm>
          <a:solidFill>
            <a:schemeClr val="accent1">
              <a:lumMod val="60000"/>
              <a:lumOff val="40000"/>
              <a:alpha val="44000"/>
            </a:schemeClr>
          </a:solidFill>
        </p:grpSpPr>
        <p:sp>
          <p:nvSpPr>
            <p:cNvPr id="7" name="Oval 8"/>
            <p:cNvSpPr/>
            <p:nvPr/>
          </p:nvSpPr>
          <p:spPr>
            <a:xfrm>
              <a:off x="152400" y="152400"/>
              <a:ext cx="1320800" cy="1143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" name="TextBox 20"/>
            <p:cNvSpPr txBox="1"/>
            <p:nvPr/>
          </p:nvSpPr>
          <p:spPr>
            <a:xfrm>
              <a:off x="364066" y="568151"/>
              <a:ext cx="1329268" cy="3462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+mn-lt"/>
                  <a:cs typeface="+mn-cs"/>
                </a:rPr>
                <a:t>Chemistry</a:t>
              </a:r>
              <a:endParaRPr lang="en-US" dirty="0">
                <a:latin typeface="+mn-lt"/>
                <a:cs typeface="+mn-cs"/>
              </a:endParaRPr>
            </a:p>
          </p:txBody>
        </p:sp>
      </p:grpSp>
      <p:grpSp>
        <p:nvGrpSpPr>
          <p:cNvPr id="9" name="Group 22"/>
          <p:cNvGrpSpPr/>
          <p:nvPr userDrawn="1"/>
        </p:nvGrpSpPr>
        <p:grpSpPr>
          <a:xfrm>
            <a:off x="76200" y="762000"/>
            <a:ext cx="968188" cy="914400"/>
            <a:chOff x="381000" y="1600200"/>
            <a:chExt cx="1371600" cy="1143000"/>
          </a:xfrm>
          <a:solidFill>
            <a:srgbClr val="FFC000">
              <a:alpha val="65000"/>
            </a:srgbClr>
          </a:solidFill>
        </p:grpSpPr>
        <p:sp>
          <p:nvSpPr>
            <p:cNvPr id="10" name="Oval 9"/>
            <p:cNvSpPr/>
            <p:nvPr/>
          </p:nvSpPr>
          <p:spPr>
            <a:xfrm>
              <a:off x="457200" y="1600200"/>
              <a:ext cx="1295400" cy="1143000"/>
            </a:xfrm>
            <a:prstGeom prst="ellipse">
              <a:avLst/>
            </a:prstGeom>
            <a:grpFill/>
            <a:ln>
              <a:solidFill>
                <a:srgbClr val="F075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" name="TextBox 18"/>
            <p:cNvSpPr txBox="1"/>
            <p:nvPr/>
          </p:nvSpPr>
          <p:spPr>
            <a:xfrm>
              <a:off x="381000" y="2005340"/>
              <a:ext cx="1295400" cy="2616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+mn-lt"/>
                  <a:cs typeface="+mn-cs"/>
                </a:rPr>
                <a:t>Informatics</a:t>
              </a:r>
            </a:p>
          </p:txBody>
        </p:sp>
      </p:grpSp>
      <p:grpSp>
        <p:nvGrpSpPr>
          <p:cNvPr id="12" name="Rectangle 6"/>
          <p:cNvGrpSpPr>
            <a:grpSpLocks/>
          </p:cNvGrpSpPr>
          <p:nvPr userDrawn="1"/>
        </p:nvGrpSpPr>
        <p:grpSpPr bwMode="auto">
          <a:xfrm>
            <a:off x="304800" y="1981200"/>
            <a:ext cx="469900" cy="4559300"/>
            <a:chOff x="188" y="1260"/>
            <a:chExt cx="296" cy="2872"/>
          </a:xfrm>
        </p:grpSpPr>
        <p:pic>
          <p:nvPicPr>
            <p:cNvPr id="13" name="Rectangle 6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8" y="1260"/>
              <a:ext cx="296" cy="2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 rot="10800000">
              <a:off x="192" y="1265"/>
              <a:ext cx="288" cy="2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2" descr="C:\Users\dgrapov\Desktop\clipboard051.png-w=246&amp;h=66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51725" y="1793875"/>
            <a:ext cx="16906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TextBox 1"/>
          <p:cNvSpPr txBox="1">
            <a:spLocks noChangeArrowheads="1"/>
          </p:cNvSpPr>
          <p:nvPr/>
        </p:nvSpPr>
        <p:spPr bwMode="auto">
          <a:xfrm>
            <a:off x="1546225" y="152400"/>
            <a:ext cx="60960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Partial Least Squares (O-/PLS/-DA) modeling of metabolomic sample processing methods</a:t>
            </a:r>
          </a:p>
          <a:p>
            <a:endParaRPr lang="en-US" sz="3200" b="1">
              <a:solidFill>
                <a:srgbClr val="000099"/>
              </a:solidFill>
            </a:endParaRPr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 rot="-5400000">
            <a:off x="-1878012" y="39370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Partial Least  Squares (O-/PLS/-DA)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914400" y="2003425"/>
            <a:ext cx="7772400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2600" b="1"/>
              <a:t>Goal</a:t>
            </a:r>
            <a:r>
              <a:rPr lang="en-US" sz="2600"/>
              <a:t>:</a:t>
            </a:r>
          </a:p>
          <a:p>
            <a:pPr lvl="1"/>
            <a:r>
              <a:rPr lang="en-US" sz="2600"/>
              <a:t>Use  PLS to identify metabolites which best discriminate (most different between) sample processing methods</a:t>
            </a:r>
          </a:p>
          <a:p>
            <a:pPr lvl="1"/>
            <a:r>
              <a:rPr lang="en-US" sz="2600"/>
              <a:t>(Used DATA: </a:t>
            </a:r>
            <a:r>
              <a:rPr lang="en-US" sz="2600">
                <a:solidFill>
                  <a:srgbClr val="FF0000"/>
                </a:solidFill>
                <a:latin typeface="Arial" charset="0"/>
              </a:rPr>
              <a:t>Pumpkin data 1.csv</a:t>
            </a:r>
            <a:r>
              <a:rPr lang="en-US" sz="2600"/>
              <a:t>)</a:t>
            </a:r>
          </a:p>
          <a:p>
            <a:pPr marL="342900" indent="-342900"/>
            <a:endParaRPr lang="en-US" sz="2600"/>
          </a:p>
          <a:p>
            <a:pPr marL="342900" indent="-342900"/>
            <a:r>
              <a:rPr lang="en-US" sz="2600"/>
              <a:t>Topics: </a:t>
            </a:r>
          </a:p>
          <a:p>
            <a:pPr lvl="1">
              <a:buFontTx/>
              <a:buAutoNum type="arabicPeriod"/>
            </a:pPr>
            <a:r>
              <a:rPr lang="en-US" sz="2600"/>
              <a:t>Model Selection</a:t>
            </a:r>
          </a:p>
          <a:p>
            <a:pPr lvl="1">
              <a:buFontTx/>
              <a:buAutoNum type="arabicPeriod"/>
            </a:pPr>
            <a:r>
              <a:rPr lang="en-US" sz="2600"/>
              <a:t>Results visualization</a:t>
            </a:r>
          </a:p>
          <a:p>
            <a:pPr lvl="1">
              <a:buFontTx/>
              <a:buAutoNum type="arabicPeriod"/>
            </a:pPr>
            <a:r>
              <a:rPr lang="en-US" sz="2600"/>
              <a:t>Feature Selection</a:t>
            </a:r>
          </a:p>
          <a:p>
            <a:pPr lvl="1">
              <a:buFontTx/>
              <a:buAutoNum type="arabicPeriod"/>
            </a:pPr>
            <a:r>
              <a:rPr lang="en-US" sz="2600"/>
              <a:t>Validation</a:t>
            </a:r>
          </a:p>
          <a:p>
            <a:pPr lvl="1"/>
            <a:endParaRPr lang="en-US"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Box 2"/>
          <p:cNvSpPr txBox="1">
            <a:spLocks noChangeArrowheads="1"/>
          </p:cNvSpPr>
          <p:nvPr/>
        </p:nvSpPr>
        <p:spPr bwMode="auto">
          <a:xfrm rot="-5400000">
            <a:off x="-1878012" y="39370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Partial Least  Squares (O-/PLS/-DA)</a:t>
            </a:r>
          </a:p>
        </p:txBody>
      </p:sp>
      <p:sp>
        <p:nvSpPr>
          <p:cNvPr id="12290" name="TextBox 1"/>
          <p:cNvSpPr txBox="1">
            <a:spLocks noChangeArrowheads="1"/>
          </p:cNvSpPr>
          <p:nvPr/>
        </p:nvSpPr>
        <p:spPr bwMode="auto">
          <a:xfrm>
            <a:off x="1689100" y="152400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Summary</a:t>
            </a:r>
          </a:p>
        </p:txBody>
      </p:sp>
      <p:sp>
        <p:nvSpPr>
          <p:cNvPr id="12291" name="Text Box 18"/>
          <p:cNvSpPr txBox="1">
            <a:spLocks noChangeArrowheads="1"/>
          </p:cNvSpPr>
          <p:nvPr/>
        </p:nvSpPr>
        <p:spPr bwMode="auto">
          <a:xfrm>
            <a:off x="1143000" y="2057400"/>
            <a:ext cx="7804150" cy="435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b="1">
                <a:solidFill>
                  <a:srgbClr val="000099"/>
                </a:solidFill>
              </a:rPr>
              <a:t>Modeling Strategy (advanced)</a:t>
            </a:r>
            <a:endParaRPr lang="en-US">
              <a:latin typeface="Arial" charset="0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>
                <a:latin typeface="Arial" charset="0"/>
              </a:rPr>
              <a:t>Fit preliminary model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>
                <a:latin typeface="Arial" charset="0"/>
              </a:rPr>
              <a:t>Evaluate of scores/loadings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>
                <a:latin typeface="Arial" charset="0"/>
              </a:rPr>
              <a:t>Remove outliers 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>
                <a:latin typeface="Arial" charset="0"/>
              </a:rPr>
              <a:t>split data into test and train set (optional)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>
                <a:latin typeface="Arial" charset="0"/>
              </a:rPr>
              <a:t>model selection (LV, OLV, etc)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>
                <a:latin typeface="Arial" charset="0"/>
              </a:rPr>
              <a:t>internal (training set) model validation (permutation testing, training/testing)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>
                <a:latin typeface="Arial" charset="0"/>
              </a:rPr>
              <a:t>Feature selection (optional)</a:t>
            </a:r>
          </a:p>
          <a:p>
            <a:pPr marL="800100" lvl="1" indent="-342900">
              <a:spcBef>
                <a:spcPct val="50000"/>
              </a:spcBef>
              <a:buFontTx/>
              <a:buChar char="•"/>
            </a:pPr>
            <a:r>
              <a:rPr lang="en-US">
                <a:latin typeface="Arial" charset="0"/>
              </a:rPr>
              <a:t>Comparison of selected to excluded feature models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>
                <a:latin typeface="Arial" charset="0"/>
              </a:rPr>
              <a:t>External model validation (test set)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Box 1"/>
          <p:cNvSpPr txBox="1">
            <a:spLocks noChangeArrowheads="1"/>
          </p:cNvSpPr>
          <p:nvPr/>
        </p:nvSpPr>
        <p:spPr bwMode="auto">
          <a:xfrm>
            <a:off x="1600200" y="152400"/>
            <a:ext cx="5715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Partial Least Squares Modeling Discriminant Analysis (PLS-DA)</a:t>
            </a:r>
          </a:p>
        </p:txBody>
      </p:sp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827088" y="1676400"/>
            <a:ext cx="8316912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Arial" charset="0"/>
              </a:rPr>
              <a:t>Used DATA:</a:t>
            </a:r>
            <a:r>
              <a:rPr lang="en-US"/>
              <a:t> </a:t>
            </a:r>
            <a:r>
              <a:rPr lang="en-US" b="1">
                <a:solidFill>
                  <a:srgbClr val="FF0000"/>
                </a:solidFill>
              </a:rPr>
              <a:t>Pumpkin data 1.csv</a:t>
            </a:r>
            <a:endParaRPr lang="en-US" b="1"/>
          </a:p>
          <a:p>
            <a:r>
              <a:rPr lang="en-US">
                <a:latin typeface="Arial" charset="0"/>
              </a:rPr>
              <a:t>	</a:t>
            </a:r>
            <a:endParaRPr lang="en-US" b="1">
              <a:latin typeface="Arial" charset="0"/>
            </a:endParaRPr>
          </a:p>
          <a:p>
            <a:r>
              <a:rPr lang="en-US" b="1">
                <a:latin typeface="Arial" charset="0"/>
              </a:rPr>
              <a:t>Steps</a:t>
            </a:r>
            <a:r>
              <a:rPr lang="en-US">
                <a:latin typeface="Arial" charset="0"/>
              </a:rPr>
              <a:t>	</a:t>
            </a:r>
          </a:p>
          <a:p>
            <a:pPr>
              <a:buFontTx/>
              <a:buAutoNum type="arabicPeriod"/>
            </a:pPr>
            <a:r>
              <a:rPr lang="en-US">
                <a:latin typeface="Arial" charset="0"/>
              </a:rPr>
              <a:t>Calculate a PLS model to discriminate between extraction_treatment methods</a:t>
            </a:r>
          </a:p>
          <a:p>
            <a:pPr>
              <a:buFontTx/>
              <a:buAutoNum type="arabicPeriod"/>
            </a:pPr>
            <a:r>
              <a:rPr lang="en-US">
                <a:latin typeface="Arial" charset="0"/>
              </a:rPr>
              <a:t>Select optimal scaling and model latent variable (LV) number</a:t>
            </a:r>
          </a:p>
          <a:p>
            <a:pPr>
              <a:buFontTx/>
              <a:buAutoNum type="arabicPeriod"/>
            </a:pPr>
            <a:r>
              <a:rPr lang="en-US">
                <a:latin typeface="Arial" charset="0"/>
              </a:rPr>
              <a:t>Overview PLS scores and loadings plots</a:t>
            </a:r>
          </a:p>
          <a:p>
            <a:pPr>
              <a:buFontTx/>
              <a:buAutoNum type="arabicPeriod"/>
            </a:pPr>
            <a:r>
              <a:rPr lang="en-US">
                <a:latin typeface="Arial" charset="0"/>
              </a:rPr>
              <a:t>Validate model</a:t>
            </a:r>
          </a:p>
          <a:p>
            <a:pPr>
              <a:buFontTx/>
              <a:buAutoNum type="arabicPeriod"/>
            </a:pPr>
            <a:r>
              <a:rPr lang="en-US">
                <a:latin typeface="Arial" charset="0"/>
              </a:rPr>
              <a:t>Repeat steps 1-4 for an O-PLS model</a:t>
            </a:r>
          </a:p>
          <a:p>
            <a:endParaRPr lang="en-US">
              <a:latin typeface="Arial" charset="0"/>
            </a:endParaRPr>
          </a:p>
          <a:p>
            <a:r>
              <a:rPr lang="en-US" b="1">
                <a:latin typeface="Arial" charset="0"/>
              </a:rPr>
              <a:t>Visualize:</a:t>
            </a:r>
          </a:p>
          <a:p>
            <a:pPr>
              <a:buFontTx/>
              <a:buAutoNum type="arabicPeriod"/>
            </a:pPr>
            <a:r>
              <a:rPr lang="en-US">
                <a:latin typeface="Arial" charset="0"/>
              </a:rPr>
              <a:t>Sample scores annotated by extraction and treatment</a:t>
            </a:r>
          </a:p>
          <a:p>
            <a:pPr>
              <a:buFontTx/>
              <a:buAutoNum type="arabicPeriod"/>
            </a:pPr>
            <a:r>
              <a:rPr lang="en-US">
                <a:latin typeface="Arial" charset="0"/>
              </a:rPr>
              <a:t>Variable loadings plot</a:t>
            </a:r>
          </a:p>
          <a:p>
            <a:pPr>
              <a:buFontTx/>
              <a:buAutoNum type="arabicPeriod"/>
            </a:pPr>
            <a:endParaRPr lang="en-US">
              <a:latin typeface="Arial" charset="0"/>
            </a:endParaRPr>
          </a:p>
          <a:p>
            <a:r>
              <a:rPr lang="en-US" b="1">
                <a:latin typeface="Arial" charset="0"/>
              </a:rPr>
              <a:t>Exercise:</a:t>
            </a:r>
            <a:r>
              <a:rPr lang="en-US">
                <a:latin typeface="Arial" charset="0"/>
              </a:rPr>
              <a:t>	</a:t>
            </a:r>
          </a:p>
          <a:p>
            <a:pPr>
              <a:buFontTx/>
              <a:buAutoNum type="arabicPeriod"/>
            </a:pPr>
            <a:r>
              <a:rPr lang="en-US">
                <a:latin typeface="Arial" charset="0"/>
              </a:rPr>
              <a:t>How are scores different between PLS and O-PLS?</a:t>
            </a:r>
          </a:p>
          <a:p>
            <a:pPr>
              <a:buFontTx/>
              <a:buAutoNum type="arabicPeriod"/>
            </a:pPr>
            <a:r>
              <a:rPr lang="en-US">
                <a:latin typeface="Arial" charset="0"/>
              </a:rPr>
              <a:t>Are there any moderate or extreme outliers?</a:t>
            </a:r>
          </a:p>
          <a:p>
            <a:pPr>
              <a:buFontTx/>
              <a:buAutoNum type="arabicPeriod"/>
            </a:pPr>
            <a:r>
              <a:rPr lang="en-US">
                <a:latin typeface="Arial" charset="0"/>
              </a:rPr>
              <a:t>What variables contribute most to the differences between treatments?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 rot="-5400000">
            <a:off x="-1878012" y="39370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Partial Least  Squares (O-/PLS/-DA)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379538"/>
            <a:ext cx="5273675" cy="547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1" name="TextBox 1"/>
          <p:cNvSpPr txBox="1">
            <a:spLocks noChangeArrowheads="1"/>
          </p:cNvSpPr>
          <p:nvPr/>
        </p:nvSpPr>
        <p:spPr bwMode="auto">
          <a:xfrm>
            <a:off x="1600200" y="152400"/>
            <a:ext cx="5715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Model Performance </a:t>
            </a:r>
          </a:p>
          <a:p>
            <a:r>
              <a:rPr lang="en-US" sz="3200" b="1">
                <a:solidFill>
                  <a:srgbClr val="000099"/>
                </a:solidFill>
              </a:rPr>
              <a:t>Statistics </a:t>
            </a:r>
          </a:p>
        </p:txBody>
      </p:sp>
      <p:sp>
        <p:nvSpPr>
          <p:cNvPr id="5122" name="TextBox 2"/>
          <p:cNvSpPr txBox="1">
            <a:spLocks noChangeArrowheads="1"/>
          </p:cNvSpPr>
          <p:nvPr/>
        </p:nvSpPr>
        <p:spPr bwMode="auto">
          <a:xfrm rot="-5400000">
            <a:off x="-1878012" y="39370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Partial Least  Squares (O-/PLS/-DA)</a:t>
            </a:r>
          </a:p>
        </p:txBody>
      </p:sp>
      <p:sp>
        <p:nvSpPr>
          <p:cNvPr id="5125" name="TextBox 1"/>
          <p:cNvSpPr txBox="1">
            <a:spLocks noChangeArrowheads="1"/>
          </p:cNvSpPr>
          <p:nvPr/>
        </p:nvSpPr>
        <p:spPr bwMode="auto">
          <a:xfrm>
            <a:off x="6629400" y="3657600"/>
            <a:ext cx="2362200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RMSEP</a:t>
            </a:r>
            <a:r>
              <a:rPr lang="en-US"/>
              <a:t> - root mean squared error of prediction (fit to left out set)</a:t>
            </a:r>
          </a:p>
          <a:p>
            <a:r>
              <a:rPr lang="en-US" b="1"/>
              <a:t>Q</a:t>
            </a:r>
            <a:r>
              <a:rPr lang="en-US" b="1" baseline="30000"/>
              <a:t>2</a:t>
            </a:r>
            <a:r>
              <a:rPr lang="en-US"/>
              <a:t> - cross-validated fit to the training data</a:t>
            </a:r>
          </a:p>
          <a:p>
            <a:r>
              <a:rPr lang="en-US" b="1"/>
              <a:t>Xvar</a:t>
            </a:r>
            <a:r>
              <a:rPr lang="en-US"/>
              <a:t>- explained variance in X (measurements)</a:t>
            </a:r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685800"/>
            <a:ext cx="3992563" cy="203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2"/>
          <p:cNvSpPr txBox="1">
            <a:spLocks noChangeArrowheads="1"/>
          </p:cNvSpPr>
          <p:nvPr/>
        </p:nvSpPr>
        <p:spPr bwMode="auto">
          <a:xfrm rot="-5400000">
            <a:off x="-1878012" y="39370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Partial Least  Squares (O-/PLS/-DA)</a:t>
            </a:r>
          </a:p>
        </p:txBody>
      </p:sp>
      <p:pic>
        <p:nvPicPr>
          <p:cNvPr id="717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3700" y="762000"/>
            <a:ext cx="3833813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1600200"/>
            <a:ext cx="3733800" cy="167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68825" y="3425825"/>
            <a:ext cx="7938" cy="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Text Box 11"/>
          <p:cNvSpPr txBox="1">
            <a:spLocks noChangeArrowheads="1"/>
          </p:cNvSpPr>
          <p:nvPr/>
        </p:nvSpPr>
        <p:spPr bwMode="auto">
          <a:xfrm>
            <a:off x="3048000" y="3352800"/>
            <a:ext cx="2057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Extraction</a:t>
            </a:r>
          </a:p>
        </p:txBody>
      </p:sp>
      <p:sp>
        <p:nvSpPr>
          <p:cNvPr id="7174" name="Line 13"/>
          <p:cNvSpPr>
            <a:spLocks noChangeShapeType="1"/>
          </p:cNvSpPr>
          <p:nvPr/>
        </p:nvSpPr>
        <p:spPr bwMode="auto">
          <a:xfrm flipV="1">
            <a:off x="2438400" y="3352800"/>
            <a:ext cx="2438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5" name="Text Box 15"/>
          <p:cNvSpPr txBox="1">
            <a:spLocks noChangeArrowheads="1"/>
          </p:cNvSpPr>
          <p:nvPr/>
        </p:nvSpPr>
        <p:spPr bwMode="auto">
          <a:xfrm>
            <a:off x="3124200" y="14478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Treatment</a:t>
            </a:r>
          </a:p>
        </p:txBody>
      </p:sp>
      <p:sp>
        <p:nvSpPr>
          <p:cNvPr id="7176" name="Line 16"/>
          <p:cNvSpPr>
            <a:spLocks noChangeShapeType="1"/>
          </p:cNvSpPr>
          <p:nvPr/>
        </p:nvSpPr>
        <p:spPr bwMode="auto">
          <a:xfrm flipV="1">
            <a:off x="4114800" y="1828800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7" name="TextBox 1"/>
          <p:cNvSpPr txBox="1">
            <a:spLocks noChangeArrowheads="1"/>
          </p:cNvSpPr>
          <p:nvPr/>
        </p:nvSpPr>
        <p:spPr bwMode="auto">
          <a:xfrm>
            <a:off x="1689100" y="152400"/>
            <a:ext cx="6464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Model Scores</a:t>
            </a:r>
          </a:p>
          <a:p>
            <a:r>
              <a:rPr lang="en-US" sz="3200" b="1">
                <a:solidFill>
                  <a:srgbClr val="000099"/>
                </a:solidFill>
              </a:rPr>
              <a:t>(extraction_treatment)</a:t>
            </a:r>
          </a:p>
        </p:txBody>
      </p:sp>
      <p:sp>
        <p:nvSpPr>
          <p:cNvPr id="7178" name="TextBox 10"/>
          <p:cNvSpPr txBox="1">
            <a:spLocks noChangeArrowheads="1"/>
          </p:cNvSpPr>
          <p:nvPr/>
        </p:nvSpPr>
        <p:spPr bwMode="auto">
          <a:xfrm>
            <a:off x="6172200" y="4165600"/>
            <a:ext cx="2438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Variance in extraction dominates model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Box 1"/>
          <p:cNvSpPr txBox="1">
            <a:spLocks noChangeArrowheads="1"/>
          </p:cNvSpPr>
          <p:nvPr/>
        </p:nvSpPr>
        <p:spPr bwMode="auto">
          <a:xfrm>
            <a:off x="1600200" y="152400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Model Validation</a:t>
            </a:r>
          </a:p>
        </p:txBody>
      </p:sp>
      <p:sp>
        <p:nvSpPr>
          <p:cNvPr id="6146" name="TextBox 2"/>
          <p:cNvSpPr txBox="1">
            <a:spLocks noChangeArrowheads="1"/>
          </p:cNvSpPr>
          <p:nvPr/>
        </p:nvSpPr>
        <p:spPr bwMode="auto">
          <a:xfrm rot="-5400000">
            <a:off x="-1878012" y="39370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Partial Least  Squares (O-/PLS/-DA)</a:t>
            </a:r>
          </a:p>
        </p:txBody>
      </p:sp>
      <p:pic>
        <p:nvPicPr>
          <p:cNvPr id="614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648200"/>
            <a:ext cx="56388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048000"/>
            <a:ext cx="5638800" cy="137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1447800"/>
            <a:ext cx="2819400" cy="140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0" name="TextBox 6"/>
          <p:cNvSpPr txBox="1">
            <a:spLocks noChangeArrowheads="1"/>
          </p:cNvSpPr>
          <p:nvPr/>
        </p:nvSpPr>
        <p:spPr bwMode="auto">
          <a:xfrm>
            <a:off x="5715000" y="1765300"/>
            <a:ext cx="2438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single model performance estimates</a:t>
            </a:r>
          </a:p>
        </p:txBody>
      </p:sp>
      <p:sp>
        <p:nvSpPr>
          <p:cNvPr id="6151" name="TextBox 7"/>
          <p:cNvSpPr txBox="1">
            <a:spLocks noChangeArrowheads="1"/>
          </p:cNvSpPr>
          <p:nvPr/>
        </p:nvSpPr>
        <p:spPr bwMode="auto">
          <a:xfrm>
            <a:off x="6705600" y="3276600"/>
            <a:ext cx="2438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Model properties and validation settings</a:t>
            </a:r>
          </a:p>
        </p:txBody>
      </p:sp>
      <p:sp>
        <p:nvSpPr>
          <p:cNvPr id="6152" name="TextBox 8"/>
          <p:cNvSpPr txBox="1">
            <a:spLocks noChangeArrowheads="1"/>
          </p:cNvSpPr>
          <p:nvPr/>
        </p:nvSpPr>
        <p:spPr bwMode="auto">
          <a:xfrm>
            <a:off x="6802438" y="4876800"/>
            <a:ext cx="23923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Based on training/test splitting</a:t>
            </a:r>
          </a:p>
        </p:txBody>
      </p:sp>
      <p:sp>
        <p:nvSpPr>
          <p:cNvPr id="6153" name="TextBox 9"/>
          <p:cNvSpPr txBox="1">
            <a:spLocks noChangeArrowheads="1"/>
          </p:cNvSpPr>
          <p:nvPr/>
        </p:nvSpPr>
        <p:spPr bwMode="auto">
          <a:xfrm>
            <a:off x="6802438" y="5638800"/>
            <a:ext cx="23923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Based on training/test splitting and permuted Y</a:t>
            </a:r>
          </a:p>
        </p:txBody>
      </p:sp>
      <p:sp>
        <p:nvSpPr>
          <p:cNvPr id="6154" name="TextBox 10"/>
          <p:cNvSpPr txBox="1">
            <a:spLocks noChangeArrowheads="1"/>
          </p:cNvSpPr>
          <p:nvPr/>
        </p:nvSpPr>
        <p:spPr bwMode="auto">
          <a:xfrm>
            <a:off x="1676400" y="6096000"/>
            <a:ext cx="4724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Significance of difference between model performance and permuted NULL distributions</a:t>
            </a:r>
          </a:p>
        </p:txBody>
      </p:sp>
      <p:sp>
        <p:nvSpPr>
          <p:cNvPr id="6155" name="Line 16"/>
          <p:cNvSpPr>
            <a:spLocks noChangeShapeType="1"/>
          </p:cNvSpPr>
          <p:nvPr/>
        </p:nvSpPr>
        <p:spPr bwMode="auto">
          <a:xfrm flipH="1">
            <a:off x="6629400" y="5211763"/>
            <a:ext cx="228600" cy="1079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6" name="Line 16"/>
          <p:cNvSpPr>
            <a:spLocks noChangeShapeType="1"/>
          </p:cNvSpPr>
          <p:nvPr/>
        </p:nvSpPr>
        <p:spPr bwMode="auto">
          <a:xfrm flipH="1" flipV="1">
            <a:off x="6629400" y="5562600"/>
            <a:ext cx="2286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7" name="Line 16"/>
          <p:cNvSpPr>
            <a:spLocks noChangeShapeType="1"/>
          </p:cNvSpPr>
          <p:nvPr/>
        </p:nvSpPr>
        <p:spPr bwMode="auto">
          <a:xfrm flipV="1">
            <a:off x="5715000" y="5991225"/>
            <a:ext cx="76200" cy="2063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Box 1"/>
          <p:cNvSpPr txBox="1">
            <a:spLocks noChangeArrowheads="1"/>
          </p:cNvSpPr>
          <p:nvPr/>
        </p:nvSpPr>
        <p:spPr bwMode="auto">
          <a:xfrm>
            <a:off x="2209800" y="152400"/>
            <a:ext cx="3416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Model Scores Comparison</a:t>
            </a:r>
          </a:p>
        </p:txBody>
      </p:sp>
      <p:sp>
        <p:nvSpPr>
          <p:cNvPr id="8194" name="TextBox 2"/>
          <p:cNvSpPr txBox="1">
            <a:spLocks noChangeArrowheads="1"/>
          </p:cNvSpPr>
          <p:nvPr/>
        </p:nvSpPr>
        <p:spPr bwMode="auto">
          <a:xfrm rot="-5400000">
            <a:off x="-1878012" y="39370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Partial Least  Squares (O-/PLS/-DA)</a:t>
            </a:r>
          </a:p>
        </p:txBody>
      </p:sp>
      <p:pic>
        <p:nvPicPr>
          <p:cNvPr id="819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38100"/>
            <a:ext cx="3505200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2209800"/>
            <a:ext cx="263683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2286000"/>
            <a:ext cx="2638425" cy="411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32563" y="2286000"/>
            <a:ext cx="2611437" cy="411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9" name="Text Box 9"/>
          <p:cNvSpPr txBox="1">
            <a:spLocks noChangeArrowheads="1"/>
          </p:cNvSpPr>
          <p:nvPr/>
        </p:nvSpPr>
        <p:spPr bwMode="auto">
          <a:xfrm>
            <a:off x="1828800" y="16764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1-Y PLS</a:t>
            </a:r>
          </a:p>
        </p:txBody>
      </p:sp>
      <p:sp>
        <p:nvSpPr>
          <p:cNvPr id="8200" name="Text Box 10"/>
          <p:cNvSpPr txBox="1">
            <a:spLocks noChangeArrowheads="1"/>
          </p:cNvSpPr>
          <p:nvPr/>
        </p:nvSpPr>
        <p:spPr bwMode="auto">
          <a:xfrm>
            <a:off x="4495800" y="16764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1-Y O-PLS</a:t>
            </a:r>
          </a:p>
        </p:txBody>
      </p:sp>
      <p:sp>
        <p:nvSpPr>
          <p:cNvPr id="8201" name="Text Box 11"/>
          <p:cNvSpPr txBox="1">
            <a:spLocks noChangeArrowheads="1"/>
          </p:cNvSpPr>
          <p:nvPr/>
        </p:nvSpPr>
        <p:spPr bwMode="auto">
          <a:xfrm>
            <a:off x="7010400" y="16764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2-Y O-PLS</a:t>
            </a:r>
          </a:p>
        </p:txBody>
      </p:sp>
      <p:sp>
        <p:nvSpPr>
          <p:cNvPr id="8202" name="Line 16"/>
          <p:cNvSpPr>
            <a:spLocks noChangeShapeType="1"/>
          </p:cNvSpPr>
          <p:nvPr/>
        </p:nvSpPr>
        <p:spPr bwMode="auto">
          <a:xfrm flipH="1" flipV="1">
            <a:off x="1471613" y="4284663"/>
            <a:ext cx="1371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16"/>
          <p:cNvSpPr>
            <a:spLocks noChangeShapeType="1"/>
          </p:cNvSpPr>
          <p:nvPr/>
        </p:nvSpPr>
        <p:spPr bwMode="auto">
          <a:xfrm flipH="1">
            <a:off x="2663825" y="3124200"/>
            <a:ext cx="357188" cy="703263"/>
          </a:xfrm>
          <a:prstGeom prst="line">
            <a:avLst/>
          </a:prstGeom>
          <a:noFill/>
          <a:ln w="25400">
            <a:solidFill>
              <a:srgbClr val="000099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4" name="Text Box 14"/>
          <p:cNvSpPr txBox="1">
            <a:spLocks noChangeArrowheads="1"/>
          </p:cNvSpPr>
          <p:nvPr/>
        </p:nvSpPr>
        <p:spPr bwMode="auto">
          <a:xfrm>
            <a:off x="1752600" y="29352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99"/>
                </a:solidFill>
                <a:latin typeface="Arial" charset="0"/>
              </a:rPr>
              <a:t>treatment</a:t>
            </a:r>
          </a:p>
        </p:txBody>
      </p:sp>
      <p:sp>
        <p:nvSpPr>
          <p:cNvPr id="8205" name="Text Box 14"/>
          <p:cNvSpPr txBox="1">
            <a:spLocks noChangeArrowheads="1"/>
          </p:cNvSpPr>
          <p:nvPr/>
        </p:nvSpPr>
        <p:spPr bwMode="auto">
          <a:xfrm>
            <a:off x="2462213" y="4379913"/>
            <a:ext cx="1455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Arial" charset="0"/>
              </a:rPr>
              <a:t>extraction</a:t>
            </a:r>
          </a:p>
        </p:txBody>
      </p:sp>
      <p:sp>
        <p:nvSpPr>
          <p:cNvPr id="8206" name="Line 16"/>
          <p:cNvSpPr>
            <a:spLocks noChangeShapeType="1"/>
          </p:cNvSpPr>
          <p:nvPr/>
        </p:nvSpPr>
        <p:spPr bwMode="auto">
          <a:xfrm flipH="1" flipV="1">
            <a:off x="4338638" y="5029200"/>
            <a:ext cx="1371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7" name="Line 16"/>
          <p:cNvSpPr>
            <a:spLocks noChangeShapeType="1"/>
          </p:cNvSpPr>
          <p:nvPr/>
        </p:nvSpPr>
        <p:spPr bwMode="auto">
          <a:xfrm flipH="1">
            <a:off x="5286375" y="4165600"/>
            <a:ext cx="452438" cy="525463"/>
          </a:xfrm>
          <a:prstGeom prst="line">
            <a:avLst/>
          </a:prstGeom>
          <a:noFill/>
          <a:ln w="25400">
            <a:solidFill>
              <a:srgbClr val="000099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 flipH="1" flipV="1">
            <a:off x="7010400" y="4341813"/>
            <a:ext cx="1447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9" name="Line 16"/>
          <p:cNvSpPr>
            <a:spLocks noChangeShapeType="1"/>
          </p:cNvSpPr>
          <p:nvPr/>
        </p:nvSpPr>
        <p:spPr bwMode="auto">
          <a:xfrm flipH="1">
            <a:off x="8543925" y="3913188"/>
            <a:ext cx="0" cy="920750"/>
          </a:xfrm>
          <a:prstGeom prst="line">
            <a:avLst/>
          </a:prstGeom>
          <a:noFill/>
          <a:ln w="25400">
            <a:solidFill>
              <a:srgbClr val="000099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TextBox 1"/>
          <p:cNvSpPr txBox="1">
            <a:spLocks noChangeArrowheads="1"/>
          </p:cNvSpPr>
          <p:nvPr/>
        </p:nvSpPr>
        <p:spPr bwMode="auto">
          <a:xfrm>
            <a:off x="1689100" y="152400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Top Discriminants</a:t>
            </a:r>
          </a:p>
        </p:txBody>
      </p:sp>
      <p:pic>
        <p:nvPicPr>
          <p:cNvPr id="14356" name="Picture 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990600"/>
            <a:ext cx="5516563" cy="532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57" name="Oval 17"/>
          <p:cNvSpPr>
            <a:spLocks noChangeArrowheads="1"/>
          </p:cNvSpPr>
          <p:nvPr/>
        </p:nvSpPr>
        <p:spPr bwMode="auto">
          <a:xfrm>
            <a:off x="7086600" y="3733800"/>
            <a:ext cx="1371600" cy="1905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Text Box 19"/>
          <p:cNvSpPr txBox="1">
            <a:spLocks noChangeArrowheads="1"/>
          </p:cNvSpPr>
          <p:nvPr/>
        </p:nvSpPr>
        <p:spPr bwMode="auto">
          <a:xfrm>
            <a:off x="5867400" y="6400800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Sugar phosphates, polyols</a:t>
            </a:r>
          </a:p>
        </p:txBody>
      </p:sp>
      <p:sp>
        <p:nvSpPr>
          <p:cNvPr id="14359" name="Line 16"/>
          <p:cNvSpPr>
            <a:spLocks noChangeShapeType="1"/>
          </p:cNvSpPr>
          <p:nvPr/>
        </p:nvSpPr>
        <p:spPr bwMode="auto">
          <a:xfrm flipH="1" flipV="1">
            <a:off x="3708400" y="6172200"/>
            <a:ext cx="4749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436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057400"/>
            <a:ext cx="263683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61" name="Line 16"/>
          <p:cNvSpPr>
            <a:spLocks noChangeShapeType="1"/>
          </p:cNvSpPr>
          <p:nvPr/>
        </p:nvSpPr>
        <p:spPr bwMode="auto">
          <a:xfrm flipH="1" flipV="1">
            <a:off x="1366838" y="4876800"/>
            <a:ext cx="1371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4364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1219200"/>
            <a:ext cx="19812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65" name="Line 29"/>
          <p:cNvSpPr>
            <a:spLocks noChangeShapeType="1"/>
          </p:cNvSpPr>
          <p:nvPr/>
        </p:nvSpPr>
        <p:spPr bwMode="auto">
          <a:xfrm>
            <a:off x="3810000" y="4800600"/>
            <a:ext cx="457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66" name="Text Box 19"/>
          <p:cNvSpPr txBox="1">
            <a:spLocks noChangeArrowheads="1"/>
          </p:cNvSpPr>
          <p:nvPr/>
        </p:nvSpPr>
        <p:spPr bwMode="auto">
          <a:xfrm>
            <a:off x="3276600" y="44958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Methanol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Box 1"/>
          <p:cNvSpPr txBox="1">
            <a:spLocks noChangeArrowheads="1"/>
          </p:cNvSpPr>
          <p:nvPr/>
        </p:nvSpPr>
        <p:spPr bwMode="auto">
          <a:xfrm>
            <a:off x="1600200" y="152400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Feature Selection</a:t>
            </a:r>
          </a:p>
        </p:txBody>
      </p:sp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827088" y="1600200"/>
            <a:ext cx="8316912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" charset="0"/>
              </a:rPr>
              <a:t>	</a:t>
            </a:r>
          </a:p>
          <a:p>
            <a:r>
              <a:rPr lang="en-US" b="1">
                <a:latin typeface="Arial" charset="0"/>
              </a:rPr>
              <a:t>Steps</a:t>
            </a:r>
            <a:r>
              <a:rPr lang="en-US">
                <a:latin typeface="Arial" charset="0"/>
              </a:rPr>
              <a:t>	</a:t>
            </a:r>
          </a:p>
          <a:p>
            <a:pPr>
              <a:buFontTx/>
              <a:buAutoNum type="arabicPeriod"/>
            </a:pPr>
            <a:r>
              <a:rPr lang="en-US">
                <a:latin typeface="Arial" charset="0"/>
              </a:rPr>
              <a:t>Identify top 10% of discriminants for extraction_treatment based on metabolite</a:t>
            </a:r>
          </a:p>
          <a:p>
            <a:pPr marL="742950" lvl="1" indent="-285750">
              <a:buFontTx/>
              <a:buChar char="•"/>
            </a:pPr>
            <a:r>
              <a:rPr lang="en-US">
                <a:latin typeface="Arial" charset="0"/>
              </a:rPr>
              <a:t>correlation with model scores</a:t>
            </a:r>
          </a:p>
          <a:p>
            <a:pPr marL="742950" lvl="1" indent="-285750">
              <a:buFontTx/>
              <a:buChar char="•"/>
            </a:pPr>
            <a:r>
              <a:rPr lang="en-US">
                <a:latin typeface="Arial" charset="0"/>
              </a:rPr>
              <a:t>importance (loading, coeffcient, VIP)</a:t>
            </a:r>
          </a:p>
          <a:p>
            <a:pPr>
              <a:buFontTx/>
              <a:buChar char="•"/>
            </a:pPr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r>
              <a:rPr lang="en-US" b="1">
                <a:latin typeface="Arial" charset="0"/>
              </a:rPr>
              <a:t>Visualize:</a:t>
            </a:r>
          </a:p>
          <a:p>
            <a:pPr>
              <a:buFontTx/>
              <a:buAutoNum type="arabicPeriod"/>
            </a:pPr>
            <a:r>
              <a:rPr lang="en-US">
                <a:latin typeface="Arial" charset="0"/>
              </a:rPr>
              <a:t>Feature selection diagnostics</a:t>
            </a:r>
          </a:p>
          <a:p>
            <a:r>
              <a:rPr lang="en-US">
                <a:latin typeface="Arial" charset="0"/>
              </a:rPr>
              <a:t>	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 rot="-5400000">
            <a:off x="-1878012" y="39370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Partial Least  Squares (O-/PLS/-DA)</a:t>
            </a:r>
          </a:p>
        </p:txBody>
      </p:sp>
      <p:grpSp>
        <p:nvGrpSpPr>
          <p:cNvPr id="10244" name="Group 10"/>
          <p:cNvGrpSpPr>
            <a:grpSpLocks/>
          </p:cNvGrpSpPr>
          <p:nvPr/>
        </p:nvGrpSpPr>
        <p:grpSpPr bwMode="auto">
          <a:xfrm>
            <a:off x="1600200" y="4343400"/>
            <a:ext cx="7315200" cy="2122488"/>
            <a:chOff x="912" y="2800"/>
            <a:chExt cx="4464" cy="1193"/>
          </a:xfrm>
        </p:grpSpPr>
        <p:pic>
          <p:nvPicPr>
            <p:cNvPr id="10247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12" y="2832"/>
              <a:ext cx="4464" cy="1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48" name="Line 6"/>
            <p:cNvSpPr>
              <a:spLocks noChangeShapeType="1"/>
            </p:cNvSpPr>
            <p:nvPr/>
          </p:nvSpPr>
          <p:spPr bwMode="auto">
            <a:xfrm>
              <a:off x="1632" y="2832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9" name="Line 7"/>
            <p:cNvSpPr>
              <a:spLocks noChangeShapeType="1"/>
            </p:cNvSpPr>
            <p:nvPr/>
          </p:nvSpPr>
          <p:spPr bwMode="auto">
            <a:xfrm>
              <a:off x="4656" y="280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0" name="Line 8"/>
            <p:cNvSpPr>
              <a:spLocks noChangeShapeType="1"/>
            </p:cNvSpPr>
            <p:nvPr/>
          </p:nvSpPr>
          <p:spPr bwMode="auto">
            <a:xfrm flipH="1">
              <a:off x="1008" y="3072"/>
              <a:ext cx="3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1" name="Line 9"/>
            <p:cNvSpPr>
              <a:spLocks noChangeShapeType="1"/>
            </p:cNvSpPr>
            <p:nvPr/>
          </p:nvSpPr>
          <p:spPr bwMode="auto">
            <a:xfrm flipH="1">
              <a:off x="1008" y="3696"/>
              <a:ext cx="37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5" name="Text Box 11"/>
          <p:cNvSpPr txBox="1">
            <a:spLocks noChangeArrowheads="1"/>
          </p:cNvSpPr>
          <p:nvPr/>
        </p:nvSpPr>
        <p:spPr bwMode="auto">
          <a:xfrm rot="-5400000">
            <a:off x="611188" y="5180012"/>
            <a:ext cx="1277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correlation</a:t>
            </a:r>
          </a:p>
        </p:txBody>
      </p:sp>
      <p:sp>
        <p:nvSpPr>
          <p:cNvPr id="10246" name="Text Box 12"/>
          <p:cNvSpPr txBox="1">
            <a:spLocks noChangeArrowheads="1"/>
          </p:cNvSpPr>
          <p:nvPr/>
        </p:nvSpPr>
        <p:spPr bwMode="auto">
          <a:xfrm>
            <a:off x="4040188" y="6399213"/>
            <a:ext cx="18272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Loading (LV1)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8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96113" y="3276600"/>
            <a:ext cx="2147887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80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371600"/>
            <a:ext cx="55403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5" name="TextBox 2"/>
          <p:cNvSpPr txBox="1">
            <a:spLocks noChangeArrowheads="1"/>
          </p:cNvSpPr>
          <p:nvPr/>
        </p:nvSpPr>
        <p:spPr bwMode="auto">
          <a:xfrm rot="-5400000">
            <a:off x="-1878012" y="39370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Partial Least  Squares (O-/PLS/-DA)</a:t>
            </a:r>
          </a:p>
        </p:txBody>
      </p:sp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68825" y="3425825"/>
            <a:ext cx="7938" cy="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Box 1"/>
          <p:cNvSpPr txBox="1">
            <a:spLocks noChangeArrowheads="1"/>
          </p:cNvSpPr>
          <p:nvPr/>
        </p:nvSpPr>
        <p:spPr bwMode="auto">
          <a:xfrm>
            <a:off x="1689100" y="152400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Feature Selection for Extraction</a:t>
            </a:r>
          </a:p>
        </p:txBody>
      </p:sp>
      <p:sp>
        <p:nvSpPr>
          <p:cNvPr id="11271" name="Text Box 24"/>
          <p:cNvSpPr txBox="1">
            <a:spLocks noChangeArrowheads="1"/>
          </p:cNvSpPr>
          <p:nvPr/>
        </p:nvSpPr>
        <p:spPr bwMode="auto">
          <a:xfrm>
            <a:off x="5410200" y="48006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higher in 3</a:t>
            </a:r>
          </a:p>
        </p:txBody>
      </p:sp>
      <p:sp>
        <p:nvSpPr>
          <p:cNvPr id="11272" name="Line 27"/>
          <p:cNvSpPr>
            <a:spLocks noChangeShapeType="1"/>
          </p:cNvSpPr>
          <p:nvPr/>
        </p:nvSpPr>
        <p:spPr bwMode="auto">
          <a:xfrm>
            <a:off x="7467600" y="464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Line 28"/>
          <p:cNvSpPr>
            <a:spLocks noChangeShapeType="1"/>
          </p:cNvSpPr>
          <p:nvPr/>
        </p:nvSpPr>
        <p:spPr bwMode="auto">
          <a:xfrm>
            <a:off x="7924800" y="441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4" name="Line 29"/>
          <p:cNvSpPr>
            <a:spLocks noChangeShapeType="1"/>
          </p:cNvSpPr>
          <p:nvPr/>
        </p:nvSpPr>
        <p:spPr bwMode="auto">
          <a:xfrm>
            <a:off x="86106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5" name="Text Box 30"/>
          <p:cNvSpPr txBox="1">
            <a:spLocks noChangeArrowheads="1"/>
          </p:cNvSpPr>
          <p:nvPr/>
        </p:nvSpPr>
        <p:spPr bwMode="auto">
          <a:xfrm>
            <a:off x="7391400" y="39624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1</a:t>
            </a:r>
          </a:p>
        </p:txBody>
      </p:sp>
      <p:sp>
        <p:nvSpPr>
          <p:cNvPr id="11276" name="Text Box 31"/>
          <p:cNvSpPr txBox="1">
            <a:spLocks noChangeArrowheads="1"/>
          </p:cNvSpPr>
          <p:nvPr/>
        </p:nvSpPr>
        <p:spPr bwMode="auto">
          <a:xfrm>
            <a:off x="8610600" y="4953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3</a:t>
            </a:r>
          </a:p>
        </p:txBody>
      </p:sp>
      <p:sp>
        <p:nvSpPr>
          <p:cNvPr id="11277" name="Text Box 32"/>
          <p:cNvSpPr txBox="1">
            <a:spLocks noChangeArrowheads="1"/>
          </p:cNvSpPr>
          <p:nvPr/>
        </p:nvSpPr>
        <p:spPr bwMode="auto">
          <a:xfrm>
            <a:off x="7772400" y="39624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2</a:t>
            </a:r>
          </a:p>
        </p:txBody>
      </p:sp>
      <p:sp>
        <p:nvSpPr>
          <p:cNvPr id="11278" name="Text Box 33"/>
          <p:cNvSpPr txBox="1">
            <a:spLocks noChangeArrowheads="1"/>
          </p:cNvSpPr>
          <p:nvPr/>
        </p:nvSpPr>
        <p:spPr bwMode="auto">
          <a:xfrm>
            <a:off x="3048000" y="6491288"/>
            <a:ext cx="1676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higher in 1</a:t>
            </a:r>
          </a:p>
        </p:txBody>
      </p:sp>
      <p:pic>
        <p:nvPicPr>
          <p:cNvPr id="11282" name="Picture 1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86600" y="1371600"/>
            <a:ext cx="20574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352</Words>
  <Application>Microsoft Office PowerPoint</Application>
  <PresentationFormat>On-screen Show (4:3)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Arial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University of California, Davis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jmartins</dc:creator>
  <cp:lastModifiedBy>D</cp:lastModifiedBy>
  <cp:revision>62</cp:revision>
  <dcterms:created xsi:type="dcterms:W3CDTF">2013-07-10T06:33:47Z</dcterms:created>
  <dcterms:modified xsi:type="dcterms:W3CDTF">2014-09-16T22:26:53Z</dcterms:modified>
</cp:coreProperties>
</file>