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9" r:id="rId2"/>
    <p:sldId id="268" r:id="rId3"/>
    <p:sldId id="267" r:id="rId4"/>
    <p:sldId id="260" r:id="rId5"/>
    <p:sldId id="261" r:id="rId6"/>
    <p:sldId id="266" r:id="rId7"/>
    <p:sldId id="263" r:id="rId8"/>
    <p:sldId id="262" r:id="rId9"/>
    <p:sldId id="265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CC00"/>
    <a:srgbClr val="25F808"/>
    <a:srgbClr val="008000"/>
    <a:srgbClr val="000099"/>
    <a:srgbClr val="F0751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7" autoAdjust="0"/>
    <p:restoredTop sz="94660"/>
  </p:normalViewPr>
  <p:slideViewPr>
    <p:cSldViewPr>
      <p:cViewPr varScale="1">
        <p:scale>
          <a:sx n="81" d="100"/>
          <a:sy n="81" d="100"/>
        </p:scale>
        <p:origin x="-49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52400"/>
            <a:ext cx="1484313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4" name="Oval 10"/>
            <p:cNvSpPr/>
            <p:nvPr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TextBox 17"/>
            <p:cNvSpPr txBox="1"/>
            <p:nvPr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Biology</a:t>
              </a:r>
            </a:p>
          </p:txBody>
        </p:sp>
      </p:grpSp>
      <p:grpSp>
        <p:nvGrpSpPr>
          <p:cNvPr id="6" name="Group 23"/>
          <p:cNvGrpSpPr/>
          <p:nvPr userDrawn="1"/>
        </p:nvGrpSpPr>
        <p:grpSpPr>
          <a:xfrm>
            <a:off x="685800" y="381000"/>
            <a:ext cx="1066800" cy="914400"/>
            <a:chOff x="152400" y="152400"/>
            <a:chExt cx="1540934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7" name="Oval 8"/>
            <p:cNvSpPr/>
            <p:nvPr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364066" y="568151"/>
              <a:ext cx="1329268" cy="346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+mn-lt"/>
                  <a:cs typeface="+mn-cs"/>
                </a:rPr>
                <a:t>Chemistry</a:t>
              </a:r>
              <a:endParaRPr lang="en-US" dirty="0">
                <a:latin typeface="+mn-lt"/>
                <a:cs typeface="+mn-cs"/>
              </a:endParaRPr>
            </a:p>
          </p:txBody>
        </p:sp>
      </p:grpSp>
      <p:grpSp>
        <p:nvGrpSpPr>
          <p:cNvPr id="9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Informatics</a:t>
              </a:r>
            </a:p>
          </p:txBody>
        </p:sp>
      </p:grpSp>
      <p:grpSp>
        <p:nvGrpSpPr>
          <p:cNvPr id="12" name="Rectangle 6"/>
          <p:cNvGrpSpPr>
            <a:grpSpLocks/>
          </p:cNvGrpSpPr>
          <p:nvPr userDrawn="1"/>
        </p:nvGrpSpPr>
        <p:grpSpPr bwMode="auto">
          <a:xfrm>
            <a:off x="304800" y="1981200"/>
            <a:ext cx="469900" cy="4559300"/>
            <a:chOff x="188" y="1260"/>
            <a:chExt cx="296" cy="2872"/>
          </a:xfrm>
        </p:grpSpPr>
        <p:pic>
          <p:nvPicPr>
            <p:cNvPr id="13" name="Rectangle 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8" y="1260"/>
              <a:ext cx="296" cy="2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 rot="10800000">
              <a:off x="192" y="1265"/>
              <a:ext cx="288" cy="2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8.png"/><Relationship Id="rId7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3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3" descr="C:\Users\dgrapov\Desktop\Tomatillo_01_cropp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3775" y="4724400"/>
            <a:ext cx="17399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752600" y="0"/>
            <a:ext cx="5943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Comparison of pumpkin and tomatillo leaf primary metabolites</a:t>
            </a: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Comparison of Leaf Metabolites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914400" y="1828800"/>
            <a:ext cx="77724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 b="1"/>
              <a:t>Goal</a:t>
            </a:r>
            <a:r>
              <a:rPr lang="en-US" sz="2600"/>
              <a:t>:</a:t>
            </a:r>
          </a:p>
          <a:p>
            <a:pPr lvl="1"/>
            <a:r>
              <a:rPr lang="en-US" sz="2600"/>
              <a:t>Carry out a statistical, HCA, PCA and O-/PLS-DA analyses comparing leaf primary metabolite profiles</a:t>
            </a:r>
          </a:p>
          <a:p>
            <a:pPr lvl="1"/>
            <a:r>
              <a:rPr lang="en-US" sz="2600"/>
              <a:t>(Used DATA: </a:t>
            </a:r>
            <a:r>
              <a:rPr lang="en-US" sz="2600">
                <a:solidFill>
                  <a:srgbClr val="FF0000"/>
                </a:solidFill>
                <a:latin typeface="Arial" charset="0"/>
              </a:rPr>
              <a:t>Pumpkin  and Tomatillo 1.csv</a:t>
            </a:r>
            <a:r>
              <a:rPr lang="en-US" sz="2600"/>
              <a:t>)</a:t>
            </a:r>
          </a:p>
          <a:p>
            <a:pPr marL="342900" indent="-342900"/>
            <a:endParaRPr lang="en-US" sz="2600"/>
          </a:p>
        </p:txBody>
      </p:sp>
      <p:pic>
        <p:nvPicPr>
          <p:cNvPr id="3077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687763"/>
            <a:ext cx="15430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" descr="C:\Users\dgrapov\Desktop\Physalis_ixocarpa_11-6-200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62550" y="3605213"/>
            <a:ext cx="2181225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1"/>
          <p:cNvSpPr>
            <a:spLocks noChangeArrowheads="1"/>
          </p:cNvSpPr>
          <p:nvPr/>
        </p:nvSpPr>
        <p:spPr bwMode="auto">
          <a:xfrm>
            <a:off x="5156200" y="6477000"/>
            <a:ext cx="222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Physalis philadelphica</a:t>
            </a:r>
          </a:p>
        </p:txBody>
      </p:sp>
      <p:sp>
        <p:nvSpPr>
          <p:cNvPr id="3080" name="Rectangle 2"/>
          <p:cNvSpPr>
            <a:spLocks noChangeArrowheads="1"/>
          </p:cNvSpPr>
          <p:nvPr/>
        </p:nvSpPr>
        <p:spPr bwMode="auto">
          <a:xfrm>
            <a:off x="1295400" y="6473825"/>
            <a:ext cx="1622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Cucurbita pepo</a:t>
            </a:r>
          </a:p>
        </p:txBody>
      </p:sp>
      <p:pic>
        <p:nvPicPr>
          <p:cNvPr id="3081" name="Picture 4" descr="C:\Users\dgrapov\Desktop\Pumpkin_2_-_Evan_Swigar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4165600"/>
            <a:ext cx="1352550" cy="203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Box 1"/>
          <p:cNvSpPr txBox="1">
            <a:spLocks noChangeArrowheads="1"/>
          </p:cNvSpPr>
          <p:nvPr/>
        </p:nvSpPr>
        <p:spPr bwMode="auto">
          <a:xfrm>
            <a:off x="1752600" y="0"/>
            <a:ext cx="5943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Comparison of pumpkin and tomatillo leaf primary metabolites</a:t>
            </a:r>
          </a:p>
        </p:txBody>
      </p:sp>
      <p:sp>
        <p:nvSpPr>
          <p:cNvPr id="4098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Comparison of Leaf Metabolites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838200" y="1828800"/>
            <a:ext cx="65532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 b="1"/>
              <a:t>Used DATA:</a:t>
            </a:r>
            <a:r>
              <a:rPr lang="en-US"/>
              <a:t> </a:t>
            </a:r>
            <a:r>
              <a:rPr lang="en-US" sz="2600" b="1">
                <a:solidFill>
                  <a:srgbClr val="FF0000"/>
                </a:solidFill>
              </a:rPr>
              <a:t>Pumpkin  and Tomatillo 1.csv</a:t>
            </a:r>
            <a:endParaRPr lang="en-US" sz="2600" b="1"/>
          </a:p>
          <a:p>
            <a:pPr marL="342900" indent="-342900"/>
            <a:endParaRPr lang="en-US" sz="2600" b="1"/>
          </a:p>
          <a:p>
            <a:pPr marL="342900" indent="-342900"/>
            <a:r>
              <a:rPr lang="en-US" sz="2600" b="1"/>
              <a:t>Steps:</a:t>
            </a:r>
            <a:r>
              <a:rPr lang="en-US" sz="2600"/>
              <a:t> </a:t>
            </a:r>
          </a:p>
          <a:p>
            <a:pPr lvl="1">
              <a:buFontTx/>
              <a:buAutoNum type="arabicPeriod"/>
            </a:pPr>
            <a:r>
              <a:rPr lang="en-US" sz="2600"/>
              <a:t>Identify analysis strategy (hint: use HCA and PCA)</a:t>
            </a:r>
          </a:p>
          <a:p>
            <a:pPr lvl="1">
              <a:buFontTx/>
              <a:buAutoNum type="arabicPeriod"/>
            </a:pPr>
            <a:r>
              <a:rPr lang="en-US" sz="2600"/>
              <a:t>Conduct statistical comparison</a:t>
            </a:r>
          </a:p>
          <a:p>
            <a:pPr lvl="1">
              <a:buFontTx/>
              <a:buAutoNum type="arabicPeriod"/>
            </a:pPr>
            <a:r>
              <a:rPr lang="en-US" sz="2600"/>
              <a:t>Identify top multivariate discriminants</a:t>
            </a:r>
          </a:p>
          <a:p>
            <a:pPr lvl="1"/>
            <a:endParaRPr lang="en-US" sz="2600"/>
          </a:p>
        </p:txBody>
      </p:sp>
      <p:pic>
        <p:nvPicPr>
          <p:cNvPr id="410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7225" y="3132138"/>
            <a:ext cx="18859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1"/>
          <p:cNvSpPr txBox="1">
            <a:spLocks noChangeArrowheads="1"/>
          </p:cNvSpPr>
          <p:nvPr/>
        </p:nvSpPr>
        <p:spPr bwMode="auto">
          <a:xfrm>
            <a:off x="1752600" y="0"/>
            <a:ext cx="594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Data Exploration</a:t>
            </a:r>
          </a:p>
        </p:txBody>
      </p:sp>
      <p:sp>
        <p:nvSpPr>
          <p:cNvPr id="5122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Comparison of Leaf Metabolites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914400" y="2362200"/>
            <a:ext cx="77724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en-US" sz="2600" b="1"/>
          </a:p>
          <a:p>
            <a:pPr marL="342900" indent="-342900"/>
            <a:r>
              <a:rPr lang="en-US" sz="2600" b="1"/>
              <a:t>Steps:</a:t>
            </a:r>
          </a:p>
          <a:p>
            <a:pPr marL="342900" indent="-342900">
              <a:buFontTx/>
              <a:buAutoNum type="arabicPeriod"/>
            </a:pPr>
            <a:r>
              <a:rPr lang="en-US" sz="2600"/>
              <a:t>Identify the effect of treatment on species differences</a:t>
            </a:r>
          </a:p>
          <a:p>
            <a:pPr marL="800100" lvl="1" indent="-342900">
              <a:buFontTx/>
              <a:buChar char="•"/>
            </a:pPr>
            <a:r>
              <a:rPr lang="en-US" sz="2600"/>
              <a:t>Use HCA</a:t>
            </a:r>
          </a:p>
          <a:p>
            <a:pPr marL="800100" lvl="1" indent="-342900">
              <a:buFontTx/>
              <a:buChar char="•"/>
            </a:pPr>
            <a:r>
              <a:rPr lang="en-US" sz="2600"/>
              <a:t>PCA</a:t>
            </a:r>
          </a:p>
          <a:p>
            <a:pPr marL="342900" indent="-342900"/>
            <a:endParaRPr lang="en-US" sz="2600" b="1"/>
          </a:p>
          <a:p>
            <a:pPr marL="342900" indent="-342900"/>
            <a:r>
              <a:rPr lang="en-US" sz="2600" b="1"/>
              <a:t>Exercise</a:t>
            </a:r>
            <a:r>
              <a:rPr lang="en-US" sz="2600"/>
              <a:t>:</a:t>
            </a:r>
          </a:p>
          <a:p>
            <a:pPr marL="800100" lvl="1" indent="-342900"/>
            <a:r>
              <a:rPr lang="en-US" sz="2600"/>
              <a:t>Can different treatments be analyzed together to identify species differences?</a:t>
            </a:r>
          </a:p>
          <a:p>
            <a:pPr marL="342900" indent="-342900"/>
            <a:endParaRPr lang="en-US" sz="260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69342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1752600" y="0"/>
            <a:ext cx="594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HCA clustering of samples</a:t>
            </a: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Comparison of Leaf Metabolites</a:t>
            </a:r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14400"/>
            <a:ext cx="55689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1"/>
          <p:cNvSpPr txBox="1">
            <a:spLocks noChangeArrowheads="1"/>
          </p:cNvSpPr>
          <p:nvPr/>
        </p:nvSpPr>
        <p:spPr bwMode="auto">
          <a:xfrm>
            <a:off x="1752600" y="0"/>
            <a:ext cx="2895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PCA: comparison of pretreatments</a:t>
            </a:r>
          </a:p>
        </p:txBody>
      </p:sp>
      <p:sp>
        <p:nvSpPr>
          <p:cNvPr id="7170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Comparison of Leaf Metabolites</a:t>
            </a:r>
          </a:p>
        </p:txBody>
      </p:sp>
      <p:pic>
        <p:nvPicPr>
          <p:cNvPr id="717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2133600"/>
            <a:ext cx="2668588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7075" y="2057400"/>
            <a:ext cx="268446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4750" y="2133600"/>
            <a:ext cx="2676525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152400"/>
            <a:ext cx="43434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1219200" y="2133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raw</a:t>
            </a:r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3657600" y="2133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Mean centered</a:t>
            </a:r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6553200" y="2133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Auto scaled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1"/>
          <p:cNvSpPr txBox="1">
            <a:spLocks noChangeArrowheads="1"/>
          </p:cNvSpPr>
          <p:nvPr/>
        </p:nvSpPr>
        <p:spPr bwMode="auto">
          <a:xfrm>
            <a:off x="1752600" y="0"/>
            <a:ext cx="4191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Identify Analysis Strategy</a:t>
            </a:r>
          </a:p>
        </p:txBody>
      </p:sp>
      <p:sp>
        <p:nvSpPr>
          <p:cNvPr id="8194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Comparison of Leaf Metabolites</a:t>
            </a: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1066800" y="1895475"/>
            <a:ext cx="78867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b="1">
                <a:latin typeface="Arial" charset="0"/>
              </a:rPr>
              <a:t>Analysis Options:</a:t>
            </a:r>
          </a:p>
          <a:p>
            <a:pPr marL="342900" indent="-342900">
              <a:spcBef>
                <a:spcPct val="50000"/>
              </a:spcBef>
            </a:pPr>
            <a:r>
              <a:rPr lang="en-US">
                <a:latin typeface="Arial" charset="0"/>
              </a:rPr>
              <a:t>If the treatment is a minor effect compared to species differences:</a:t>
            </a:r>
          </a:p>
          <a:p>
            <a:pPr marL="342900" indent="-342900">
              <a:spcBef>
                <a:spcPct val="50000"/>
              </a:spcBef>
              <a:buFont typeface="Arial" charset="0"/>
              <a:buChar char="•"/>
            </a:pPr>
            <a:r>
              <a:rPr lang="en-US">
                <a:latin typeface="Arial" charset="0"/>
              </a:rPr>
              <a:t>two-sample t-Test for Species</a:t>
            </a:r>
          </a:p>
          <a:p>
            <a:pPr marL="342900" indent="-342900">
              <a:spcBef>
                <a:spcPct val="50000"/>
              </a:spcBef>
            </a:pPr>
            <a:r>
              <a:rPr lang="en-US">
                <a:latin typeface="Arial" charset="0"/>
              </a:rPr>
              <a:t>If the treatment has a considerable effect compared to species differences:</a:t>
            </a:r>
          </a:p>
          <a:p>
            <a:pPr marL="342900" indent="-342900">
              <a:spcBef>
                <a:spcPct val="50000"/>
              </a:spcBef>
              <a:buFont typeface="Arial" charset="0"/>
              <a:buChar char="•"/>
            </a:pPr>
            <a:r>
              <a:rPr lang="en-US">
                <a:latin typeface="Arial" charset="0"/>
              </a:rPr>
              <a:t>two-way ANOVA for Species + treatment + interaction (species/treatment)</a:t>
            </a:r>
          </a:p>
          <a:p>
            <a:pPr marL="342900" indent="-342900">
              <a:spcBef>
                <a:spcPct val="50000"/>
              </a:spcBef>
            </a:pPr>
            <a:r>
              <a:rPr lang="en-US">
                <a:latin typeface="Arial" charset="0"/>
              </a:rPr>
              <a:t>If the treatment has a similar effect size to species differences:</a:t>
            </a:r>
          </a:p>
          <a:p>
            <a:pPr marL="342900" indent="-342900">
              <a:spcBef>
                <a:spcPct val="50000"/>
              </a:spcBef>
              <a:buFont typeface="Arial" charset="0"/>
              <a:buChar char="•"/>
            </a:pPr>
            <a:r>
              <a:rPr lang="en-US">
                <a:latin typeface="Arial" charset="0"/>
              </a:rPr>
              <a:t>Eliminate one treatment type from analysis and use t-Test </a:t>
            </a:r>
          </a:p>
          <a:p>
            <a:pPr marL="342900" indent="-342900">
              <a:spcBef>
                <a:spcPct val="50000"/>
              </a:spcBef>
            </a:pPr>
            <a:r>
              <a:rPr lang="en-US" b="1">
                <a:latin typeface="Arial" charset="0"/>
              </a:rPr>
              <a:t>Conclusions:</a:t>
            </a:r>
          </a:p>
          <a:p>
            <a:pPr marL="342900" indent="-342900">
              <a:spcBef>
                <a:spcPct val="50000"/>
              </a:spcBef>
              <a:buFont typeface="Arial" charset="0"/>
              <a:buChar char="•"/>
            </a:pPr>
            <a:r>
              <a:rPr lang="en-US">
                <a:latin typeface="Arial" charset="0"/>
              </a:rPr>
              <a:t>Both PCA and HCA  analyses suggests the treatment effect is minor</a:t>
            </a:r>
          </a:p>
          <a:p>
            <a:pPr marL="342900" indent="-342900">
              <a:spcBef>
                <a:spcPct val="50000"/>
              </a:spcBef>
              <a:buFont typeface="Arial" charset="0"/>
              <a:buChar char="•"/>
            </a:pPr>
            <a:r>
              <a:rPr lang="en-US">
                <a:latin typeface="Arial" charset="0"/>
              </a:rPr>
              <a:t>Using 12 compared to 6 samples per group will increase study power</a:t>
            </a:r>
          </a:p>
        </p:txBody>
      </p:sp>
      <p:sp>
        <p:nvSpPr>
          <p:cNvPr id="8196" name="Rectangle 12"/>
          <p:cNvSpPr>
            <a:spLocks noChangeArrowheads="1"/>
          </p:cNvSpPr>
          <p:nvPr/>
        </p:nvSpPr>
        <p:spPr bwMode="auto">
          <a:xfrm>
            <a:off x="1447800" y="1600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36525"/>
            <a:ext cx="1184275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8675" y="0"/>
            <a:ext cx="1965325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1"/>
          <p:cNvSpPr txBox="1">
            <a:spLocks noChangeArrowheads="1"/>
          </p:cNvSpPr>
          <p:nvPr/>
        </p:nvSpPr>
        <p:spPr bwMode="auto">
          <a:xfrm>
            <a:off x="1752600" y="0"/>
            <a:ext cx="5943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Comparison PLS-DA to O-PLS-DA</a:t>
            </a:r>
          </a:p>
        </p:txBody>
      </p:sp>
      <p:sp>
        <p:nvSpPr>
          <p:cNvPr id="9218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Comparison of Leaf Metabolites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7000"/>
            <a:ext cx="3268663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209800"/>
            <a:ext cx="4038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1524000" y="20574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PLS-DA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5334000" y="19812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O-PLS-DA</a:t>
            </a:r>
          </a:p>
        </p:txBody>
      </p:sp>
      <p:pic>
        <p:nvPicPr>
          <p:cNvPr id="9223" name="Picture 3" descr="C:\Users\dgrapov\Desktop\Tomatillo_01_croppe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2414588"/>
            <a:ext cx="685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4" descr="C:\Users\dgrapov\Desktop\Pumpkin_2_-_Evan_Swigar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305175"/>
            <a:ext cx="2365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3" descr="C:\Users\dgrapov\Desktop\Tomatillo_01_croppe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989138"/>
            <a:ext cx="685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4" descr="C:\Users\dgrapov\Desktop\Pumpkin_2_-_Evan_Swigar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67300" y="3305175"/>
            <a:ext cx="2365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7" name="TextBox 1"/>
          <p:cNvSpPr txBox="1">
            <a:spLocks noChangeArrowheads="1"/>
          </p:cNvSpPr>
          <p:nvPr/>
        </p:nvSpPr>
        <p:spPr bwMode="auto">
          <a:xfrm>
            <a:off x="1524000" y="1295400"/>
            <a:ext cx="5943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O-PLS-DA is only useful over PLS-DA when the axis of separation between two groups spans &gt;1 dimension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1"/>
          <p:cNvSpPr txBox="1">
            <a:spLocks noChangeArrowheads="1"/>
          </p:cNvSpPr>
          <p:nvPr/>
        </p:nvSpPr>
        <p:spPr bwMode="auto">
          <a:xfrm>
            <a:off x="1752600" y="0"/>
            <a:ext cx="5943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Validation of PLS-DA model for discrimination between pumpkin and tomatillo leaf metabolites</a:t>
            </a:r>
          </a:p>
        </p:txBody>
      </p:sp>
      <p:sp>
        <p:nvSpPr>
          <p:cNvPr id="10242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Comparison of Leaf Metabolites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629400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4800600" y="4079875"/>
            <a:ext cx="3048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Outstanding model performance, highly unlikely by random chance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Box 1"/>
          <p:cNvSpPr txBox="1">
            <a:spLocks noChangeArrowheads="1"/>
          </p:cNvSpPr>
          <p:nvPr/>
        </p:nvSpPr>
        <p:spPr bwMode="auto">
          <a:xfrm>
            <a:off x="1752600" y="0"/>
            <a:ext cx="6553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0099"/>
                </a:solidFill>
              </a:rPr>
              <a:t>Identification of top multivariate discriminants between pumpkin and tomatillo leaf primary metabolites</a:t>
            </a:r>
          </a:p>
        </p:txBody>
      </p:sp>
      <p:sp>
        <p:nvSpPr>
          <p:cNvPr id="11266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Comparison of Leaf Metabolites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5334000" cy="511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752600"/>
            <a:ext cx="1828800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7162800" y="4800600"/>
            <a:ext cx="1905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Could also select from increasing and decreasing metabolites separately</a:t>
            </a: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8525" y="5170488"/>
            <a:ext cx="9525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3" descr="C:\Users\dgrapov\Desktop\Tomatillo_01_croppe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9413" y="5327650"/>
            <a:ext cx="762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4" descr="C:\Users\dgrapov\Desktop\Pumpkin_2_-_Evan_Swigar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5784850"/>
            <a:ext cx="346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3" descr="C:\Users\dgrapov\Desktop\Tomatillo_01_cropped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4775" y="5024438"/>
            <a:ext cx="290513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4" descr="C:\Users\dgrapov\Desktop\Pumpkin_2_-_Evan_Swigart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66775" y="5127625"/>
            <a:ext cx="2381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284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University of California,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D</cp:lastModifiedBy>
  <cp:revision>74</cp:revision>
  <cp:lastPrinted>2014-02-10T22:21:12Z</cp:lastPrinted>
  <dcterms:created xsi:type="dcterms:W3CDTF">2013-07-10T06:33:47Z</dcterms:created>
  <dcterms:modified xsi:type="dcterms:W3CDTF">2014-09-17T02:23:33Z</dcterms:modified>
</cp:coreProperties>
</file>