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12"/>
  </p:handoutMasterIdLst>
  <p:sldIdLst>
    <p:sldId id="273" r:id="rId2"/>
    <p:sldId id="291" r:id="rId3"/>
    <p:sldId id="287" r:id="rId4"/>
    <p:sldId id="285" r:id="rId5"/>
    <p:sldId id="289" r:id="rId6"/>
    <p:sldId id="290" r:id="rId7"/>
    <p:sldId id="280" r:id="rId8"/>
    <p:sldId id="275" r:id="rId9"/>
    <p:sldId id="288" r:id="rId10"/>
    <p:sldId id="292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0000"/>
    <a:srgbClr val="009900"/>
    <a:srgbClr val="00CC00"/>
    <a:srgbClr val="25F808"/>
    <a:srgbClr val="008000"/>
    <a:srgbClr val="C0C0C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59" autoAdjust="0"/>
    <p:restoredTop sz="94660"/>
  </p:normalViewPr>
  <p:slideViewPr>
    <p:cSldViewPr>
      <p:cViewPr>
        <p:scale>
          <a:sx n="66" d="100"/>
          <a:sy n="66" d="100"/>
        </p:scale>
        <p:origin x="-614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06961C-C247-47A9-97A8-C925DE3CC931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2CECA30-98F9-48B0-B6A5-A715D7943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55225" cy="914400"/>
            <a:chOff x="152400" y="152400"/>
            <a:chExt cx="1524215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47347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sp>
        <p:nvSpPr>
          <p:cNvPr id="12" name="Rectangle 6"/>
          <p:cNvSpPr/>
          <p:nvPr userDrawn="1"/>
        </p:nvSpPr>
        <p:spPr>
          <a:xfrm flipV="1">
            <a:off x="304800" y="2008094"/>
            <a:ext cx="457200" cy="4545106"/>
          </a:xfrm>
          <a:prstGeom prst="rect">
            <a:avLst/>
          </a:prstGeom>
          <a:gradFill>
            <a:gsLst>
              <a:gs pos="10000">
                <a:srgbClr val="FFC000">
                  <a:alpha val="25000"/>
                </a:srgbClr>
              </a:gs>
              <a:gs pos="47000">
                <a:srgbClr val="FFC000">
                  <a:alpha val="40000"/>
                </a:srgbClr>
              </a:gs>
              <a:gs pos="78000">
                <a:srgbClr val="FFC000">
                  <a:alpha val="6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gg.jp/kegg-bin/show_pathway?org_name=ath&amp;mapno=00250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bg.cnb.csic.es/mbrole/" TargetMode="External"/><Relationship Id="rId2" Type="http://schemas.openxmlformats.org/officeDocument/2006/relationships/hyperlink" Target="http://csbg.cnb.csic.es/mbro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boanalyst.ca/MetaboAnalyst/faces/UploadView.js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1539875" y="152400"/>
            <a:ext cx="57150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Identification of altered biochemical domains between pumpkin and tomatillo leaf metabolites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4098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838200" y="2514600"/>
            <a:ext cx="81534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>
                <a:latin typeface="Calibri" pitchFamily="34" charset="0"/>
              </a:rPr>
              <a:t>Use DATA:</a:t>
            </a:r>
            <a:r>
              <a:rPr lang="en-US"/>
              <a:t> </a:t>
            </a:r>
            <a:r>
              <a:rPr lang="en-US" sz="2600">
                <a:solidFill>
                  <a:srgbClr val="FF0000"/>
                </a:solidFill>
              </a:rPr>
              <a:t>Pathway Enrichment data.csv</a:t>
            </a:r>
            <a:endParaRPr lang="en-US" sz="2600"/>
          </a:p>
          <a:p>
            <a:pPr marL="342900" indent="-342900"/>
            <a:endParaRPr lang="en-US" sz="2600" b="1">
              <a:latin typeface="Calibri" pitchFamily="34" charset="0"/>
            </a:endParaRPr>
          </a:p>
          <a:p>
            <a:pPr marL="342900" indent="-342900"/>
            <a:r>
              <a:rPr lang="en-US" sz="2600" b="1">
                <a:latin typeface="Calibri" pitchFamily="34" charset="0"/>
              </a:rPr>
              <a:t>Goal:</a:t>
            </a:r>
            <a:r>
              <a:rPr lang="en-US" sz="2600">
                <a:latin typeface="Calibri" pitchFamily="34" charset="0"/>
              </a:rPr>
              <a:t> Identify significantly over represented biological pathways based on significant differences in leaf metabolites</a:t>
            </a:r>
          </a:p>
          <a:p>
            <a:pPr marL="342900" indent="-342900"/>
            <a:r>
              <a:rPr lang="en-US" sz="2600">
                <a:latin typeface="Calibri" pitchFamily="34" charset="0"/>
              </a:rPr>
              <a:t>Topics: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KEGG Database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MetaboAnalyst: Pathway enrichment analysis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MBrole: Over Representation Analysis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Hypergeometric test for enrichment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0"/>
            <a:ext cx="23622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916863" cy="604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3276600" y="0"/>
            <a:ext cx="5715000" cy="895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2600">
                <a:latin typeface="Calibri" pitchFamily="34" charset="0"/>
              </a:rPr>
              <a:t>Visualize changes in metabolites for a pathway/organism of interest</a:t>
            </a: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1370013" y="9525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PathViewR</a:t>
            </a:r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781800" y="1371600"/>
            <a:ext cx="2133600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</a:rPr>
              <a:t>increased </a:t>
            </a:r>
            <a:r>
              <a:rPr lang="en-US" b="1"/>
              <a:t>or </a:t>
            </a:r>
            <a:r>
              <a:rPr lang="en-US" b="1">
                <a:solidFill>
                  <a:schemeClr val="hlink"/>
                </a:solidFill>
              </a:rPr>
              <a:t>decreased</a:t>
            </a:r>
            <a:r>
              <a:rPr lang="en-US" b="1"/>
              <a:t> in tomatillo vs. pumpkin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331913" y="381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 KEGG Pathway Visualization</a:t>
            </a:r>
          </a:p>
        </p:txBody>
      </p:sp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990600" y="1752600"/>
            <a:ext cx="77724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>
                <a:latin typeface="Calibri" pitchFamily="34" charset="0"/>
              </a:rPr>
              <a:t>Goals: </a:t>
            </a:r>
          </a:p>
          <a:p>
            <a:pPr marL="800100" lvl="1" indent="-342900"/>
            <a:r>
              <a:rPr lang="en-US" sz="2600">
                <a:latin typeface="Calibri" pitchFamily="34" charset="0"/>
              </a:rPr>
              <a:t>Use KEGG to: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Overview glutamate entry in KEGG (C00025)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Visualize a pathway of interest</a:t>
            </a:r>
            <a:endParaRPr lang="en-US" sz="2000"/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Map metabolite of interest to pathway</a:t>
            </a:r>
          </a:p>
          <a:p>
            <a:pPr marL="800100" lvl="1" indent="-342900"/>
            <a:endParaRPr lang="en-US" sz="260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/>
              <a:t>http://www.kegg.jp/dbget-bin/www_bget?C00025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>
                <a:hlinkClick r:id="rId2" invalidUrl="http:///"/>
              </a:rPr>
              <a:t>http://</a:t>
            </a:r>
            <a:r>
              <a:rPr lang="en-US">
                <a:hlinkClick r:id="rId3"/>
              </a:rPr>
              <a:t>www.kegg.jp/kegg-bin/show_pathway?org_name=ath&amp;mapno=00250</a:t>
            </a:r>
            <a:endParaRPr lang="en-US"/>
          </a:p>
          <a:p>
            <a:pPr marL="800100" lvl="1" indent="-342900">
              <a:buFont typeface="Arial" charset="0"/>
              <a:buChar char="•"/>
            </a:pPr>
            <a:endParaRPr lang="en-US" sz="2000"/>
          </a:p>
          <a:p>
            <a:pPr marL="800100" lvl="1" indent="-342900">
              <a:buFont typeface="Arial" charset="0"/>
              <a:buChar char="•"/>
            </a:pPr>
            <a:r>
              <a:rPr lang="en-US" sz="2000"/>
              <a:t>Mapping example</a:t>
            </a:r>
          </a:p>
          <a:p>
            <a:pPr marL="800100" lvl="1" indent="-342900">
              <a:buFont typeface="Arial" charset="0"/>
              <a:buNone/>
            </a:pPr>
            <a:r>
              <a:rPr lang="en-US" sz="2000">
                <a:latin typeface="Calibri" pitchFamily="34" charset="0"/>
              </a:rPr>
              <a:t>C00064 green, black</a:t>
            </a:r>
          </a:p>
          <a:p>
            <a:pPr marL="800100" lvl="1" indent="-342900">
              <a:buFont typeface="Arial" charset="0"/>
              <a:buNone/>
            </a:pPr>
            <a:r>
              <a:rPr lang="en-US"/>
              <a:t>C00025 green, black</a:t>
            </a:r>
          </a:p>
          <a:p>
            <a:pPr marL="800100" lvl="1" indent="-342900">
              <a:buFont typeface="Arial" charset="0"/>
              <a:buNone/>
            </a:pPr>
            <a:endParaRPr lang="en-US" sz="2000">
              <a:latin typeface="Calibri" pitchFamily="34" charset="0"/>
            </a:endParaRPr>
          </a:p>
          <a:p>
            <a:pPr marL="800100" lvl="1" indent="-342900">
              <a:buFont typeface="Arial" charset="0"/>
              <a:buNone/>
            </a:pPr>
            <a:endParaRPr lang="en-US" sz="2000">
              <a:latin typeface="Calibri" pitchFamily="34" charset="0"/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1331913" y="38100"/>
            <a:ext cx="6477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Pathway Visualization</a:t>
            </a: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9469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257800" y="5562600"/>
            <a:ext cx="2133600" cy="457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10"/>
          <p:cNvGrpSpPr>
            <a:grpSpLocks/>
          </p:cNvGrpSpPr>
          <p:nvPr/>
        </p:nvGrpSpPr>
        <p:grpSpPr bwMode="auto">
          <a:xfrm>
            <a:off x="1676400" y="609600"/>
            <a:ext cx="5562600" cy="838200"/>
            <a:chOff x="1056" y="384"/>
            <a:chExt cx="3504" cy="528"/>
          </a:xfrm>
        </p:grpSpPr>
        <p:pic>
          <p:nvPicPr>
            <p:cNvPr id="6150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6" y="384"/>
              <a:ext cx="3504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1" name="Rectangle 9"/>
            <p:cNvSpPr>
              <a:spLocks noChangeArrowheads="1"/>
            </p:cNvSpPr>
            <p:nvPr/>
          </p:nvSpPr>
          <p:spPr bwMode="auto">
            <a:xfrm>
              <a:off x="1056" y="384"/>
              <a:ext cx="3504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/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Pathway over representation analysis (ORA)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935038" y="1600200"/>
            <a:ext cx="81534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>
                <a:latin typeface="Calibri" pitchFamily="34" charset="0"/>
              </a:rPr>
              <a:t>Steps:</a:t>
            </a:r>
          </a:p>
          <a:p>
            <a:pPr marL="342900" indent="-342900"/>
            <a:r>
              <a:rPr lang="en-US" sz="2600">
                <a:latin typeface="Calibri" pitchFamily="34" charset="0"/>
              </a:rPr>
              <a:t>1. Use MBrole to conduct:</a:t>
            </a:r>
          </a:p>
          <a:p>
            <a:pPr marL="1714500" lvl="3" indent="-342900">
              <a:buFontTx/>
              <a:buChar char="•"/>
            </a:pPr>
            <a:r>
              <a:rPr lang="en-US" sz="2600">
                <a:latin typeface="Calibri" pitchFamily="34" charset="0"/>
              </a:rPr>
              <a:t>Pathway over representation analysis </a:t>
            </a:r>
          </a:p>
          <a:p>
            <a:pPr marL="1714500" lvl="3" indent="-342900">
              <a:buFontTx/>
              <a:buChar char="•"/>
            </a:pPr>
            <a:r>
              <a:rPr lang="en-US" sz="2600">
                <a:latin typeface="Calibri" pitchFamily="34" charset="0"/>
              </a:rPr>
              <a:t>url: </a:t>
            </a:r>
            <a:r>
              <a:rPr lang="en-US" sz="1200">
                <a:hlinkClick r:id="rId2"/>
              </a:rPr>
              <a:t>http://csbg.cnb.csic.es/mbrole</a:t>
            </a:r>
            <a:r>
              <a:rPr lang="en-US" sz="1200">
                <a:hlinkClick r:id="rId3"/>
              </a:rPr>
              <a:t>/</a:t>
            </a:r>
            <a:endParaRPr lang="en-US" sz="1200"/>
          </a:p>
          <a:p>
            <a:pPr marL="1714500" lvl="3" indent="-342900">
              <a:buFontTx/>
              <a:buChar char="•"/>
            </a:pPr>
            <a:endParaRPr lang="en-US" sz="1200"/>
          </a:p>
          <a:p>
            <a:pPr marL="342900" indent="-342900"/>
            <a:r>
              <a:rPr lang="en-US" sz="3600">
                <a:latin typeface="Calibri" pitchFamily="34" charset="0"/>
              </a:rPr>
              <a:t>ORA: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600">
                <a:latin typeface="Calibri" pitchFamily="34" charset="0"/>
              </a:rPr>
              <a:t>is used to evaluate whether a particular set of metabolites is represented more than expected by chance within a given compound list [</a:t>
            </a:r>
            <a:r>
              <a:rPr lang="en-US" sz="2600"/>
              <a:t>doi: 10.1093/nar/gkq329].</a:t>
            </a:r>
          </a:p>
          <a:p>
            <a:pPr marL="342900" indent="-342900"/>
            <a:endParaRPr lang="en-US" sz="2600"/>
          </a:p>
          <a:p>
            <a:pPr marL="342900" indent="-342900">
              <a:buFont typeface="Arial" charset="0"/>
              <a:buChar char="•"/>
            </a:pPr>
            <a:r>
              <a:rPr lang="en-US" sz="2600"/>
              <a:t>p-value is calculated using hypergeometric or Fisher’s exact test</a:t>
            </a:r>
            <a:endParaRPr lang="en-US" sz="2600">
              <a:latin typeface="Calibri" pitchFamily="34" charset="0"/>
            </a:endParaRPr>
          </a:p>
          <a:p>
            <a:pPr marL="342900" indent="-342900"/>
            <a:endParaRPr lang="en-US" sz="2600">
              <a:latin typeface="Calibri" pitchFamily="34" charset="0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762000"/>
            <a:ext cx="2952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 txBox="1">
            <a:spLocks noChangeArrowheads="1"/>
          </p:cNvSpPr>
          <p:nvPr/>
        </p:nvSpPr>
        <p:spPr bwMode="auto">
          <a:xfrm>
            <a:off x="1600200" y="52388"/>
            <a:ext cx="6248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MBRole: 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Pathway Over Representation 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Analysis (ORA)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8194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  <p:pic>
        <p:nvPicPr>
          <p:cNvPr id="819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93913"/>
            <a:ext cx="7924800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1066800" y="1611313"/>
            <a:ext cx="6619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b="1">
                <a:latin typeface="Calibri" pitchFamily="34" charset="0"/>
              </a:rPr>
              <a:t>Goal: Identify an over represented pathway and visualize it in KEGG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 txBox="1">
            <a:spLocks noChangeArrowheads="1"/>
          </p:cNvSpPr>
          <p:nvPr/>
        </p:nvSpPr>
        <p:spPr bwMode="auto">
          <a:xfrm>
            <a:off x="1600200" y="52388"/>
            <a:ext cx="647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MBRole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9218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0" y="5943600"/>
            <a:ext cx="9144000" cy="731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r>
              <a:rPr lang="en-US" sz="1200"/>
              <a:t>http://www.genome.jp/kegg-bin/show_pathway?map01070+C06427+C00158+C00049+C00493+C00079+C00026+C00042+C00751+C00149+C00078+C00073+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 txBox="1">
            <a:spLocks noChangeArrowheads="1"/>
          </p:cNvSpPr>
          <p:nvPr/>
        </p:nvSpPr>
        <p:spPr bwMode="auto">
          <a:xfrm>
            <a:off x="1600200" y="52388"/>
            <a:ext cx="6477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Test for significance: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Hypergeometric Test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1163638" y="3352800"/>
            <a:ext cx="78486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How to calculate statistics to determine network enrichment?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hit.num</a:t>
            </a:r>
            <a:r>
              <a:rPr lang="en-US" dirty="0"/>
              <a:t> = 51 # number of significantly changed pathway metabolites </a:t>
            </a:r>
          </a:p>
          <a:p>
            <a:pPr>
              <a:defRPr/>
            </a:pPr>
            <a:r>
              <a:rPr lang="en-US" dirty="0" err="1"/>
              <a:t>set.num</a:t>
            </a:r>
            <a:r>
              <a:rPr lang="en-US" dirty="0"/>
              <a:t> = 1455 # number of metabolites in pathway </a:t>
            </a:r>
          </a:p>
          <a:p>
            <a:pPr>
              <a:defRPr/>
            </a:pPr>
            <a:r>
              <a:rPr lang="en-US" dirty="0"/>
              <a:t>full = 3358  # all possible metabolites in organism</a:t>
            </a:r>
          </a:p>
          <a:p>
            <a:pPr>
              <a:defRPr/>
            </a:pPr>
            <a:r>
              <a:rPr lang="en-US" dirty="0" err="1"/>
              <a:t>q.size</a:t>
            </a:r>
            <a:r>
              <a:rPr lang="en-US" dirty="0"/>
              <a:t> = 72  # number of significantly changed metabolites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phyper</a:t>
            </a:r>
            <a:r>
              <a:rPr lang="en-US" dirty="0"/>
              <a:t>(hit.num-1, </a:t>
            </a:r>
            <a:r>
              <a:rPr lang="en-US" dirty="0" err="1"/>
              <a:t>set.num</a:t>
            </a:r>
            <a:r>
              <a:rPr lang="en-US" dirty="0"/>
              <a:t>, full-</a:t>
            </a:r>
            <a:r>
              <a:rPr lang="en-US" dirty="0" err="1"/>
              <a:t>set.num</a:t>
            </a:r>
            <a:r>
              <a:rPr lang="en-US" dirty="0"/>
              <a:t>, </a:t>
            </a:r>
            <a:r>
              <a:rPr lang="en-US" dirty="0" err="1"/>
              <a:t>q.size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=F)</a:t>
            </a:r>
          </a:p>
          <a:p>
            <a:pPr>
              <a:defRPr/>
            </a:pPr>
            <a:r>
              <a:rPr lang="en-US" dirty="0"/>
              <a:t>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1.717553e-06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  <p:pic>
        <p:nvPicPr>
          <p:cNvPr id="1024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3914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MetaboAnalyst: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Pathway Enrichment Analysis</a:t>
            </a:r>
          </a:p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(PEA)</a:t>
            </a:r>
          </a:p>
        </p:txBody>
      </p:sp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946150" y="1828800"/>
            <a:ext cx="82296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>
                <a:latin typeface="Calibri" pitchFamily="34" charset="0"/>
              </a:rPr>
              <a:t>Use MetaboAnalyst to conduct:</a:t>
            </a:r>
            <a:endParaRPr lang="en-US" sz="2000"/>
          </a:p>
          <a:p>
            <a:pPr marL="342900" indent="-342900">
              <a:buFontTx/>
              <a:buChar char="•"/>
            </a:pPr>
            <a:r>
              <a:rPr lang="en-US" sz="2600">
                <a:latin typeface="Calibri" pitchFamily="34" charset="0"/>
              </a:rPr>
              <a:t>Pathway enrichment Analysis </a:t>
            </a:r>
          </a:p>
          <a:p>
            <a:pPr marL="342900" indent="-342900">
              <a:buFontTx/>
              <a:buChar char="•"/>
            </a:pPr>
            <a:r>
              <a:rPr lang="en-US" sz="2600">
                <a:latin typeface="Calibri" pitchFamily="34" charset="0"/>
              </a:rPr>
              <a:t>url: </a:t>
            </a:r>
            <a:r>
              <a:rPr lang="en-US" sz="1200">
                <a:hlinkClick r:id="rId2"/>
              </a:rPr>
              <a:t>http://www.metaboanalyst.ca/MetaboAnalyst/faces/UploadView.jsp</a:t>
            </a:r>
            <a:endParaRPr lang="en-US" sz="2600">
              <a:latin typeface="Calibri" pitchFamily="34" charset="0"/>
            </a:endParaRPr>
          </a:p>
          <a:p>
            <a:pPr marL="342900" indent="-342900"/>
            <a:endParaRPr lang="en-US" sz="2600">
              <a:latin typeface="Calibri" pitchFamily="34" charset="0"/>
            </a:endParaRPr>
          </a:p>
          <a:p>
            <a:pPr marL="342900" indent="-342900"/>
            <a:r>
              <a:rPr lang="en-US" sz="2600">
                <a:latin typeface="Calibri" pitchFamily="34" charset="0"/>
              </a:rPr>
              <a:t>PEA: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is an advanced form of over representation analysis (ORA) which takes into account pathway topology and is based on gene set enrichment analysis (GSEA) [</a:t>
            </a:r>
            <a:r>
              <a:rPr lang="en-US" sz="2000"/>
              <a:t>doi:10.1093/bioinformatics/btq418]</a:t>
            </a:r>
          </a:p>
          <a:p>
            <a:pPr marL="342900" indent="-342900"/>
            <a:endParaRPr lang="en-US" sz="2000"/>
          </a:p>
          <a:p>
            <a:pPr marL="342900" indent="-342900">
              <a:buFont typeface="Arial" charset="0"/>
              <a:buChar char="•"/>
            </a:pPr>
            <a:r>
              <a:rPr lang="en-US" sz="2000"/>
              <a:t>p-value is calculated using hypergeometric or Fisher’s exact test</a:t>
            </a:r>
          </a:p>
          <a:p>
            <a:pPr marL="342900" indent="-342900"/>
            <a:endParaRPr lang="en-US" sz="2600">
              <a:latin typeface="Calibri" pitchFamily="34" charset="0"/>
            </a:endParaRPr>
          </a:p>
          <a:p>
            <a:pPr marL="342900" indent="-342900"/>
            <a:r>
              <a:rPr lang="en-US" sz="2600">
                <a:latin typeface="Calibri" pitchFamily="34" charset="0"/>
              </a:rPr>
              <a:t>Questions</a:t>
            </a:r>
            <a:r>
              <a:rPr lang="en-US"/>
              <a:t>:</a:t>
            </a:r>
          </a:p>
          <a:p>
            <a:pPr marL="342900" indent="-342900">
              <a:buFontTx/>
              <a:buAutoNum type="arabicPeriod"/>
            </a:pPr>
            <a:r>
              <a:rPr lang="en-US" sz="2000">
                <a:latin typeface="Calibri" pitchFamily="34" charset="0"/>
              </a:rPr>
              <a:t>What pathway is the most important based on ORA and topology?</a:t>
            </a:r>
          </a:p>
          <a:p>
            <a:pPr marL="342900" indent="-342900">
              <a:buFontTx/>
              <a:buAutoNum type="arabicPeriod"/>
            </a:pPr>
            <a:endParaRPr lang="en-US" sz="2000">
              <a:latin typeface="Calibri" pitchFamily="34" charset="0"/>
            </a:endParaRPr>
          </a:p>
          <a:p>
            <a:pPr marL="342900" indent="-342900"/>
            <a:endParaRPr lang="en-US" sz="2000">
              <a:latin typeface="Calibri" pitchFamily="34" charset="0"/>
            </a:endParaRPr>
          </a:p>
          <a:p>
            <a:pPr marL="342900" indent="-342900"/>
            <a:endParaRPr lang="en-US" sz="2000">
              <a:latin typeface="Calibri" pitchFamily="34" charset="0"/>
            </a:endParaRPr>
          </a:p>
          <a:p>
            <a:pPr marL="342900" indent="-342900"/>
            <a:endParaRPr lang="en-US" sz="2600">
              <a:latin typeface="Calibri" pitchFamily="34" charset="0"/>
            </a:endParaRPr>
          </a:p>
          <a:p>
            <a:pPr marL="342900" indent="-342900"/>
            <a:endParaRPr lang="en-US" sz="2600">
              <a:latin typeface="Calibri" pitchFamily="34" charset="0"/>
            </a:endParaRPr>
          </a:p>
          <a:p>
            <a:pPr marL="342900" indent="-342900"/>
            <a:endParaRPr lang="en-US" sz="2600">
              <a:latin typeface="Calibri" pitchFamily="34" charset="0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"/>
          <p:cNvSpPr txBox="1">
            <a:spLocks noChangeArrowheads="1"/>
          </p:cNvSpPr>
          <p:nvPr/>
        </p:nvSpPr>
        <p:spPr bwMode="auto">
          <a:xfrm>
            <a:off x="1370013" y="9525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KEGG Pathway Enrichment</a:t>
            </a:r>
          </a:p>
        </p:txBody>
      </p:sp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924800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 rot="-54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Enrichment Analysis</a:t>
            </a:r>
          </a:p>
        </p:txBody>
      </p:sp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638800"/>
            <a:ext cx="83820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315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74</cp:revision>
  <cp:lastPrinted>2014-02-10T23:21:40Z</cp:lastPrinted>
  <dcterms:created xsi:type="dcterms:W3CDTF">2013-07-10T06:33:47Z</dcterms:created>
  <dcterms:modified xsi:type="dcterms:W3CDTF">2014-09-17T01:51:31Z</dcterms:modified>
</cp:coreProperties>
</file>