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sldIdLst>
    <p:sldId id="273" r:id="rId2"/>
    <p:sldId id="276" r:id="rId3"/>
    <p:sldId id="277" r:id="rId4"/>
    <p:sldId id="278" r:id="rId5"/>
    <p:sldId id="279" r:id="rId6"/>
    <p:sldId id="280" r:id="rId7"/>
    <p:sldId id="281" r:id="rId8"/>
    <p:sldId id="282" r:id="rId9"/>
    <p:sldId id="283" r:id="rId10"/>
    <p:sldId id="284" r:id="rId11"/>
    <p:sldId id="285" r:id="rId12"/>
    <p:sldId id="287" r:id="rId13"/>
    <p:sldId id="288" r:id="rId14"/>
    <p:sldId id="289" r:id="rId15"/>
    <p:sldId id="290" r:id="rId16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9900"/>
    <a:srgbClr val="00CC00"/>
    <a:srgbClr val="25F808"/>
    <a:srgbClr val="008000"/>
    <a:srgbClr val="000099"/>
    <a:srgbClr val="F0751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57" autoAdjust="0"/>
    <p:restoredTop sz="94660"/>
  </p:normalViewPr>
  <p:slideViewPr>
    <p:cSldViewPr>
      <p:cViewPr varScale="1">
        <p:scale>
          <a:sx n="81" d="100"/>
          <a:sy n="81" d="100"/>
        </p:scale>
        <p:origin x="-494" y="-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391400" y="152400"/>
            <a:ext cx="1484313" cy="1458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" name="Group 24"/>
          <p:cNvGrpSpPr/>
          <p:nvPr userDrawn="1"/>
        </p:nvGrpSpPr>
        <p:grpSpPr>
          <a:xfrm>
            <a:off x="76200" y="152400"/>
            <a:ext cx="914400" cy="914400"/>
            <a:chOff x="1828800" y="304800"/>
            <a:chExt cx="914400" cy="914400"/>
          </a:xfrm>
          <a:solidFill>
            <a:srgbClr val="25F808">
              <a:alpha val="48000"/>
            </a:srgbClr>
          </a:solidFill>
        </p:grpSpPr>
        <p:sp>
          <p:nvSpPr>
            <p:cNvPr id="4" name="Oval 10"/>
            <p:cNvSpPr/>
            <p:nvPr/>
          </p:nvSpPr>
          <p:spPr>
            <a:xfrm>
              <a:off x="1828800" y="304800"/>
              <a:ext cx="914400" cy="914400"/>
            </a:xfrm>
            <a:prstGeom prst="ellipse">
              <a:avLst/>
            </a:prstGeom>
            <a:grpFill/>
            <a:ln>
              <a:solidFill>
                <a:srgbClr val="00CC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5" name="TextBox 17"/>
            <p:cNvSpPr txBox="1"/>
            <p:nvPr/>
          </p:nvSpPr>
          <p:spPr>
            <a:xfrm>
              <a:off x="1946031" y="609600"/>
              <a:ext cx="797169" cy="26161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dirty="0">
                  <a:latin typeface="+mn-lt"/>
                  <a:cs typeface="+mn-cs"/>
                </a:rPr>
                <a:t>Biology</a:t>
              </a:r>
            </a:p>
          </p:txBody>
        </p:sp>
      </p:grpSp>
      <p:grpSp>
        <p:nvGrpSpPr>
          <p:cNvPr id="6" name="Group 23"/>
          <p:cNvGrpSpPr/>
          <p:nvPr userDrawn="1"/>
        </p:nvGrpSpPr>
        <p:grpSpPr>
          <a:xfrm>
            <a:off x="685800" y="381000"/>
            <a:ext cx="1055225" cy="914400"/>
            <a:chOff x="152400" y="152400"/>
            <a:chExt cx="1524215" cy="1143000"/>
          </a:xfrm>
          <a:solidFill>
            <a:schemeClr val="accent1">
              <a:lumMod val="60000"/>
              <a:lumOff val="40000"/>
              <a:alpha val="44000"/>
            </a:schemeClr>
          </a:solidFill>
        </p:grpSpPr>
        <p:sp>
          <p:nvSpPr>
            <p:cNvPr id="7" name="Oval 8"/>
            <p:cNvSpPr/>
            <p:nvPr/>
          </p:nvSpPr>
          <p:spPr>
            <a:xfrm>
              <a:off x="152400" y="152400"/>
              <a:ext cx="1320800" cy="1143000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8" name="TextBox 20"/>
            <p:cNvSpPr txBox="1"/>
            <p:nvPr/>
          </p:nvSpPr>
          <p:spPr>
            <a:xfrm>
              <a:off x="347347" y="568151"/>
              <a:ext cx="1329268" cy="34624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latin typeface="+mn-lt"/>
                  <a:cs typeface="+mn-cs"/>
                </a:rPr>
                <a:t>Chemistry</a:t>
              </a:r>
              <a:endParaRPr lang="en-US" dirty="0">
                <a:latin typeface="+mn-lt"/>
                <a:cs typeface="+mn-cs"/>
              </a:endParaRPr>
            </a:p>
          </p:txBody>
        </p:sp>
      </p:grpSp>
      <p:grpSp>
        <p:nvGrpSpPr>
          <p:cNvPr id="9" name="Group 22"/>
          <p:cNvGrpSpPr/>
          <p:nvPr userDrawn="1"/>
        </p:nvGrpSpPr>
        <p:grpSpPr>
          <a:xfrm>
            <a:off x="76200" y="762000"/>
            <a:ext cx="968188" cy="914400"/>
            <a:chOff x="381000" y="1600200"/>
            <a:chExt cx="1371600" cy="1143000"/>
          </a:xfrm>
          <a:solidFill>
            <a:srgbClr val="FFC000">
              <a:alpha val="65000"/>
            </a:srgbClr>
          </a:solidFill>
        </p:grpSpPr>
        <p:sp>
          <p:nvSpPr>
            <p:cNvPr id="10" name="Oval 9"/>
            <p:cNvSpPr/>
            <p:nvPr/>
          </p:nvSpPr>
          <p:spPr>
            <a:xfrm>
              <a:off x="457200" y="1600200"/>
              <a:ext cx="1295400" cy="1143000"/>
            </a:xfrm>
            <a:prstGeom prst="ellipse">
              <a:avLst/>
            </a:prstGeom>
            <a:grpFill/>
            <a:ln>
              <a:solidFill>
                <a:srgbClr val="F0751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1" name="TextBox 18"/>
            <p:cNvSpPr txBox="1"/>
            <p:nvPr/>
          </p:nvSpPr>
          <p:spPr>
            <a:xfrm>
              <a:off x="381000" y="2005340"/>
              <a:ext cx="1295400" cy="26161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dirty="0">
                  <a:latin typeface="+mn-lt"/>
                  <a:cs typeface="+mn-cs"/>
                </a:rPr>
                <a:t>Informatics</a:t>
              </a:r>
            </a:p>
          </p:txBody>
        </p:sp>
      </p:grpSp>
      <p:grpSp>
        <p:nvGrpSpPr>
          <p:cNvPr id="12" name="Rectangle 6"/>
          <p:cNvGrpSpPr>
            <a:grpSpLocks/>
          </p:cNvGrpSpPr>
          <p:nvPr userDrawn="1"/>
        </p:nvGrpSpPr>
        <p:grpSpPr bwMode="auto">
          <a:xfrm>
            <a:off x="304800" y="1981200"/>
            <a:ext cx="469900" cy="4559300"/>
            <a:chOff x="188" y="1260"/>
            <a:chExt cx="296" cy="2872"/>
          </a:xfrm>
        </p:grpSpPr>
        <p:pic>
          <p:nvPicPr>
            <p:cNvPr id="13" name="Rectangle 6"/>
            <p:cNvPicPr>
              <a:picLocks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88" y="1260"/>
              <a:ext cx="296" cy="28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4" name="Text Box 7"/>
            <p:cNvSpPr txBox="1">
              <a:spLocks noChangeArrowheads="1"/>
            </p:cNvSpPr>
            <p:nvPr/>
          </p:nvSpPr>
          <p:spPr bwMode="auto">
            <a:xfrm rot="10800000">
              <a:off x="192" y="1265"/>
              <a:ext cx="288" cy="2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10800000"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</a:endParaRPr>
            </a:p>
          </p:txBody>
        </p:sp>
      </p:grpSp>
      <p:sp>
        <p:nvSpPr>
          <p:cNvPr id="15" name="TextBox 2"/>
          <p:cNvSpPr txBox="1">
            <a:spLocks noChangeArrowheads="1"/>
          </p:cNvSpPr>
          <p:nvPr userDrawn="1"/>
        </p:nvSpPr>
        <p:spPr bwMode="auto">
          <a:xfrm rot="16200000">
            <a:off x="-1714500" y="4000500"/>
            <a:ext cx="449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400" b="1">
                <a:solidFill>
                  <a:srgbClr val="000099"/>
                </a:solidFill>
                <a:latin typeface="Calibri" pitchFamily="34" charset="0"/>
              </a:rPr>
              <a:t>Network Mapping 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rial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Arial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TextBox 1"/>
          <p:cNvSpPr txBox="1">
            <a:spLocks noChangeArrowheads="1"/>
          </p:cNvSpPr>
          <p:nvPr/>
        </p:nvSpPr>
        <p:spPr bwMode="auto">
          <a:xfrm>
            <a:off x="1600200" y="152400"/>
            <a:ext cx="5715000" cy="155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 b="1">
                <a:solidFill>
                  <a:srgbClr val="000099"/>
                </a:solidFill>
                <a:latin typeface="Calibri" pitchFamily="34" charset="0"/>
              </a:rPr>
              <a:t>Introduction to network mapping</a:t>
            </a:r>
          </a:p>
          <a:p>
            <a:endParaRPr lang="en-US" sz="3200" b="1">
              <a:solidFill>
                <a:srgbClr val="000099"/>
              </a:solidFill>
              <a:latin typeface="Calibri" pitchFamily="34" charset="0"/>
            </a:endParaRPr>
          </a:p>
        </p:txBody>
      </p:sp>
      <p:sp>
        <p:nvSpPr>
          <p:cNvPr id="3074" name="Rectangle 4"/>
          <p:cNvSpPr>
            <a:spLocks noChangeArrowheads="1"/>
          </p:cNvSpPr>
          <p:nvPr/>
        </p:nvSpPr>
        <p:spPr bwMode="auto">
          <a:xfrm>
            <a:off x="990600" y="2057400"/>
            <a:ext cx="8153400" cy="287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/>
            <a:r>
              <a:rPr lang="en-US" sz="2600" b="1">
                <a:latin typeface="Calibri" pitchFamily="34" charset="0"/>
              </a:rPr>
              <a:t>Goal:</a:t>
            </a:r>
            <a:r>
              <a:rPr lang="en-US" sz="2600">
                <a:latin typeface="Calibri" pitchFamily="34" charset="0"/>
              </a:rPr>
              <a:t> Generate a mapped “name” network</a:t>
            </a:r>
          </a:p>
          <a:p>
            <a:pPr marL="342900" indent="-342900"/>
            <a:endParaRPr lang="en-US" sz="2600">
              <a:latin typeface="Calibri" pitchFamily="34" charset="0"/>
            </a:endParaRPr>
          </a:p>
          <a:p>
            <a:pPr marL="342900" indent="-342900"/>
            <a:r>
              <a:rPr lang="en-US" sz="2600">
                <a:latin typeface="Calibri" pitchFamily="34" charset="0"/>
              </a:rPr>
              <a:t>Topics:</a:t>
            </a:r>
          </a:p>
          <a:p>
            <a:pPr marL="800100" lvl="1" indent="-342900">
              <a:buFontTx/>
              <a:buAutoNum type="arabicPeriod"/>
            </a:pPr>
            <a:r>
              <a:rPr lang="en-US" sz="2600">
                <a:latin typeface="Calibri" pitchFamily="34" charset="0"/>
              </a:rPr>
              <a:t>Edge list</a:t>
            </a:r>
          </a:p>
          <a:p>
            <a:pPr marL="800100" lvl="1" indent="-342900">
              <a:buFontTx/>
              <a:buAutoNum type="arabicPeriod"/>
            </a:pPr>
            <a:r>
              <a:rPr lang="en-US" sz="2600">
                <a:latin typeface="Calibri" pitchFamily="34" charset="0"/>
              </a:rPr>
              <a:t>Node attributes</a:t>
            </a:r>
          </a:p>
          <a:p>
            <a:pPr marL="800100" lvl="1" indent="-342900">
              <a:buFontTx/>
              <a:buAutoNum type="arabicPeriod"/>
            </a:pPr>
            <a:r>
              <a:rPr lang="en-US" sz="2600">
                <a:latin typeface="Calibri" pitchFamily="34" charset="0"/>
              </a:rPr>
              <a:t>Network Mapping</a:t>
            </a:r>
          </a:p>
          <a:p>
            <a:pPr marL="800100" lvl="1" indent="-342900">
              <a:buFontTx/>
              <a:buAutoNum type="arabicPeriod"/>
            </a:pPr>
            <a:r>
              <a:rPr lang="en-US" sz="2600">
                <a:latin typeface="Calibri" pitchFamily="34" charset="0"/>
              </a:rPr>
              <a:t>Cytoscape</a:t>
            </a:r>
          </a:p>
        </p:txBody>
      </p:sp>
      <p:pic>
        <p:nvPicPr>
          <p:cNvPr id="307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91088" y="2514600"/>
            <a:ext cx="3713162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extBox 6"/>
          <p:cNvSpPr txBox="1">
            <a:spLocks noChangeArrowheads="1"/>
          </p:cNvSpPr>
          <p:nvPr/>
        </p:nvSpPr>
        <p:spPr bwMode="auto">
          <a:xfrm>
            <a:off x="1524000" y="838200"/>
            <a:ext cx="59436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latin typeface="Corbel" pitchFamily="34" charset="0"/>
              </a:rPr>
              <a:t>Select file for the  node attributes. Extra options can be used to select node ID (must match edge list), change the file delimiter, etc.</a:t>
            </a:r>
          </a:p>
        </p:txBody>
      </p:sp>
      <p:grpSp>
        <p:nvGrpSpPr>
          <p:cNvPr id="12290" name="Group 18"/>
          <p:cNvGrpSpPr>
            <a:grpSpLocks/>
          </p:cNvGrpSpPr>
          <p:nvPr/>
        </p:nvGrpSpPr>
        <p:grpSpPr bwMode="auto">
          <a:xfrm>
            <a:off x="838200" y="1657350"/>
            <a:ext cx="2895600" cy="2533650"/>
            <a:chOff x="336" y="864"/>
            <a:chExt cx="1824" cy="1596"/>
          </a:xfrm>
        </p:grpSpPr>
        <p:pic>
          <p:nvPicPr>
            <p:cNvPr id="12302" name="Picture 7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36" y="1248"/>
              <a:ext cx="1757" cy="1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9" name="Straight Arrow Connector 8"/>
            <p:cNvCxnSpPr/>
            <p:nvPr/>
          </p:nvCxnSpPr>
          <p:spPr>
            <a:xfrm flipH="1">
              <a:off x="379" y="1069"/>
              <a:ext cx="259" cy="227"/>
            </a:xfrm>
            <a:prstGeom prst="straightConnector1">
              <a:avLst/>
            </a:prstGeom>
            <a:ln w="25400" cmpd="sng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9"/>
            <p:cNvSpPr/>
            <p:nvPr/>
          </p:nvSpPr>
          <p:spPr>
            <a:xfrm>
              <a:off x="720" y="864"/>
              <a:ext cx="192" cy="22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3600" dirty="0">
                  <a:solidFill>
                    <a:srgbClr val="FF0000"/>
                  </a:solidFill>
                </a:rPr>
                <a:t>1</a:t>
              </a: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>
              <a:off x="1679" y="1920"/>
              <a:ext cx="258" cy="0"/>
            </a:xfrm>
            <a:prstGeom prst="straightConnector1">
              <a:avLst/>
            </a:prstGeom>
            <a:ln w="25400" cmpd="sng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/>
            <p:cNvSpPr/>
            <p:nvPr/>
          </p:nvSpPr>
          <p:spPr>
            <a:xfrm>
              <a:off x="1968" y="1776"/>
              <a:ext cx="192" cy="22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3600" dirty="0">
                  <a:solidFill>
                    <a:srgbClr val="FF0000"/>
                  </a:solidFill>
                </a:rPr>
                <a:t>2</a:t>
              </a:r>
            </a:p>
          </p:txBody>
        </p:sp>
      </p:grpSp>
      <p:grpSp>
        <p:nvGrpSpPr>
          <p:cNvPr id="12291" name="Group 20"/>
          <p:cNvGrpSpPr>
            <a:grpSpLocks/>
          </p:cNvGrpSpPr>
          <p:nvPr/>
        </p:nvGrpSpPr>
        <p:grpSpPr bwMode="auto">
          <a:xfrm>
            <a:off x="2971800" y="1676400"/>
            <a:ext cx="6096000" cy="5214938"/>
            <a:chOff x="1824" y="1008"/>
            <a:chExt cx="3840" cy="3285"/>
          </a:xfrm>
        </p:grpSpPr>
        <p:pic>
          <p:nvPicPr>
            <p:cNvPr id="12293" name="Picture 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352" y="1069"/>
              <a:ext cx="3312" cy="32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17" name="Straight Arrow Connector 16"/>
            <p:cNvCxnSpPr/>
            <p:nvPr/>
          </p:nvCxnSpPr>
          <p:spPr>
            <a:xfrm>
              <a:off x="5232" y="1296"/>
              <a:ext cx="0" cy="304"/>
            </a:xfrm>
            <a:prstGeom prst="straightConnector1">
              <a:avLst/>
            </a:prstGeom>
            <a:ln w="25400" cmpd="sng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5136" y="1008"/>
              <a:ext cx="192" cy="22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3600" dirty="0">
                  <a:solidFill>
                    <a:srgbClr val="FF0000"/>
                  </a:solidFill>
                </a:rPr>
                <a:t>3</a:t>
              </a: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flipV="1">
              <a:off x="2112" y="1872"/>
              <a:ext cx="366" cy="768"/>
            </a:xfrm>
            <a:prstGeom prst="straightConnector1">
              <a:avLst/>
            </a:prstGeom>
            <a:ln w="25400" cmpd="sng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/>
            <p:cNvSpPr/>
            <p:nvPr/>
          </p:nvSpPr>
          <p:spPr>
            <a:xfrm>
              <a:off x="1824" y="2640"/>
              <a:ext cx="252" cy="22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3600" dirty="0">
                  <a:solidFill>
                    <a:srgbClr val="FF0000"/>
                  </a:solidFill>
                </a:rPr>
                <a:t>4</a:t>
              </a:r>
            </a:p>
          </p:txBody>
        </p:sp>
        <p:cxnSp>
          <p:nvCxnSpPr>
            <p:cNvPr id="12298" name="Straight Arrow Connector 24"/>
            <p:cNvCxnSpPr>
              <a:cxnSpLocks noChangeShapeType="1"/>
            </p:cNvCxnSpPr>
            <p:nvPr/>
          </p:nvCxnSpPr>
          <p:spPr bwMode="auto">
            <a:xfrm flipV="1">
              <a:off x="2208" y="2976"/>
              <a:ext cx="247" cy="432"/>
            </a:xfrm>
            <a:prstGeom prst="straightConnector1">
              <a:avLst/>
            </a:prstGeom>
            <a:noFill/>
            <a:ln w="25400" algn="ctr">
              <a:solidFill>
                <a:srgbClr val="FF0000"/>
              </a:solidFill>
              <a:round/>
              <a:headEnd/>
              <a:tailEnd type="arrow" w="med" len="med"/>
            </a:ln>
          </p:spPr>
        </p:cxnSp>
        <p:sp>
          <p:nvSpPr>
            <p:cNvPr id="26" name="Rectangle 25"/>
            <p:cNvSpPr/>
            <p:nvPr/>
          </p:nvSpPr>
          <p:spPr>
            <a:xfrm>
              <a:off x="1920" y="3360"/>
              <a:ext cx="204" cy="22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3600" dirty="0">
                  <a:solidFill>
                    <a:srgbClr val="FF0000"/>
                  </a:solidFill>
                </a:rPr>
                <a:t>5</a:t>
              </a:r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>
              <a:off x="4758" y="4091"/>
              <a:ext cx="290" cy="114"/>
            </a:xfrm>
            <a:prstGeom prst="straightConnector1">
              <a:avLst/>
            </a:prstGeom>
            <a:ln w="25400" cmpd="sng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 29"/>
            <p:cNvSpPr/>
            <p:nvPr/>
          </p:nvSpPr>
          <p:spPr>
            <a:xfrm>
              <a:off x="4512" y="3914"/>
              <a:ext cx="202" cy="22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3600" dirty="0">
                  <a:solidFill>
                    <a:srgbClr val="FF0000"/>
                  </a:solidFill>
                </a:rPr>
                <a:t>6</a:t>
              </a:r>
            </a:p>
          </p:txBody>
        </p:sp>
      </p:grpSp>
      <p:sp>
        <p:nvSpPr>
          <p:cNvPr id="12292" name="TextBox 1"/>
          <p:cNvSpPr txBox="1">
            <a:spLocks noChangeArrowheads="1"/>
          </p:cNvSpPr>
          <p:nvPr/>
        </p:nvSpPr>
        <p:spPr bwMode="auto">
          <a:xfrm>
            <a:off x="1600200" y="152400"/>
            <a:ext cx="5715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 b="1">
                <a:solidFill>
                  <a:srgbClr val="000099"/>
                </a:solidFill>
                <a:latin typeface="Calibri" pitchFamily="34" charset="0"/>
              </a:rPr>
              <a:t>Node Attributes</a:t>
            </a:r>
          </a:p>
          <a:p>
            <a:endParaRPr lang="en-US" sz="3200" b="1">
              <a:solidFill>
                <a:srgbClr val="000099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extBox 6"/>
          <p:cNvSpPr txBox="1">
            <a:spLocks noChangeArrowheads="1"/>
          </p:cNvSpPr>
          <p:nvPr/>
        </p:nvSpPr>
        <p:spPr bwMode="auto">
          <a:xfrm>
            <a:off x="838200" y="1828800"/>
            <a:ext cx="914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latin typeface="Calibri" pitchFamily="34" charset="0"/>
              </a:rPr>
              <a:t>Use the VizMapper to map node attributes.</a:t>
            </a:r>
          </a:p>
        </p:txBody>
      </p:sp>
      <p:grpSp>
        <p:nvGrpSpPr>
          <p:cNvPr id="13314" name="Group 7"/>
          <p:cNvGrpSpPr>
            <a:grpSpLocks/>
          </p:cNvGrpSpPr>
          <p:nvPr/>
        </p:nvGrpSpPr>
        <p:grpSpPr bwMode="auto">
          <a:xfrm>
            <a:off x="1066800" y="2590800"/>
            <a:ext cx="7323138" cy="3673475"/>
            <a:chOff x="1008" y="1632"/>
            <a:chExt cx="4613" cy="2314"/>
          </a:xfrm>
        </p:grpSpPr>
        <p:pic>
          <p:nvPicPr>
            <p:cNvPr id="13316" name="Picture 5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584" y="1632"/>
              <a:ext cx="4037" cy="23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5" name="Straight Arrow Connector 4"/>
            <p:cNvCxnSpPr/>
            <p:nvPr/>
          </p:nvCxnSpPr>
          <p:spPr>
            <a:xfrm>
              <a:off x="1279" y="2501"/>
              <a:ext cx="305" cy="0"/>
            </a:xfrm>
            <a:prstGeom prst="straightConnector1">
              <a:avLst/>
            </a:prstGeom>
            <a:ln w="25400" cmpd="sng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7"/>
            <p:cNvSpPr/>
            <p:nvPr/>
          </p:nvSpPr>
          <p:spPr>
            <a:xfrm>
              <a:off x="1008" y="2405"/>
              <a:ext cx="252" cy="2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3600" dirty="0">
                  <a:solidFill>
                    <a:srgbClr val="FF0000"/>
                  </a:solidFill>
                </a:rPr>
                <a:t>1</a:t>
              </a:r>
            </a:p>
          </p:txBody>
        </p:sp>
      </p:grpSp>
      <p:sp>
        <p:nvSpPr>
          <p:cNvPr id="13315" name="TextBox 1"/>
          <p:cNvSpPr txBox="1">
            <a:spLocks noChangeArrowheads="1"/>
          </p:cNvSpPr>
          <p:nvPr/>
        </p:nvSpPr>
        <p:spPr bwMode="auto">
          <a:xfrm>
            <a:off x="1600200" y="152400"/>
            <a:ext cx="5715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 b="1">
                <a:solidFill>
                  <a:srgbClr val="000099"/>
                </a:solidFill>
                <a:latin typeface="Calibri" pitchFamily="34" charset="0"/>
              </a:rPr>
              <a:t>Modify Node Attributes</a:t>
            </a:r>
          </a:p>
          <a:p>
            <a:endParaRPr lang="en-US" sz="3200" b="1">
              <a:solidFill>
                <a:srgbClr val="000099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extBox 6"/>
          <p:cNvSpPr txBox="1">
            <a:spLocks noChangeArrowheads="1"/>
          </p:cNvSpPr>
          <p:nvPr/>
        </p:nvSpPr>
        <p:spPr bwMode="auto">
          <a:xfrm>
            <a:off x="990600" y="1371600"/>
            <a:ext cx="739140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alibri" pitchFamily="34" charset="0"/>
              </a:rPr>
              <a:t>New columns can be added to the node attributes and change the mapping in existing networks. Here I’ll add a url for a .png to use as a custom node image. Custom images can also be defined as local file path (e.g. windows: file:///C:\.....)</a:t>
            </a:r>
          </a:p>
        </p:txBody>
      </p:sp>
      <p:pic>
        <p:nvPicPr>
          <p:cNvPr id="14338" name="Picture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2667000"/>
            <a:ext cx="4038600" cy="368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39" name="Picture 7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86400" y="3124200"/>
            <a:ext cx="3330575" cy="2074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40" name="TextBox 1"/>
          <p:cNvSpPr txBox="1">
            <a:spLocks noChangeArrowheads="1"/>
          </p:cNvSpPr>
          <p:nvPr/>
        </p:nvSpPr>
        <p:spPr bwMode="auto">
          <a:xfrm>
            <a:off x="1600200" y="152400"/>
            <a:ext cx="5715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 b="1">
                <a:solidFill>
                  <a:srgbClr val="000099"/>
                </a:solidFill>
                <a:latin typeface="Calibri" pitchFamily="34" charset="0"/>
              </a:rPr>
              <a:t>Add node images</a:t>
            </a:r>
          </a:p>
          <a:p>
            <a:endParaRPr lang="en-US" sz="3200" b="1">
              <a:solidFill>
                <a:srgbClr val="000099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Box 6"/>
          <p:cNvSpPr txBox="1">
            <a:spLocks noChangeArrowheads="1"/>
          </p:cNvSpPr>
          <p:nvPr/>
        </p:nvSpPr>
        <p:spPr bwMode="auto">
          <a:xfrm>
            <a:off x="1447800" y="1447800"/>
            <a:ext cx="51054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latin typeface="Corbel" pitchFamily="34" charset="0"/>
              </a:rPr>
              <a:t>Right-click on an edge or node to manually change their aesthetics</a:t>
            </a:r>
          </a:p>
        </p:txBody>
      </p:sp>
      <p:grpSp>
        <p:nvGrpSpPr>
          <p:cNvPr id="15362" name="Group 12"/>
          <p:cNvGrpSpPr>
            <a:grpSpLocks/>
          </p:cNvGrpSpPr>
          <p:nvPr/>
        </p:nvGrpSpPr>
        <p:grpSpPr bwMode="auto">
          <a:xfrm>
            <a:off x="1676400" y="2286000"/>
            <a:ext cx="5562600" cy="4252913"/>
            <a:chOff x="1248" y="1488"/>
            <a:chExt cx="3504" cy="2679"/>
          </a:xfrm>
        </p:grpSpPr>
        <p:pic>
          <p:nvPicPr>
            <p:cNvPr id="15364" name="Picture 5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248" y="1488"/>
              <a:ext cx="3493" cy="26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9" name="Straight Arrow Connector 8"/>
            <p:cNvCxnSpPr/>
            <p:nvPr/>
          </p:nvCxnSpPr>
          <p:spPr>
            <a:xfrm flipH="1">
              <a:off x="3360" y="2304"/>
              <a:ext cx="341" cy="35"/>
            </a:xfrm>
            <a:prstGeom prst="straightConnector1">
              <a:avLst/>
            </a:prstGeom>
            <a:ln w="25400" cmpd="sng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9"/>
            <p:cNvSpPr/>
            <p:nvPr/>
          </p:nvSpPr>
          <p:spPr>
            <a:xfrm>
              <a:off x="3755" y="2147"/>
              <a:ext cx="181" cy="22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3600" dirty="0">
                  <a:solidFill>
                    <a:srgbClr val="FF0000"/>
                  </a:solidFill>
                </a:rPr>
                <a:t>1</a:t>
              </a: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H="1">
              <a:off x="3734" y="2470"/>
              <a:ext cx="341" cy="35"/>
            </a:xfrm>
            <a:prstGeom prst="straightConnector1">
              <a:avLst/>
            </a:prstGeom>
            <a:ln w="25400" cmpd="sng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/>
            <p:cNvSpPr/>
            <p:nvPr/>
          </p:nvSpPr>
          <p:spPr>
            <a:xfrm>
              <a:off x="4129" y="2313"/>
              <a:ext cx="239" cy="22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3600" dirty="0">
                  <a:solidFill>
                    <a:srgbClr val="FF0000"/>
                  </a:solidFill>
                </a:rPr>
                <a:t>2</a:t>
              </a: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flipH="1">
              <a:off x="4163" y="2810"/>
              <a:ext cx="341" cy="35"/>
            </a:xfrm>
            <a:prstGeom prst="straightConnector1">
              <a:avLst/>
            </a:prstGeom>
            <a:ln w="25400" cmpd="sng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>
            <a:xfrm>
              <a:off x="4560" y="2640"/>
              <a:ext cx="192" cy="22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3600" dirty="0">
                  <a:solidFill>
                    <a:srgbClr val="FF0000"/>
                  </a:solidFill>
                </a:rPr>
                <a:t>3</a:t>
              </a:r>
            </a:p>
          </p:txBody>
        </p:sp>
      </p:grpSp>
      <p:sp>
        <p:nvSpPr>
          <p:cNvPr id="15363" name="TextBox 1"/>
          <p:cNvSpPr txBox="1">
            <a:spLocks noChangeArrowheads="1"/>
          </p:cNvSpPr>
          <p:nvPr/>
        </p:nvSpPr>
        <p:spPr bwMode="auto">
          <a:xfrm>
            <a:off x="1600200" y="152400"/>
            <a:ext cx="5715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 b="1">
                <a:solidFill>
                  <a:srgbClr val="000099"/>
                </a:solidFill>
                <a:latin typeface="Calibri" pitchFamily="34" charset="0"/>
              </a:rPr>
              <a:t>Override mapped attributes</a:t>
            </a:r>
          </a:p>
          <a:p>
            <a:endParaRPr lang="en-US" sz="3200" b="1">
              <a:solidFill>
                <a:srgbClr val="000099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extBox 6"/>
          <p:cNvSpPr txBox="1">
            <a:spLocks noChangeArrowheads="1"/>
          </p:cNvSpPr>
          <p:nvPr/>
        </p:nvSpPr>
        <p:spPr bwMode="auto">
          <a:xfrm>
            <a:off x="685800" y="1676400"/>
            <a:ext cx="914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latin typeface="Calibri" pitchFamily="34" charset="0"/>
              </a:rPr>
              <a:t>Export as .pdf or .svg to further modify (and beautify) the network.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209800" y="2057400"/>
            <a:ext cx="304800" cy="3603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dirty="0">
                <a:solidFill>
                  <a:srgbClr val="FF0000"/>
                </a:solidFill>
              </a:rPr>
              <a:t>1</a:t>
            </a:r>
          </a:p>
        </p:txBody>
      </p:sp>
      <p:grpSp>
        <p:nvGrpSpPr>
          <p:cNvPr id="16387" name="Group 9"/>
          <p:cNvGrpSpPr>
            <a:grpSpLocks/>
          </p:cNvGrpSpPr>
          <p:nvPr/>
        </p:nvGrpSpPr>
        <p:grpSpPr bwMode="auto">
          <a:xfrm>
            <a:off x="1295400" y="2438400"/>
            <a:ext cx="6473825" cy="3971925"/>
            <a:chOff x="672" y="1523"/>
            <a:chExt cx="4078" cy="2502"/>
          </a:xfrm>
        </p:grpSpPr>
        <p:pic>
          <p:nvPicPr>
            <p:cNvPr id="16389" name="Picture 4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672" y="1584"/>
              <a:ext cx="4078" cy="24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16390" name="Straight Arrow Connector 9"/>
            <p:cNvCxnSpPr>
              <a:cxnSpLocks noChangeShapeType="1"/>
              <a:stCxn id="11" idx="2"/>
            </p:cNvCxnSpPr>
            <p:nvPr/>
          </p:nvCxnSpPr>
          <p:spPr bwMode="auto">
            <a:xfrm flipH="1">
              <a:off x="1297" y="1523"/>
              <a:ext cx="191" cy="240"/>
            </a:xfrm>
            <a:prstGeom prst="straightConnector1">
              <a:avLst/>
            </a:prstGeom>
            <a:noFill/>
            <a:ln w="25400" algn="ctr">
              <a:solidFill>
                <a:srgbClr val="FF0000"/>
              </a:solidFill>
              <a:round/>
              <a:headEnd/>
              <a:tailEnd type="arrow" w="med" len="med"/>
            </a:ln>
          </p:spPr>
        </p:cxnSp>
        <p:cxnSp>
          <p:nvCxnSpPr>
            <p:cNvPr id="12" name="Straight Arrow Connector 11"/>
            <p:cNvCxnSpPr/>
            <p:nvPr/>
          </p:nvCxnSpPr>
          <p:spPr>
            <a:xfrm>
              <a:off x="4272" y="2304"/>
              <a:ext cx="0" cy="371"/>
            </a:xfrm>
            <a:prstGeom prst="straightConnector1">
              <a:avLst/>
            </a:prstGeom>
            <a:ln w="25400" cmpd="sng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/>
            <p:cNvSpPr/>
            <p:nvPr/>
          </p:nvSpPr>
          <p:spPr>
            <a:xfrm>
              <a:off x="4128" y="2064"/>
              <a:ext cx="192" cy="22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3600" dirty="0">
                  <a:solidFill>
                    <a:srgbClr val="FF0000"/>
                  </a:solidFill>
                </a:rPr>
                <a:t>2</a:t>
              </a:r>
            </a:p>
          </p:txBody>
        </p:sp>
      </p:grpSp>
      <p:sp>
        <p:nvSpPr>
          <p:cNvPr id="16388" name="TextBox 1"/>
          <p:cNvSpPr txBox="1">
            <a:spLocks noChangeArrowheads="1"/>
          </p:cNvSpPr>
          <p:nvPr/>
        </p:nvSpPr>
        <p:spPr bwMode="auto">
          <a:xfrm>
            <a:off x="1600200" y="152400"/>
            <a:ext cx="5715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 b="1">
                <a:solidFill>
                  <a:srgbClr val="000099"/>
                </a:solidFill>
                <a:latin typeface="Calibri" pitchFamily="34" charset="0"/>
              </a:rPr>
              <a:t>Export Network as Image</a:t>
            </a:r>
          </a:p>
          <a:p>
            <a:endParaRPr lang="en-US" sz="3200" b="1">
              <a:solidFill>
                <a:srgbClr val="000099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extBox 6"/>
          <p:cNvSpPr txBox="1">
            <a:spLocks noChangeArrowheads="1"/>
          </p:cNvSpPr>
          <p:nvPr/>
        </p:nvSpPr>
        <p:spPr bwMode="auto">
          <a:xfrm>
            <a:off x="1143000" y="1524000"/>
            <a:ext cx="70104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latin typeface="Calibri" pitchFamily="34" charset="0"/>
              </a:rPr>
              <a:t>Use irfanview (http://www.irfanview.com/) for minor edits or inkscape (http://www.inkscape.org/en/) for complete control of final touches including making legends.</a:t>
            </a:r>
          </a:p>
        </p:txBody>
      </p:sp>
      <p:pic>
        <p:nvPicPr>
          <p:cNvPr id="17410" name="Picture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2667000"/>
            <a:ext cx="3657600" cy="400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1" name="Picture 7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00600" y="2743200"/>
            <a:ext cx="3906838" cy="3884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2" name="TextBox 1"/>
          <p:cNvSpPr txBox="1">
            <a:spLocks noChangeArrowheads="1"/>
          </p:cNvSpPr>
          <p:nvPr/>
        </p:nvSpPr>
        <p:spPr bwMode="auto">
          <a:xfrm>
            <a:off x="1600200" y="152400"/>
            <a:ext cx="5715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 b="1">
                <a:solidFill>
                  <a:srgbClr val="000099"/>
                </a:solidFill>
                <a:latin typeface="Calibri" pitchFamily="34" charset="0"/>
              </a:rPr>
              <a:t>Final Touches</a:t>
            </a:r>
          </a:p>
          <a:p>
            <a:endParaRPr lang="en-US" sz="3200" b="1">
              <a:solidFill>
                <a:srgbClr val="000099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extBox 2"/>
          <p:cNvSpPr txBox="1">
            <a:spLocks noChangeArrowheads="1"/>
          </p:cNvSpPr>
          <p:nvPr/>
        </p:nvSpPr>
        <p:spPr bwMode="auto">
          <a:xfrm>
            <a:off x="990600" y="2133600"/>
            <a:ext cx="7620000" cy="3935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b="1">
                <a:latin typeface="Calibri" pitchFamily="34" charset="0"/>
              </a:rPr>
              <a:t>Steps:</a:t>
            </a:r>
          </a:p>
          <a:p>
            <a:pPr marL="742950" lvl="1" indent="-285750">
              <a:buFont typeface="Consolas" pitchFamily="49" charset="0"/>
              <a:buAutoNum type="arabicPeriod"/>
            </a:pPr>
            <a:r>
              <a:rPr lang="en-US" sz="2800">
                <a:latin typeface="Calibri" pitchFamily="34" charset="0"/>
              </a:rPr>
              <a:t>Make Edge list</a:t>
            </a:r>
          </a:p>
          <a:p>
            <a:pPr marL="742950" lvl="1" indent="-285750">
              <a:buFont typeface="Consolas" pitchFamily="49" charset="0"/>
              <a:buAutoNum type="arabicPeriod"/>
            </a:pPr>
            <a:r>
              <a:rPr lang="en-US" sz="2800">
                <a:latin typeface="Calibri" pitchFamily="34" charset="0"/>
              </a:rPr>
              <a:t>Make Node attributes</a:t>
            </a:r>
          </a:p>
          <a:p>
            <a:pPr marL="742950" lvl="1" indent="-285750">
              <a:buFont typeface="Consolas" pitchFamily="49" charset="0"/>
              <a:buAutoNum type="arabicPeriod"/>
            </a:pPr>
            <a:r>
              <a:rPr lang="en-US" sz="2800">
                <a:latin typeface="Calibri" pitchFamily="34" charset="0"/>
              </a:rPr>
              <a:t>Generate Network </a:t>
            </a:r>
          </a:p>
          <a:p>
            <a:pPr marL="742950" lvl="1" indent="-285750">
              <a:buFont typeface="Consolas" pitchFamily="49" charset="0"/>
              <a:buAutoNum type="arabicPeriod"/>
            </a:pPr>
            <a:r>
              <a:rPr lang="en-US" sz="2800">
                <a:latin typeface="Calibri" pitchFamily="34" charset="0"/>
              </a:rPr>
              <a:t>Map node attributes</a:t>
            </a:r>
          </a:p>
          <a:p>
            <a:pPr marL="742950" lvl="1" indent="-285750">
              <a:buFont typeface="Consolas" pitchFamily="49" charset="0"/>
              <a:buAutoNum type="arabicPeriod"/>
            </a:pPr>
            <a:r>
              <a:rPr lang="en-US" sz="2800">
                <a:latin typeface="Calibri" pitchFamily="34" charset="0"/>
              </a:rPr>
              <a:t>Final touches</a:t>
            </a:r>
          </a:p>
          <a:p>
            <a:endParaRPr lang="en-US" sz="2800">
              <a:solidFill>
                <a:srgbClr val="007EEA"/>
              </a:solidFill>
              <a:latin typeface="Calibri" pitchFamily="34" charset="0"/>
            </a:endParaRPr>
          </a:p>
          <a:p>
            <a:r>
              <a:rPr lang="en-US" sz="2800">
                <a:solidFill>
                  <a:srgbClr val="007EEA"/>
                </a:solidFill>
                <a:latin typeface="Calibri" pitchFamily="34" charset="0"/>
              </a:rPr>
              <a:t>See Items in “Network” folder for results</a:t>
            </a:r>
          </a:p>
          <a:p>
            <a:pPr>
              <a:buFont typeface="Consolas" pitchFamily="49" charset="0"/>
              <a:buAutoNum type="arabicPeriod"/>
            </a:pPr>
            <a:endParaRPr lang="en-US" sz="2800">
              <a:latin typeface="Calibri" pitchFamily="34" charset="0"/>
            </a:endParaRPr>
          </a:p>
        </p:txBody>
      </p:sp>
      <p:sp>
        <p:nvSpPr>
          <p:cNvPr id="4098" name="TextBox 1"/>
          <p:cNvSpPr txBox="1">
            <a:spLocks noChangeArrowheads="1"/>
          </p:cNvSpPr>
          <p:nvPr/>
        </p:nvSpPr>
        <p:spPr bwMode="auto">
          <a:xfrm>
            <a:off x="1600200" y="152400"/>
            <a:ext cx="5715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 b="1">
                <a:solidFill>
                  <a:srgbClr val="000099"/>
                </a:solidFill>
                <a:latin typeface="Calibri" pitchFamily="34" charset="0"/>
              </a:rPr>
              <a:t>Network Mapping</a:t>
            </a:r>
          </a:p>
          <a:p>
            <a:endParaRPr lang="en-US" sz="3200" b="1">
              <a:solidFill>
                <a:srgbClr val="000099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1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19800" y="2743200"/>
            <a:ext cx="2746375" cy="349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2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29400" y="1828800"/>
            <a:ext cx="14859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3" name="TextBox 5"/>
          <p:cNvSpPr txBox="1">
            <a:spLocks noChangeArrowheads="1"/>
          </p:cNvSpPr>
          <p:nvPr/>
        </p:nvSpPr>
        <p:spPr bwMode="auto">
          <a:xfrm>
            <a:off x="838200" y="1676400"/>
            <a:ext cx="5329238" cy="4975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000" u="sng">
                <a:latin typeface="Calibri" pitchFamily="34" charset="0"/>
              </a:rPr>
              <a:t>Minimum Requirements:</a:t>
            </a:r>
          </a:p>
          <a:p>
            <a:pPr>
              <a:buFont typeface="Arial" charset="0"/>
              <a:buChar char="•"/>
            </a:pPr>
            <a:r>
              <a:rPr lang="en-US" sz="2600">
                <a:latin typeface="Calibri" pitchFamily="34" charset="0"/>
              </a:rPr>
              <a:t>2 column matrix with source (start) and target (end) nodes (e.g. letters)</a:t>
            </a:r>
          </a:p>
          <a:p>
            <a:pPr>
              <a:buFont typeface="Arial" charset="0"/>
              <a:buChar char="•"/>
            </a:pPr>
            <a:r>
              <a:rPr lang="en-US" sz="2600">
                <a:latin typeface="Calibri" pitchFamily="34" charset="0"/>
              </a:rPr>
              <a:t>extra columns can be used to set edge (connection) aesthetics (e.g. width, color, etc.)</a:t>
            </a:r>
          </a:p>
          <a:p>
            <a:pPr>
              <a:buFont typeface="Arial" charset="0"/>
              <a:buChar char="•"/>
            </a:pPr>
            <a:r>
              <a:rPr lang="en-US" sz="2600">
                <a:latin typeface="Calibri" pitchFamily="34" charset="0"/>
              </a:rPr>
              <a:t>See file “</a:t>
            </a:r>
            <a:r>
              <a:rPr lang="en-US" sz="2600">
                <a:solidFill>
                  <a:srgbClr val="007EEA"/>
                </a:solidFill>
                <a:latin typeface="Calibri" pitchFamily="34" charset="0"/>
              </a:rPr>
              <a:t>name edge list.xlsx</a:t>
            </a:r>
            <a:r>
              <a:rPr lang="en-US" sz="2600">
                <a:latin typeface="Calibri" pitchFamily="34" charset="0"/>
              </a:rPr>
              <a:t>” for an example edge list defining how the letters in my name (Dmitry Grapov) are connected with an extra column identifying consonants </a:t>
            </a:r>
          </a:p>
          <a:p>
            <a:endParaRPr lang="en-US" sz="3000">
              <a:latin typeface="Calibri" pitchFamily="34" charset="0"/>
            </a:endParaRPr>
          </a:p>
        </p:txBody>
      </p:sp>
      <p:sp>
        <p:nvSpPr>
          <p:cNvPr id="5124" name="TextBox 1"/>
          <p:cNvSpPr txBox="1">
            <a:spLocks noChangeArrowheads="1"/>
          </p:cNvSpPr>
          <p:nvPr/>
        </p:nvSpPr>
        <p:spPr bwMode="auto">
          <a:xfrm>
            <a:off x="1600200" y="152400"/>
            <a:ext cx="5715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 b="1">
                <a:solidFill>
                  <a:srgbClr val="000099"/>
                </a:solidFill>
                <a:latin typeface="Calibri" pitchFamily="34" charset="0"/>
              </a:rPr>
              <a:t>Edge List</a:t>
            </a:r>
          </a:p>
          <a:p>
            <a:endParaRPr lang="en-US" sz="3200" b="1">
              <a:solidFill>
                <a:srgbClr val="000099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73725" y="2286000"/>
            <a:ext cx="3470275" cy="352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6" name="TextBox 4"/>
          <p:cNvSpPr txBox="1">
            <a:spLocks noChangeArrowheads="1"/>
          </p:cNvSpPr>
          <p:nvPr/>
        </p:nvSpPr>
        <p:spPr bwMode="auto">
          <a:xfrm>
            <a:off x="914400" y="1981200"/>
            <a:ext cx="4719638" cy="420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000" u="sng">
                <a:latin typeface="Calibri" pitchFamily="34" charset="0"/>
              </a:rPr>
              <a:t>Minimum Requirements:</a:t>
            </a:r>
          </a:p>
          <a:p>
            <a:pPr>
              <a:buFont typeface="Arial" charset="0"/>
              <a:buChar char="•"/>
            </a:pPr>
            <a:r>
              <a:rPr lang="en-US" sz="3000">
                <a:latin typeface="Calibri" pitchFamily="34" charset="0"/>
              </a:rPr>
              <a:t>ID for nodes (rows) must match the edge ID</a:t>
            </a:r>
          </a:p>
          <a:p>
            <a:pPr>
              <a:buFont typeface="Arial" charset="0"/>
              <a:buChar char="•"/>
            </a:pPr>
            <a:r>
              <a:rPr lang="en-US" sz="3000">
                <a:latin typeface="Calibri" pitchFamily="34" charset="0"/>
              </a:rPr>
              <a:t>Extra columns can be used to set each nodes properties (e.g. color, size, image, etc.)</a:t>
            </a:r>
          </a:p>
          <a:p>
            <a:pPr>
              <a:buFont typeface="Arial" charset="0"/>
              <a:buChar char="•"/>
            </a:pPr>
            <a:r>
              <a:rPr lang="en-US" sz="3000">
                <a:latin typeface="Calibri" pitchFamily="34" charset="0"/>
              </a:rPr>
              <a:t>See file “</a:t>
            </a:r>
            <a:r>
              <a:rPr lang="en-US" sz="3000">
                <a:solidFill>
                  <a:srgbClr val="007EEA"/>
                </a:solidFill>
                <a:latin typeface="Calibri" pitchFamily="34" charset="0"/>
              </a:rPr>
              <a:t>node attributes.xlsx</a:t>
            </a:r>
            <a:r>
              <a:rPr lang="en-US" sz="3000">
                <a:latin typeface="Calibri" pitchFamily="34" charset="0"/>
              </a:rPr>
              <a:t>” for an example node attributes file</a:t>
            </a:r>
          </a:p>
        </p:txBody>
      </p:sp>
      <p:sp>
        <p:nvSpPr>
          <p:cNvPr id="6147" name="TextBox 1"/>
          <p:cNvSpPr txBox="1">
            <a:spLocks noChangeArrowheads="1"/>
          </p:cNvSpPr>
          <p:nvPr/>
        </p:nvSpPr>
        <p:spPr bwMode="auto">
          <a:xfrm>
            <a:off x="1600200" y="152400"/>
            <a:ext cx="5715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 b="1">
                <a:solidFill>
                  <a:srgbClr val="000099"/>
                </a:solidFill>
                <a:latin typeface="Calibri" pitchFamily="34" charset="0"/>
              </a:rPr>
              <a:t>Node Attributes</a:t>
            </a:r>
          </a:p>
          <a:p>
            <a:endParaRPr lang="en-US" sz="3200" b="1">
              <a:solidFill>
                <a:srgbClr val="000099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extBox 3"/>
          <p:cNvSpPr txBox="1">
            <a:spLocks noChangeArrowheads="1"/>
          </p:cNvSpPr>
          <p:nvPr/>
        </p:nvSpPr>
        <p:spPr bwMode="auto">
          <a:xfrm>
            <a:off x="990600" y="1905000"/>
            <a:ext cx="8153400" cy="146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000">
                <a:latin typeface="Calibri" pitchFamily="34" charset="0"/>
              </a:rPr>
              <a:t>Use Cytoscape to generate network (v2.83)</a:t>
            </a:r>
          </a:p>
          <a:p>
            <a:r>
              <a:rPr lang="en-US" sz="3000">
                <a:latin typeface="Calibri" pitchFamily="34" charset="0"/>
              </a:rPr>
              <a:t>(http://www.cytoscape.org/ )</a:t>
            </a:r>
          </a:p>
          <a:p>
            <a:pPr>
              <a:buFontTx/>
              <a:buChar char="•"/>
            </a:pPr>
            <a:r>
              <a:rPr lang="en-US" sz="3000">
                <a:latin typeface="Calibri" pitchFamily="34" charset="0"/>
              </a:rPr>
              <a:t>Import Edge list (this can be many forms)</a:t>
            </a:r>
          </a:p>
        </p:txBody>
      </p:sp>
      <p:grpSp>
        <p:nvGrpSpPr>
          <p:cNvPr id="7170" name="Group 9"/>
          <p:cNvGrpSpPr>
            <a:grpSpLocks/>
          </p:cNvGrpSpPr>
          <p:nvPr/>
        </p:nvGrpSpPr>
        <p:grpSpPr bwMode="auto">
          <a:xfrm>
            <a:off x="1638300" y="3733800"/>
            <a:ext cx="5451475" cy="3048000"/>
            <a:chOff x="1032" y="2352"/>
            <a:chExt cx="3434" cy="1920"/>
          </a:xfrm>
        </p:grpSpPr>
        <p:pic>
          <p:nvPicPr>
            <p:cNvPr id="7172" name="Picture 4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680" y="2352"/>
              <a:ext cx="2782" cy="19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6" name="Straight Arrow Connector 5"/>
            <p:cNvCxnSpPr/>
            <p:nvPr/>
          </p:nvCxnSpPr>
          <p:spPr>
            <a:xfrm>
              <a:off x="1248" y="2544"/>
              <a:ext cx="384" cy="0"/>
            </a:xfrm>
            <a:prstGeom prst="straightConnector1">
              <a:avLst/>
            </a:prstGeom>
            <a:ln w="25400" cmpd="sng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H="1">
              <a:off x="3888" y="3168"/>
              <a:ext cx="384" cy="0"/>
            </a:xfrm>
            <a:prstGeom prst="straightConnector1">
              <a:avLst/>
            </a:prstGeom>
            <a:ln w="25400" cmpd="sng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/>
            <p:cNvSpPr/>
            <p:nvPr/>
          </p:nvSpPr>
          <p:spPr>
            <a:xfrm>
              <a:off x="1032" y="2435"/>
              <a:ext cx="216" cy="19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3600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250" y="3072"/>
              <a:ext cx="216" cy="19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3600" dirty="0">
                  <a:solidFill>
                    <a:srgbClr val="FF0000"/>
                  </a:solidFill>
                </a:rPr>
                <a:t>2</a:t>
              </a:r>
            </a:p>
          </p:txBody>
        </p:sp>
      </p:grpSp>
      <p:sp>
        <p:nvSpPr>
          <p:cNvPr id="7171" name="TextBox 1"/>
          <p:cNvSpPr txBox="1">
            <a:spLocks noChangeArrowheads="1"/>
          </p:cNvSpPr>
          <p:nvPr/>
        </p:nvSpPr>
        <p:spPr bwMode="auto">
          <a:xfrm>
            <a:off x="1600200" y="152400"/>
            <a:ext cx="5715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 b="1">
                <a:solidFill>
                  <a:srgbClr val="000099"/>
                </a:solidFill>
                <a:latin typeface="Calibri" pitchFamily="34" charset="0"/>
              </a:rPr>
              <a:t>Network Generation</a:t>
            </a:r>
          </a:p>
          <a:p>
            <a:endParaRPr lang="en-US" sz="3200" b="1">
              <a:solidFill>
                <a:srgbClr val="000099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3" name="Picture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62200" y="2378075"/>
            <a:ext cx="4551363" cy="447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4" name="TextBox 6"/>
          <p:cNvSpPr txBox="1">
            <a:spLocks noChangeArrowheads="1"/>
          </p:cNvSpPr>
          <p:nvPr/>
        </p:nvSpPr>
        <p:spPr bwMode="auto">
          <a:xfrm>
            <a:off x="1524000" y="990600"/>
            <a:ext cx="701040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latin typeface="Calibri" pitchFamily="34" charset="0"/>
              </a:rPr>
              <a:t>1. Select file for edge list</a:t>
            </a:r>
          </a:p>
          <a:p>
            <a:r>
              <a:rPr lang="en-US" sz="2000">
                <a:latin typeface="Calibri" pitchFamily="34" charset="0"/>
              </a:rPr>
              <a:t>2. Identify columns for edge (connection) source and target.</a:t>
            </a:r>
          </a:p>
          <a:p>
            <a:r>
              <a:rPr lang="en-US" sz="2000">
                <a:latin typeface="Calibri" pitchFamily="34" charset="0"/>
              </a:rPr>
              <a:t>Double click column to enable edge attributes.</a:t>
            </a:r>
          </a:p>
          <a:p>
            <a:r>
              <a:rPr lang="en-US" sz="2000">
                <a:latin typeface="Calibri" pitchFamily="34" charset="0"/>
              </a:rPr>
              <a:t>Hint: Show Text File Import Options&gt;&gt;Transfer first line…..</a:t>
            </a:r>
          </a:p>
        </p:txBody>
      </p:sp>
      <p:grpSp>
        <p:nvGrpSpPr>
          <p:cNvPr id="8195" name="Group 18"/>
          <p:cNvGrpSpPr>
            <a:grpSpLocks/>
          </p:cNvGrpSpPr>
          <p:nvPr/>
        </p:nvGrpSpPr>
        <p:grpSpPr bwMode="auto">
          <a:xfrm>
            <a:off x="1600200" y="2917825"/>
            <a:ext cx="5969000" cy="3894138"/>
            <a:chOff x="933" y="1758"/>
            <a:chExt cx="3760" cy="2453"/>
          </a:xfrm>
        </p:grpSpPr>
        <p:cxnSp>
          <p:nvCxnSpPr>
            <p:cNvPr id="8" name="Straight Arrow Connector 7"/>
            <p:cNvCxnSpPr/>
            <p:nvPr/>
          </p:nvCxnSpPr>
          <p:spPr>
            <a:xfrm flipH="1">
              <a:off x="4123" y="1875"/>
              <a:ext cx="336" cy="0"/>
            </a:xfrm>
            <a:prstGeom prst="straightConnector1">
              <a:avLst/>
            </a:prstGeom>
            <a:ln w="25400" cmpd="sng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/>
            <p:cNvSpPr/>
            <p:nvPr/>
          </p:nvSpPr>
          <p:spPr>
            <a:xfrm>
              <a:off x="4477" y="1758"/>
              <a:ext cx="216" cy="19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3600" dirty="0">
                  <a:solidFill>
                    <a:srgbClr val="FF0000"/>
                  </a:solidFill>
                </a:rPr>
                <a:t>1</a:t>
              </a: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1200" y="2448"/>
              <a:ext cx="288" cy="0"/>
            </a:xfrm>
            <a:prstGeom prst="straightConnector1">
              <a:avLst/>
            </a:prstGeom>
            <a:ln w="25400" cmpd="sng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/>
            <p:cNvSpPr/>
            <p:nvPr/>
          </p:nvSpPr>
          <p:spPr>
            <a:xfrm>
              <a:off x="964" y="2352"/>
              <a:ext cx="216" cy="19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3600" dirty="0">
                  <a:solidFill>
                    <a:srgbClr val="FF0000"/>
                  </a:solidFill>
                </a:rPr>
                <a:t>4</a:t>
              </a: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1200" y="2903"/>
              <a:ext cx="288" cy="0"/>
            </a:xfrm>
            <a:prstGeom prst="straightConnector1">
              <a:avLst/>
            </a:prstGeom>
            <a:ln w="25400" cmpd="sng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>
            <a:xfrm>
              <a:off x="933" y="2807"/>
              <a:ext cx="216" cy="19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3600" dirty="0">
                  <a:solidFill>
                    <a:srgbClr val="FF0000"/>
                  </a:solidFill>
                </a:rPr>
                <a:t>5</a:t>
              </a: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1248" y="2112"/>
              <a:ext cx="288" cy="0"/>
            </a:xfrm>
            <a:prstGeom prst="straightConnector1">
              <a:avLst/>
            </a:prstGeom>
            <a:ln w="25400" cmpd="sng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1012" y="2016"/>
              <a:ext cx="216" cy="19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3600" dirty="0">
                  <a:solidFill>
                    <a:srgbClr val="FF0000"/>
                  </a:solidFill>
                </a:rPr>
                <a:t>2</a:t>
              </a: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flipH="1">
              <a:off x="4038" y="2141"/>
              <a:ext cx="336" cy="0"/>
            </a:xfrm>
            <a:prstGeom prst="straightConnector1">
              <a:avLst/>
            </a:prstGeom>
            <a:ln w="25400" cmpd="sng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4392" y="2024"/>
              <a:ext cx="216" cy="19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3600" dirty="0">
                  <a:solidFill>
                    <a:srgbClr val="FF0000"/>
                  </a:solidFill>
                </a:rPr>
                <a:t>3</a:t>
              </a:r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>
              <a:off x="3408" y="4115"/>
              <a:ext cx="288" cy="0"/>
            </a:xfrm>
            <a:prstGeom prst="straightConnector1">
              <a:avLst/>
            </a:prstGeom>
            <a:ln w="25400" cmpd="sng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/>
            <p:cNvSpPr/>
            <p:nvPr/>
          </p:nvSpPr>
          <p:spPr>
            <a:xfrm>
              <a:off x="3120" y="4019"/>
              <a:ext cx="237" cy="19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3600" dirty="0">
                  <a:solidFill>
                    <a:srgbClr val="FF0000"/>
                  </a:solidFill>
                </a:rPr>
                <a:t>6</a:t>
              </a:r>
            </a:p>
          </p:txBody>
        </p:sp>
      </p:grpSp>
      <p:sp>
        <p:nvSpPr>
          <p:cNvPr id="8196" name="TextBox 1"/>
          <p:cNvSpPr txBox="1">
            <a:spLocks noChangeArrowheads="1"/>
          </p:cNvSpPr>
          <p:nvPr/>
        </p:nvSpPr>
        <p:spPr bwMode="auto">
          <a:xfrm>
            <a:off x="1600200" y="152400"/>
            <a:ext cx="5715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 b="1">
                <a:solidFill>
                  <a:srgbClr val="000099"/>
                </a:solidFill>
                <a:latin typeface="Calibri" pitchFamily="34" charset="0"/>
              </a:rPr>
              <a:t>Network Generation (cont.)</a:t>
            </a:r>
          </a:p>
          <a:p>
            <a:endParaRPr lang="en-US" sz="3200" b="1">
              <a:solidFill>
                <a:srgbClr val="000099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TextBox 6"/>
          <p:cNvSpPr txBox="1">
            <a:spLocks noChangeArrowheads="1"/>
          </p:cNvSpPr>
          <p:nvPr/>
        </p:nvSpPr>
        <p:spPr bwMode="auto">
          <a:xfrm>
            <a:off x="1447800" y="1371600"/>
            <a:ext cx="68580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latin typeface="Calibri" pitchFamily="34" charset="0"/>
              </a:rPr>
              <a:t>Cytoscape provides many options to help auto-optimize the node (letters) layout</a:t>
            </a:r>
          </a:p>
        </p:txBody>
      </p:sp>
      <p:pic>
        <p:nvPicPr>
          <p:cNvPr id="9218" name="Picture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28700" y="2362200"/>
            <a:ext cx="7086600" cy="426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Straight Arrow Connector 7"/>
          <p:cNvCxnSpPr/>
          <p:nvPr/>
        </p:nvCxnSpPr>
        <p:spPr>
          <a:xfrm>
            <a:off x="1200150" y="2133600"/>
            <a:ext cx="609600" cy="381000"/>
          </a:xfrm>
          <a:prstGeom prst="straightConnector1">
            <a:avLst/>
          </a:prstGeom>
          <a:ln w="2540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857250" y="1960563"/>
            <a:ext cx="3429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dirty="0">
                <a:solidFill>
                  <a:srgbClr val="FF0000"/>
                </a:solidFill>
              </a:rPr>
              <a:t>1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2971800" y="4038600"/>
            <a:ext cx="571500" cy="0"/>
          </a:xfrm>
          <a:prstGeom prst="straightConnector1">
            <a:avLst/>
          </a:prstGeom>
          <a:ln w="2540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3657600" y="3886200"/>
            <a:ext cx="3429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dirty="0">
                <a:solidFill>
                  <a:srgbClr val="FF0000"/>
                </a:solidFill>
              </a:rPr>
              <a:t>3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2552700" y="3200400"/>
            <a:ext cx="571500" cy="0"/>
          </a:xfrm>
          <a:prstGeom prst="straightConnector1">
            <a:avLst/>
          </a:prstGeom>
          <a:ln w="2540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3252788" y="3048000"/>
            <a:ext cx="26289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dirty="0">
                <a:solidFill>
                  <a:srgbClr val="FF0000"/>
                </a:solidFill>
              </a:rPr>
              <a:t>2 </a:t>
            </a:r>
            <a:r>
              <a:rPr lang="en-US" sz="2000" dirty="0">
                <a:solidFill>
                  <a:srgbClr val="FF0000"/>
                </a:solidFill>
              </a:rPr>
              <a:t>(3 default add-ins)</a:t>
            </a:r>
          </a:p>
        </p:txBody>
      </p:sp>
      <p:sp>
        <p:nvSpPr>
          <p:cNvPr id="9225" name="TextBox 1"/>
          <p:cNvSpPr txBox="1">
            <a:spLocks noChangeArrowheads="1"/>
          </p:cNvSpPr>
          <p:nvPr/>
        </p:nvSpPr>
        <p:spPr bwMode="auto">
          <a:xfrm>
            <a:off x="1600200" y="152400"/>
            <a:ext cx="5715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 b="1">
                <a:solidFill>
                  <a:srgbClr val="000099"/>
                </a:solidFill>
                <a:latin typeface="Calibri" pitchFamily="34" charset="0"/>
              </a:rPr>
              <a:t>Node Layout</a:t>
            </a:r>
          </a:p>
          <a:p>
            <a:endParaRPr lang="en-US" sz="3200" b="1">
              <a:solidFill>
                <a:srgbClr val="000099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TextBox 6"/>
          <p:cNvSpPr txBox="1">
            <a:spLocks noChangeArrowheads="1"/>
          </p:cNvSpPr>
          <p:nvPr/>
        </p:nvSpPr>
        <p:spPr bwMode="auto">
          <a:xfrm>
            <a:off x="1066800" y="1524000"/>
            <a:ext cx="7086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latin typeface="Calibri" pitchFamily="34" charset="0"/>
              </a:rPr>
              <a:t>Set defaults to modify global node, edge and other options.</a:t>
            </a:r>
          </a:p>
          <a:p>
            <a:r>
              <a:rPr lang="en-US" sz="2000">
                <a:latin typeface="Calibri" pitchFamily="34" charset="0"/>
              </a:rPr>
              <a:t>Double-click on Defaults image</a:t>
            </a:r>
          </a:p>
        </p:txBody>
      </p:sp>
      <p:grpSp>
        <p:nvGrpSpPr>
          <p:cNvPr id="10242" name="Group 12"/>
          <p:cNvGrpSpPr>
            <a:grpSpLocks/>
          </p:cNvGrpSpPr>
          <p:nvPr/>
        </p:nvGrpSpPr>
        <p:grpSpPr bwMode="auto">
          <a:xfrm>
            <a:off x="838200" y="2590800"/>
            <a:ext cx="8305800" cy="3619500"/>
            <a:chOff x="384" y="1584"/>
            <a:chExt cx="5232" cy="2280"/>
          </a:xfrm>
        </p:grpSpPr>
        <p:pic>
          <p:nvPicPr>
            <p:cNvPr id="10244" name="Picture 5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84" y="1584"/>
              <a:ext cx="5198" cy="22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8" name="Straight Arrow Connector 7"/>
            <p:cNvCxnSpPr/>
            <p:nvPr/>
          </p:nvCxnSpPr>
          <p:spPr>
            <a:xfrm flipH="1">
              <a:off x="960" y="2208"/>
              <a:ext cx="480" cy="0"/>
            </a:xfrm>
            <a:prstGeom prst="straightConnector1">
              <a:avLst/>
            </a:prstGeom>
            <a:ln w="25400" cmpd="sng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/>
            <p:cNvSpPr/>
            <p:nvPr/>
          </p:nvSpPr>
          <p:spPr>
            <a:xfrm>
              <a:off x="1440" y="2106"/>
              <a:ext cx="216" cy="19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3600" dirty="0">
                  <a:solidFill>
                    <a:srgbClr val="FF0000"/>
                  </a:solidFill>
                </a:rPr>
                <a:t>1</a:t>
              </a: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H="1" flipV="1">
              <a:off x="4083" y="3480"/>
              <a:ext cx="32" cy="192"/>
            </a:xfrm>
            <a:prstGeom prst="straightConnector1">
              <a:avLst/>
            </a:prstGeom>
            <a:ln w="25400" cmpd="sng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/>
            <p:cNvSpPr/>
            <p:nvPr/>
          </p:nvSpPr>
          <p:spPr>
            <a:xfrm>
              <a:off x="4007" y="3652"/>
              <a:ext cx="216" cy="19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3600" dirty="0">
                  <a:solidFill>
                    <a:srgbClr val="FF0000"/>
                  </a:solidFill>
                </a:rPr>
                <a:t>2</a:t>
              </a: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H="1">
              <a:off x="5096" y="2724"/>
              <a:ext cx="336" cy="0"/>
            </a:xfrm>
            <a:prstGeom prst="straightConnector1">
              <a:avLst/>
            </a:prstGeom>
            <a:ln w="25400" cmpd="sng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/>
            <p:cNvSpPr/>
            <p:nvPr/>
          </p:nvSpPr>
          <p:spPr>
            <a:xfrm>
              <a:off x="5400" y="2590"/>
              <a:ext cx="216" cy="19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3600" dirty="0">
                  <a:solidFill>
                    <a:srgbClr val="FF0000"/>
                  </a:solidFill>
                </a:rPr>
                <a:t>3</a:t>
              </a:r>
            </a:p>
          </p:txBody>
        </p:sp>
      </p:grpSp>
      <p:sp>
        <p:nvSpPr>
          <p:cNvPr id="10243" name="TextBox 1"/>
          <p:cNvSpPr txBox="1">
            <a:spLocks noChangeArrowheads="1"/>
          </p:cNvSpPr>
          <p:nvPr/>
        </p:nvSpPr>
        <p:spPr bwMode="auto">
          <a:xfrm>
            <a:off x="1600200" y="152400"/>
            <a:ext cx="5715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 b="1">
                <a:solidFill>
                  <a:srgbClr val="000099"/>
                </a:solidFill>
                <a:latin typeface="Calibri" pitchFamily="34" charset="0"/>
              </a:rPr>
              <a:t>Global Defaults</a:t>
            </a:r>
          </a:p>
          <a:p>
            <a:endParaRPr lang="en-US" sz="3200" b="1">
              <a:solidFill>
                <a:srgbClr val="000099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extBox 6"/>
          <p:cNvSpPr txBox="1">
            <a:spLocks noChangeArrowheads="1"/>
          </p:cNvSpPr>
          <p:nvPr/>
        </p:nvSpPr>
        <p:spPr bwMode="auto">
          <a:xfrm>
            <a:off x="533400" y="1676400"/>
            <a:ext cx="8763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latin typeface="Calibri" pitchFamily="34" charset="0"/>
              </a:rPr>
              <a:t>Use the VizMapper to map “extra columns” in edge list (attributes) to aesthetics.</a:t>
            </a:r>
          </a:p>
        </p:txBody>
      </p:sp>
      <p:grpSp>
        <p:nvGrpSpPr>
          <p:cNvPr id="11266" name="Group 7"/>
          <p:cNvGrpSpPr>
            <a:grpSpLocks/>
          </p:cNvGrpSpPr>
          <p:nvPr/>
        </p:nvGrpSpPr>
        <p:grpSpPr bwMode="auto">
          <a:xfrm>
            <a:off x="838200" y="2224088"/>
            <a:ext cx="7267575" cy="4633912"/>
            <a:chOff x="318" y="1344"/>
            <a:chExt cx="4578" cy="2919"/>
          </a:xfrm>
        </p:grpSpPr>
        <p:pic>
          <p:nvPicPr>
            <p:cNvPr id="11268" name="Picture 4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960" y="1344"/>
              <a:ext cx="3936" cy="29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8" name="Straight Arrow Connector 7"/>
            <p:cNvCxnSpPr/>
            <p:nvPr/>
          </p:nvCxnSpPr>
          <p:spPr>
            <a:xfrm>
              <a:off x="576" y="2544"/>
              <a:ext cx="384" cy="0"/>
            </a:xfrm>
            <a:prstGeom prst="straightConnector1">
              <a:avLst/>
            </a:prstGeom>
            <a:ln w="25400" cmpd="sng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/>
            <p:cNvSpPr/>
            <p:nvPr/>
          </p:nvSpPr>
          <p:spPr>
            <a:xfrm>
              <a:off x="318" y="2448"/>
              <a:ext cx="216" cy="19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3600" dirty="0">
                  <a:solidFill>
                    <a:srgbClr val="FF0000"/>
                  </a:solidFill>
                </a:rPr>
                <a:t>1</a:t>
              </a:r>
            </a:p>
          </p:txBody>
        </p:sp>
      </p:grpSp>
      <p:sp>
        <p:nvSpPr>
          <p:cNvPr id="11267" name="TextBox 1"/>
          <p:cNvSpPr txBox="1">
            <a:spLocks noChangeArrowheads="1"/>
          </p:cNvSpPr>
          <p:nvPr/>
        </p:nvSpPr>
        <p:spPr bwMode="auto">
          <a:xfrm>
            <a:off x="1600200" y="152400"/>
            <a:ext cx="5715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 b="1">
                <a:solidFill>
                  <a:srgbClr val="000099"/>
                </a:solidFill>
                <a:latin typeface="Calibri" pitchFamily="34" charset="0"/>
              </a:rPr>
              <a:t>Modify Edge Attributes</a:t>
            </a:r>
          </a:p>
          <a:p>
            <a:endParaRPr lang="en-US" sz="3200" b="1">
              <a:solidFill>
                <a:srgbClr val="000099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719</TotalTime>
  <Words>399</Words>
  <Application>Microsoft Office PowerPoint</Application>
  <PresentationFormat>On-screen Show (4:3)</PresentationFormat>
  <Paragraphs>82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Design Template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Consolas</vt:lpstr>
      <vt:lpstr>Corbel</vt:lpstr>
      <vt:lpstr>Office Theme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</vt:vector>
  </TitlesOfParts>
  <Company>University of California, Davis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jmartins</dc:creator>
  <cp:lastModifiedBy>D</cp:lastModifiedBy>
  <cp:revision>68</cp:revision>
  <dcterms:created xsi:type="dcterms:W3CDTF">2013-07-10T06:33:47Z</dcterms:created>
  <dcterms:modified xsi:type="dcterms:W3CDTF">2014-09-17T03:06:38Z</dcterms:modified>
</cp:coreProperties>
</file>