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C11DA-2C51-4CA8-A98D-F5C4C2A10AE8}" type="doc">
      <dgm:prSet loTypeId="urn:microsoft.com/office/officeart/2005/8/layout/matrix3" loCatId="matrix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168083-0BD3-4E75-ABBA-B39620ED1FAA}">
      <dgm:prSet/>
      <dgm:spPr/>
      <dgm:t>
        <a:bodyPr/>
        <a:lstStyle/>
        <a:p>
          <a:r>
            <a:rPr lang="es-ES"/>
            <a:t>Universidad Liderly </a:t>
          </a:r>
          <a:endParaRPr lang="en-US"/>
        </a:p>
      </dgm:t>
    </dgm:pt>
    <dgm:pt modelId="{BA9577F2-ABE4-4A5B-8CA7-AF8D7DE57112}" type="parTrans" cxnId="{305A3460-19CA-4C9E-B952-84245F0A1255}">
      <dgm:prSet/>
      <dgm:spPr/>
      <dgm:t>
        <a:bodyPr/>
        <a:lstStyle/>
        <a:p>
          <a:endParaRPr lang="en-US"/>
        </a:p>
      </dgm:t>
    </dgm:pt>
    <dgm:pt modelId="{22347536-4D1A-4053-AE89-213F6DD9750B}" type="sibTrans" cxnId="{305A3460-19CA-4C9E-B952-84245F0A1255}">
      <dgm:prSet/>
      <dgm:spPr/>
      <dgm:t>
        <a:bodyPr/>
        <a:lstStyle/>
        <a:p>
          <a:endParaRPr lang="en-US"/>
        </a:p>
      </dgm:t>
    </dgm:pt>
    <dgm:pt modelId="{63641F84-5CAF-44C3-AD47-63E5A53AC99F}">
      <dgm:prSet/>
      <dgm:spPr/>
      <dgm:t>
        <a:bodyPr/>
        <a:lstStyle/>
        <a:p>
          <a:r>
            <a:rPr lang="es-ES"/>
            <a:t>4 campus: Guanajuato, Nuevo León, Jalisco y Querétaro</a:t>
          </a:r>
          <a:endParaRPr lang="en-US"/>
        </a:p>
      </dgm:t>
    </dgm:pt>
    <dgm:pt modelId="{EBECA289-1902-4138-8478-7FE1C1D183DD}" type="parTrans" cxnId="{55D4279A-AB99-4AF6-B875-70A88493DA17}">
      <dgm:prSet/>
      <dgm:spPr/>
      <dgm:t>
        <a:bodyPr/>
        <a:lstStyle/>
        <a:p>
          <a:endParaRPr lang="en-US"/>
        </a:p>
      </dgm:t>
    </dgm:pt>
    <dgm:pt modelId="{9D48ECAF-F334-4D70-ACE5-C00894CBF43C}" type="sibTrans" cxnId="{55D4279A-AB99-4AF6-B875-70A88493DA17}">
      <dgm:prSet/>
      <dgm:spPr/>
      <dgm:t>
        <a:bodyPr/>
        <a:lstStyle/>
        <a:p>
          <a:endParaRPr lang="en-US"/>
        </a:p>
      </dgm:t>
    </dgm:pt>
    <dgm:pt modelId="{7C60E136-C5AF-4619-980E-7A0A07330614}">
      <dgm:prSet/>
      <dgm:spPr/>
      <dgm:t>
        <a:bodyPr/>
        <a:lstStyle/>
        <a:p>
          <a:r>
            <a:rPr lang="es-ES"/>
            <a:t>Desafío: Proceso manual de cotizaciones y descuentos</a:t>
          </a:r>
          <a:endParaRPr lang="en-US"/>
        </a:p>
      </dgm:t>
    </dgm:pt>
    <dgm:pt modelId="{2F0B61C3-11B2-40C6-9923-C7919ADE5432}" type="parTrans" cxnId="{C31A4E95-5FE5-4A25-B5D5-2D2C21F5DEB0}">
      <dgm:prSet/>
      <dgm:spPr/>
      <dgm:t>
        <a:bodyPr/>
        <a:lstStyle/>
        <a:p>
          <a:endParaRPr lang="en-US"/>
        </a:p>
      </dgm:t>
    </dgm:pt>
    <dgm:pt modelId="{896820BC-331C-4F87-96E7-52A5AE3D1E02}" type="sibTrans" cxnId="{C31A4E95-5FE5-4A25-B5D5-2D2C21F5DEB0}">
      <dgm:prSet/>
      <dgm:spPr/>
      <dgm:t>
        <a:bodyPr/>
        <a:lstStyle/>
        <a:p>
          <a:endParaRPr lang="en-US"/>
        </a:p>
      </dgm:t>
    </dgm:pt>
    <dgm:pt modelId="{709F8BC0-FD26-4F61-AA18-3B3745D7BEFA}">
      <dgm:prSet/>
      <dgm:spPr/>
      <dgm:t>
        <a:bodyPr/>
        <a:lstStyle/>
        <a:p>
          <a:r>
            <a:rPr lang="es-ES"/>
            <a:t>Necesidad: Sistema automatizado y preciso</a:t>
          </a:r>
          <a:endParaRPr lang="en-US"/>
        </a:p>
      </dgm:t>
    </dgm:pt>
    <dgm:pt modelId="{916D9F02-8BA2-48B5-88FA-378E4D9C318E}" type="parTrans" cxnId="{724879E7-CAC4-4F05-80C4-4D809DC7D0DB}">
      <dgm:prSet/>
      <dgm:spPr/>
      <dgm:t>
        <a:bodyPr/>
        <a:lstStyle/>
        <a:p>
          <a:endParaRPr lang="en-US"/>
        </a:p>
      </dgm:t>
    </dgm:pt>
    <dgm:pt modelId="{706CE580-5A75-4C84-880E-E694E02E7B55}" type="sibTrans" cxnId="{724879E7-CAC4-4F05-80C4-4D809DC7D0DB}">
      <dgm:prSet/>
      <dgm:spPr/>
      <dgm:t>
        <a:bodyPr/>
        <a:lstStyle/>
        <a:p>
          <a:endParaRPr lang="en-US"/>
        </a:p>
      </dgm:t>
    </dgm:pt>
    <dgm:pt modelId="{8CD250D2-6AF8-4D08-82F7-D162A97102D6}" type="pres">
      <dgm:prSet presAssocID="{77BC11DA-2C51-4CA8-A98D-F5C4C2A10AE8}" presName="matrix" presStyleCnt="0">
        <dgm:presLayoutVars>
          <dgm:chMax val="1"/>
          <dgm:dir/>
          <dgm:resizeHandles val="exact"/>
        </dgm:presLayoutVars>
      </dgm:prSet>
      <dgm:spPr/>
    </dgm:pt>
    <dgm:pt modelId="{28235EE7-F73E-4343-A46D-8D687C82FCCD}" type="pres">
      <dgm:prSet presAssocID="{77BC11DA-2C51-4CA8-A98D-F5C4C2A10AE8}" presName="diamond" presStyleLbl="bgShp" presStyleIdx="0" presStyleCnt="1"/>
      <dgm:spPr/>
    </dgm:pt>
    <dgm:pt modelId="{BBD37570-F31B-4D83-9201-D0FA386E6C0C}" type="pres">
      <dgm:prSet presAssocID="{77BC11DA-2C51-4CA8-A98D-F5C4C2A10AE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A527E6-0B97-43E9-A205-C2E8E99B8D74}" type="pres">
      <dgm:prSet presAssocID="{77BC11DA-2C51-4CA8-A98D-F5C4C2A10AE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89B18A-3AC0-4D8A-8D88-84D218D30022}" type="pres">
      <dgm:prSet presAssocID="{77BC11DA-2C51-4CA8-A98D-F5C4C2A10AE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B7BF498-8352-4E51-A8B1-DEB91E54B109}" type="pres">
      <dgm:prSet presAssocID="{77BC11DA-2C51-4CA8-A98D-F5C4C2A10AE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8CDD3B-D175-4089-A87A-095294586B0F}" type="presOf" srcId="{3D168083-0BD3-4E75-ABBA-B39620ED1FAA}" destId="{BBD37570-F31B-4D83-9201-D0FA386E6C0C}" srcOrd="0" destOrd="0" presId="urn:microsoft.com/office/officeart/2005/8/layout/matrix3"/>
    <dgm:cxn modelId="{305A3460-19CA-4C9E-B952-84245F0A1255}" srcId="{77BC11DA-2C51-4CA8-A98D-F5C4C2A10AE8}" destId="{3D168083-0BD3-4E75-ABBA-B39620ED1FAA}" srcOrd="0" destOrd="0" parTransId="{BA9577F2-ABE4-4A5B-8CA7-AF8D7DE57112}" sibTransId="{22347536-4D1A-4053-AE89-213F6DD9750B}"/>
    <dgm:cxn modelId="{58DF4E42-AE51-4513-A0CC-495814794E33}" type="presOf" srcId="{63641F84-5CAF-44C3-AD47-63E5A53AC99F}" destId="{AAA527E6-0B97-43E9-A205-C2E8E99B8D74}" srcOrd="0" destOrd="0" presId="urn:microsoft.com/office/officeart/2005/8/layout/matrix3"/>
    <dgm:cxn modelId="{25BC3776-CEA1-4227-854E-87149FCDFF4D}" type="presOf" srcId="{77BC11DA-2C51-4CA8-A98D-F5C4C2A10AE8}" destId="{8CD250D2-6AF8-4D08-82F7-D162A97102D6}" srcOrd="0" destOrd="0" presId="urn:microsoft.com/office/officeart/2005/8/layout/matrix3"/>
    <dgm:cxn modelId="{C31A4E95-5FE5-4A25-B5D5-2D2C21F5DEB0}" srcId="{77BC11DA-2C51-4CA8-A98D-F5C4C2A10AE8}" destId="{7C60E136-C5AF-4619-980E-7A0A07330614}" srcOrd="2" destOrd="0" parTransId="{2F0B61C3-11B2-40C6-9923-C7919ADE5432}" sibTransId="{896820BC-331C-4F87-96E7-52A5AE3D1E02}"/>
    <dgm:cxn modelId="{55D4279A-AB99-4AF6-B875-70A88493DA17}" srcId="{77BC11DA-2C51-4CA8-A98D-F5C4C2A10AE8}" destId="{63641F84-5CAF-44C3-AD47-63E5A53AC99F}" srcOrd="1" destOrd="0" parTransId="{EBECA289-1902-4138-8478-7FE1C1D183DD}" sibTransId="{9D48ECAF-F334-4D70-ACE5-C00894CBF43C}"/>
    <dgm:cxn modelId="{E3BA07C8-C936-4CE7-A6F4-DB63FE31D7D7}" type="presOf" srcId="{7C60E136-C5AF-4619-980E-7A0A07330614}" destId="{CD89B18A-3AC0-4D8A-8D88-84D218D30022}" srcOrd="0" destOrd="0" presId="urn:microsoft.com/office/officeart/2005/8/layout/matrix3"/>
    <dgm:cxn modelId="{B9894CCB-E5B5-4C5A-8E56-47133619E5AD}" type="presOf" srcId="{709F8BC0-FD26-4F61-AA18-3B3745D7BEFA}" destId="{DB7BF498-8352-4E51-A8B1-DEB91E54B109}" srcOrd="0" destOrd="0" presId="urn:microsoft.com/office/officeart/2005/8/layout/matrix3"/>
    <dgm:cxn modelId="{724879E7-CAC4-4F05-80C4-4D809DC7D0DB}" srcId="{77BC11DA-2C51-4CA8-A98D-F5C4C2A10AE8}" destId="{709F8BC0-FD26-4F61-AA18-3B3745D7BEFA}" srcOrd="3" destOrd="0" parTransId="{916D9F02-8BA2-48B5-88FA-378E4D9C318E}" sibTransId="{706CE580-5A75-4C84-880E-E694E02E7B55}"/>
    <dgm:cxn modelId="{B29807A3-9045-4FDE-8C12-E4BE50A8A3CE}" type="presParOf" srcId="{8CD250D2-6AF8-4D08-82F7-D162A97102D6}" destId="{28235EE7-F73E-4343-A46D-8D687C82FCCD}" srcOrd="0" destOrd="0" presId="urn:microsoft.com/office/officeart/2005/8/layout/matrix3"/>
    <dgm:cxn modelId="{BBFA756F-F159-4350-92DA-FB7B81784409}" type="presParOf" srcId="{8CD250D2-6AF8-4D08-82F7-D162A97102D6}" destId="{BBD37570-F31B-4D83-9201-D0FA386E6C0C}" srcOrd="1" destOrd="0" presId="urn:microsoft.com/office/officeart/2005/8/layout/matrix3"/>
    <dgm:cxn modelId="{355C7F87-1620-4160-9B84-CB205F4540DE}" type="presParOf" srcId="{8CD250D2-6AF8-4D08-82F7-D162A97102D6}" destId="{AAA527E6-0B97-43E9-A205-C2E8E99B8D74}" srcOrd="2" destOrd="0" presId="urn:microsoft.com/office/officeart/2005/8/layout/matrix3"/>
    <dgm:cxn modelId="{717F2F99-7B25-436E-AFF9-3284903A839D}" type="presParOf" srcId="{8CD250D2-6AF8-4D08-82F7-D162A97102D6}" destId="{CD89B18A-3AC0-4D8A-8D88-84D218D30022}" srcOrd="3" destOrd="0" presId="urn:microsoft.com/office/officeart/2005/8/layout/matrix3"/>
    <dgm:cxn modelId="{CDD32EC7-57E7-43CF-9C61-3738667ADACA}" type="presParOf" srcId="{8CD250D2-6AF8-4D08-82F7-D162A97102D6}" destId="{DB7BF498-8352-4E51-A8B1-DEB91E54B1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5EE7-F73E-4343-A46D-8D687C82FCCD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D37570-F31B-4D83-9201-D0FA386E6C0C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Universidad Liderly </a:t>
          </a:r>
          <a:endParaRPr lang="en-US" sz="2200" kern="1200"/>
        </a:p>
      </dsp:txBody>
      <dsp:txXfrm>
        <a:off x="1228411" y="621955"/>
        <a:ext cx="1919362" cy="1919362"/>
      </dsp:txXfrm>
    </dsp:sp>
    <dsp:sp modelId="{AAA527E6-0B97-43E9-A205-C2E8E99B8D74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4 campus: Guanajuato, Nuevo León, Jalisco y Querétaro</a:t>
          </a:r>
          <a:endParaRPr lang="en-US" sz="2200" kern="1200"/>
        </a:p>
      </dsp:txBody>
      <dsp:txXfrm>
        <a:off x="3519058" y="621955"/>
        <a:ext cx="1919362" cy="1919362"/>
      </dsp:txXfrm>
    </dsp:sp>
    <dsp:sp modelId="{CD89B18A-3AC0-4D8A-8D88-84D218D30022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Desafío: Proceso manual de cotizaciones y descuentos</a:t>
          </a:r>
          <a:endParaRPr lang="en-US" sz="2200" kern="1200"/>
        </a:p>
      </dsp:txBody>
      <dsp:txXfrm>
        <a:off x="1228411" y="2912601"/>
        <a:ext cx="1919362" cy="1919362"/>
      </dsp:txXfrm>
    </dsp:sp>
    <dsp:sp modelId="{DB7BF498-8352-4E51-A8B1-DEB91E54B109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Necesidad: Sistema automatizado y preciso</a:t>
          </a:r>
          <a:endParaRPr lang="en-US" sz="2200" kern="1200"/>
        </a:p>
      </dsp:txBody>
      <dsp:txXfrm>
        <a:off x="3519058" y="2912601"/>
        <a:ext cx="1919362" cy="191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9DE5-561C-71DB-F6A7-14D65E7F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D97D9-3E0B-3257-102D-E41B5043A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8BBD-A6EC-26D4-2C1E-70C68344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D6AD-534C-1AAC-4177-2BCD952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906A-82CB-3F74-3797-F02519BB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C9C0-2D00-2BFB-6DA6-2022A012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3F756-8FC7-CA01-8FD0-13653F9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5C2D-5A47-E5C6-A6FC-A2925C21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273-BBBA-E8A2-C834-010C1BF4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89B0-2A66-E121-A291-B6F86659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B7783-772A-FE55-2E2D-A74BB2BE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922A9-0E3C-0084-0864-1FA90746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86F0-9193-0AEB-BA5A-2877BB9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2A14-FF61-90CC-69AC-03700281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BBD2-AD3D-3118-06AF-7762C9BF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978-D5E2-1117-6899-D85C1F6F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B504-664F-F8A7-4B3E-45E11769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C34-FD6F-E0C4-230F-642D077C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E3B7-8BB8-62D3-8198-E71EDCA2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D8A4-4716-97FD-9FD4-A5C8B104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EF66-A338-5539-BFB2-C5FD3C81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8463-D6BC-1AE6-5C69-04F5C550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E23D-45A7-5E00-E8F4-81AC09A1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4193-A984-A165-4E07-956DEC0A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9D7E-99B2-5CB0-F31A-6FE41C67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767B-26BF-86E5-BFC8-C259C59B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451-B4CE-30EC-74FE-6C9597656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FA46E-178F-DDAC-037F-EE1A4E9B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53491-77CB-5C86-78A2-D7294A7B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C4F00-C8DD-82BE-AEA2-E7A82E97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C03C-7D13-3A0C-40A7-E0E396F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6F23-7D38-B0EB-BAF8-D41B7229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6F0C-752E-9C73-C769-891365F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5C40-2D95-E997-6FAD-63B55648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807C-5EDF-6C22-0873-3F845ACA2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273E7-BA18-9185-30E6-0BAC52EAD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1722D-0A92-89FA-E739-355CBA1C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21468-FAC4-DD8E-F1C4-AA85528F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80672-15D4-F65F-711C-7B867C8C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0E3-B23F-8F39-9351-FCB4ACF4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637DE-3168-49E0-B9EC-46AEE60B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CB190-4485-32D0-98A6-2D346DE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0151-EE22-2B04-1005-07BF3648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1EE6F-579A-3AA7-D548-460EA8D5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83DE-4DFC-ACC3-8C0A-3F192205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95375-586E-4E02-1A83-D7AFDCC6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FB4C-2F86-30C5-0ACE-80665B7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61AE-B0EB-B2F9-325C-5F5B2F11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A178B-FAD4-EC75-168A-F05455D8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D0D2-B0BC-9FC1-8689-0EC9F3A2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A4939-E401-8CF9-F53F-2DB05696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ED13-ADEA-BF46-0D34-FCBCD4A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EEA8-9064-0BA5-DCED-D9BD833A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894E1-62E2-0F7E-D5CB-F63AAC9DC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9412-8924-01CB-FBB3-08C8EB90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F8CD-F753-A47C-6567-94E021BD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8C67-3E3B-CF95-C2A9-5705109C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BD68-9D67-2A48-1913-47EAFF07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F23E7-58B0-7261-0C43-743B40DD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60CF-8694-69E9-7FDF-9D53AF5E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6A93-D9AB-1604-D35A-3A968DEC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5F0EE-9130-4CC7-BEC1-C451CDE39A1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42A9-D089-DF3D-9B4A-74F2CA7A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09FB-268F-8AD9-AD2A-20A377719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3F51A-F378-4FBC-BF51-3EB74E7B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79B1C-F3FB-9E40-D833-9B265EFD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s-ES" sz="4700" b="1">
                <a:solidFill>
                  <a:srgbClr val="FFFFFF"/>
                </a:solidFill>
                <a:effectLst/>
                <a:latin typeface="adelle-sans"/>
              </a:rPr>
              <a:t>Optimización del sistema de cobranza universitaria en Salesforce</a:t>
            </a: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736D-4A09-BFE8-21C6-B2FDC9917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Hernan Salinas Ibarra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599F2-136E-3576-03A0-9EFD1E9E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700">
                <a:solidFill>
                  <a:srgbClr val="FFFFFF"/>
                </a:solidFill>
              </a:rPr>
              <a:t>Modernización del Sistema de Cobranza Universitaria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FFD1F-484F-8945-9443-1649749F3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1168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0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926C0-DE4F-01D2-3822-BC9E3E4E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Objetivos del Reto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F04-0C97-92C0-0566-19FCC098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/>
              <a:t>¿Qué Buscamos Lograr?</a:t>
            </a:r>
            <a:endParaRPr lang="es-ES" sz="2600"/>
          </a:p>
          <a:p>
            <a:pPr>
              <a:buFont typeface="Arial" panose="020B0604020202020204" pitchFamily="34" charset="0"/>
              <a:buChar char="•"/>
            </a:pPr>
            <a:r>
              <a:rPr lang="es-ES" sz="2600"/>
              <a:t>Automatizar proceso de cotización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/>
              <a:t>Implementar sistema de descuentos y becas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/>
              <a:t>Garantizar precisión en cálculos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/>
              <a:t>Establecer proceso de aprobación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/>
              <a:t>Mejorar experiencia del estudiante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094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32A0D-ED61-12C1-69AA-761CBA65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Solución Implementada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F3D7-F0F5-5113-DCE9-FF0E8045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5"/>
            <a:ext cx="3721608" cy="3610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1" dirty="0"/>
              <a:t>Arquitectura de la Solución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Estructura Base: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integrado en Salesforce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Objetos estándar adaptados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Campos y fórmulas personalizadas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Automatizaciones eficientes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Componentes Clave: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Gestión de estudiantes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Cálculo de costos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becas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Proceso de aprobación</a:t>
            </a:r>
          </a:p>
          <a:p>
            <a:endParaRPr lang="en-US" sz="1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B8FA74-FDEF-7DCD-5276-FDF649F62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64184"/>
            <a:ext cx="3248351" cy="182719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195D762-1BEF-8284-3EE2-EE862B819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064186"/>
            <a:ext cx="3248352" cy="182719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90BA3D-C505-D0A8-37C4-57EB447B9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868697"/>
            <a:ext cx="3248352" cy="182719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635819-CC53-ABAE-C7C6-88F023B64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867233"/>
            <a:ext cx="3248352" cy="1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53FDF-4C8E-CB16-0C33-83617DE1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Funcionalidades Clave - Parte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8E2-01A8-D1E1-F8AE-FBBF9969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91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1" dirty="0"/>
              <a:t>Gestión de Cotizaciones y Descuentos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Cálculos Automatizados: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Precios por campus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Descuentos progresivos por cantidad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Descuento por pago de contado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becas inteligente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Validaciones: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Límites de materias por periodo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Control de descuentos máximos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Requisitos de becas</a:t>
            </a:r>
          </a:p>
          <a:p>
            <a:endParaRPr lang="en-US" sz="1600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226B7EF-1554-8231-111C-0C8DCBA5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64184"/>
            <a:ext cx="3248351" cy="182719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A1792BF-E976-EB2A-33F4-B9D0BF0EA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064186"/>
            <a:ext cx="3248352" cy="1827197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D9E115-9C82-5119-3E3F-76A5657EC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868697"/>
            <a:ext cx="3248352" cy="1827197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03D9EFAD-51B1-04DA-868C-A7F2BE4C3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867233"/>
            <a:ext cx="3248352" cy="1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09EB1-2589-233C-6944-81A61FFA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Funcionalidades Clave - Parte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B70F-FC30-2A2D-5DB7-9C7C33E8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/>
              <a:t>Automatización y Control</a:t>
            </a:r>
            <a:endParaRPr lang="es-E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Proceso de Aprobación: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Revisión por coordinador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Estados de cotización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Notificaciones automáticas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Comunicación: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Emails automáticos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PDFs</a:t>
            </a:r>
            <a:r>
              <a:rPr lang="es-ES" sz="1800" dirty="0"/>
              <a:t> de cotización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Plan de pagos detallado</a:t>
            </a:r>
          </a:p>
          <a:p>
            <a:endParaRPr lang="en-US" sz="17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5F3B92-0906-8061-4F7F-496B9066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64184"/>
            <a:ext cx="3248351" cy="182719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9CA5DD-5BCF-F6FD-78D1-17626F651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064186"/>
            <a:ext cx="3248352" cy="182719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ADE654E-FAE5-8326-54B5-617E53379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868697"/>
            <a:ext cx="3248352" cy="182719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93F1142-5D69-AD7A-0DE9-FFAB67CB2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867233"/>
            <a:ext cx="3248352" cy="1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A3436-55A3-90B4-671D-8ACC2A83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Reflexiones y Aprendizaje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DB83-56A5-892C-8C17-7C5B1AC1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b="1" dirty="0"/>
              <a:t>Lecciones Aprendidas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Logros: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Sistema robusto y escalable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Automatización efectiva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Proceso transparente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Aprendizajes: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Importancia del análisis inicial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Valor de la automatización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Enfoque en usuario final</a:t>
            </a:r>
          </a:p>
        </p:txBody>
      </p:sp>
    </p:spTree>
    <p:extLst>
      <p:ext uri="{BB962C8B-B14F-4D97-AF65-F5344CB8AC3E}">
        <p14:creationId xmlns:p14="http://schemas.microsoft.com/office/powerpoint/2010/main" val="361780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adelle-sans</vt:lpstr>
      <vt:lpstr>Aptos</vt:lpstr>
      <vt:lpstr>Aptos Display</vt:lpstr>
      <vt:lpstr>Arial</vt:lpstr>
      <vt:lpstr>Calibri</vt:lpstr>
      <vt:lpstr>Office Theme</vt:lpstr>
      <vt:lpstr>Optimización del sistema de cobranza universitaria en Salesforce</vt:lpstr>
      <vt:lpstr>Modernización del Sistema de Cobranza Universitaria</vt:lpstr>
      <vt:lpstr>Objetivos del Reto</vt:lpstr>
      <vt:lpstr>Solución Implementada</vt:lpstr>
      <vt:lpstr>Funcionalidades Clave - Parte 1</vt:lpstr>
      <vt:lpstr>Funcionalidades Clave - Parte 2</vt:lpstr>
      <vt:lpstr>Reflexiones y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Hernán Salinas Ibarra</dc:creator>
  <cp:lastModifiedBy>Hernán Salinas Ibarra</cp:lastModifiedBy>
  <cp:revision>1</cp:revision>
  <dcterms:created xsi:type="dcterms:W3CDTF">2024-11-14T05:49:44Z</dcterms:created>
  <dcterms:modified xsi:type="dcterms:W3CDTF">2024-11-14T05:57:42Z</dcterms:modified>
</cp:coreProperties>
</file>