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3" r:id="rId5"/>
    <p:sldId id="261" r:id="rId6"/>
    <p:sldId id="262" r:id="rId7"/>
    <p:sldId id="258" r:id="rId8"/>
    <p:sldId id="259"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DC91F6F1-8865-4BBC-8390-9DF676A92F93}"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25056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C91F6F1-8865-4BBC-8390-9DF676A92F93}"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426927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C91F6F1-8865-4BBC-8390-9DF676A92F93}"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9C41C7-2302-43F7-B8BC-CB085D5CE65A}"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9529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DC91F6F1-8865-4BBC-8390-9DF676A92F93}"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2756023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DC91F6F1-8865-4BBC-8390-9DF676A92F93}"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9C41C7-2302-43F7-B8BC-CB085D5CE65A}"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5070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DC91F6F1-8865-4BBC-8390-9DF676A92F93}"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224436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91F6F1-8865-4BBC-8390-9DF676A92F93}"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3011541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91F6F1-8865-4BBC-8390-9DF676A92F93}"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288023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91F6F1-8865-4BBC-8390-9DF676A92F93}"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428662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C91F6F1-8865-4BBC-8390-9DF676A92F93}"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326205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C91F6F1-8865-4BBC-8390-9DF676A92F93}"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91035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C91F6F1-8865-4BBC-8390-9DF676A92F93}" type="datetimeFigureOut">
              <a:rPr lang="en-US" smtClean="0"/>
              <a:t>8/7/2021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325230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C91F6F1-8865-4BBC-8390-9DF676A92F93}" type="datetimeFigureOut">
              <a:rPr lang="en-US" smtClean="0"/>
              <a:t>8/7/2021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108324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1F6F1-8865-4BBC-8390-9DF676A92F93}" type="datetimeFigureOut">
              <a:rPr lang="en-US" smtClean="0"/>
              <a:t>8/7/2021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177729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C91F6F1-8865-4BBC-8390-9DF676A92F93}"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148058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C91F6F1-8865-4BBC-8390-9DF676A92F93}"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9C41C7-2302-43F7-B8BC-CB085D5CE65A}" type="slidenum">
              <a:rPr lang="en-US" smtClean="0"/>
              <a:t>‹Nº›</a:t>
            </a:fld>
            <a:endParaRPr lang="en-US"/>
          </a:p>
        </p:txBody>
      </p:sp>
    </p:spTree>
    <p:extLst>
      <p:ext uri="{BB962C8B-B14F-4D97-AF65-F5344CB8AC3E}">
        <p14:creationId xmlns:p14="http://schemas.microsoft.com/office/powerpoint/2010/main" val="316770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C91F6F1-8865-4BBC-8390-9DF676A92F93}" type="datetimeFigureOut">
              <a:rPr lang="en-US" smtClean="0"/>
              <a:t>8/7/2021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9C41C7-2302-43F7-B8BC-CB085D5CE65A}" type="slidenum">
              <a:rPr lang="en-US" smtClean="0"/>
              <a:t>‹Nº›</a:t>
            </a:fld>
            <a:endParaRPr lang="en-US"/>
          </a:p>
        </p:txBody>
      </p:sp>
    </p:spTree>
    <p:extLst>
      <p:ext uri="{BB962C8B-B14F-4D97-AF65-F5344CB8AC3E}">
        <p14:creationId xmlns:p14="http://schemas.microsoft.com/office/powerpoint/2010/main" val="44792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60219" y="-71213"/>
            <a:ext cx="11831781" cy="1274473"/>
          </a:xfrm>
        </p:spPr>
        <p:txBody>
          <a:bodyPr>
            <a:normAutofit/>
          </a:bodyPr>
          <a:lstStyle/>
          <a:p>
            <a:r>
              <a:rPr lang="es-ES" dirty="0" smtClean="0"/>
              <a:t>Instituto Nacional de Aprendizaje</a:t>
            </a:r>
            <a:endParaRPr lang="en-US" dirty="0"/>
          </a:p>
        </p:txBody>
      </p:sp>
      <p:sp>
        <p:nvSpPr>
          <p:cNvPr id="3" name="Subtítulo 2"/>
          <p:cNvSpPr>
            <a:spLocks noGrp="1"/>
          </p:cNvSpPr>
          <p:nvPr>
            <p:ph type="subTitle" idx="1"/>
          </p:nvPr>
        </p:nvSpPr>
        <p:spPr>
          <a:xfrm>
            <a:off x="4184068" y="1507487"/>
            <a:ext cx="3823855" cy="748289"/>
          </a:xfrm>
        </p:spPr>
        <p:txBody>
          <a:bodyPr>
            <a:normAutofit fontScale="85000" lnSpcReduction="10000"/>
          </a:bodyPr>
          <a:lstStyle/>
          <a:p>
            <a:r>
              <a:rPr lang="es-ES" sz="3200" dirty="0" smtClean="0"/>
              <a:t>Hernán Ruiz Marceth</a:t>
            </a:r>
            <a:endParaRPr lang="en-US" sz="3200" dirty="0"/>
          </a:p>
        </p:txBody>
      </p:sp>
      <p:sp>
        <p:nvSpPr>
          <p:cNvPr id="6" name="CuadroTexto 5"/>
          <p:cNvSpPr txBox="1"/>
          <p:nvPr/>
        </p:nvSpPr>
        <p:spPr>
          <a:xfrm>
            <a:off x="4965115" y="2718932"/>
            <a:ext cx="2261759" cy="523220"/>
          </a:xfrm>
          <a:prstGeom prst="rect">
            <a:avLst/>
          </a:prstGeom>
          <a:noFill/>
        </p:spPr>
        <p:txBody>
          <a:bodyPr wrap="square" rtlCol="0">
            <a:spAutoFit/>
          </a:bodyPr>
          <a:lstStyle/>
          <a:p>
            <a:r>
              <a:rPr lang="es-ES" sz="2800" dirty="0" smtClean="0"/>
              <a:t>Proyecto 1</a:t>
            </a:r>
            <a:endParaRPr lang="en-US" sz="2800" dirty="0"/>
          </a:p>
        </p:txBody>
      </p:sp>
      <p:sp>
        <p:nvSpPr>
          <p:cNvPr id="7" name="CuadroTexto 6"/>
          <p:cNvSpPr txBox="1"/>
          <p:nvPr/>
        </p:nvSpPr>
        <p:spPr>
          <a:xfrm>
            <a:off x="2731069" y="4012647"/>
            <a:ext cx="6729849" cy="584775"/>
          </a:xfrm>
          <a:prstGeom prst="rect">
            <a:avLst/>
          </a:prstGeom>
          <a:noFill/>
        </p:spPr>
        <p:txBody>
          <a:bodyPr wrap="square" rtlCol="0">
            <a:spAutoFit/>
          </a:bodyPr>
          <a:lstStyle/>
          <a:p>
            <a:r>
              <a:rPr lang="es-ES" sz="3200" dirty="0" smtClean="0"/>
              <a:t>Metodologías Agiles</a:t>
            </a:r>
            <a:r>
              <a:rPr lang="en-US" sz="3200" dirty="0" smtClean="0"/>
              <a:t>: </a:t>
            </a:r>
            <a:r>
              <a:rPr lang="en-US" sz="3200" dirty="0" err="1" smtClean="0"/>
              <a:t>ScrumBan</a:t>
            </a:r>
            <a:endParaRPr lang="es-ES" sz="3200" dirty="0" smtClean="0"/>
          </a:p>
        </p:txBody>
      </p:sp>
      <p:sp>
        <p:nvSpPr>
          <p:cNvPr id="8" name="CuadroTexto 7"/>
          <p:cNvSpPr txBox="1"/>
          <p:nvPr/>
        </p:nvSpPr>
        <p:spPr>
          <a:xfrm>
            <a:off x="3369244" y="5892628"/>
            <a:ext cx="5453498" cy="461665"/>
          </a:xfrm>
          <a:prstGeom prst="rect">
            <a:avLst/>
          </a:prstGeom>
          <a:noFill/>
        </p:spPr>
        <p:txBody>
          <a:bodyPr wrap="square" rtlCol="0">
            <a:spAutoFit/>
          </a:bodyPr>
          <a:lstStyle/>
          <a:p>
            <a:r>
              <a:rPr lang="es-ES" sz="2400" dirty="0" smtClean="0"/>
              <a:t>Fecha de entrega: 09 Agosto 2021</a:t>
            </a:r>
            <a:endParaRPr lang="en-US" sz="2400" dirty="0"/>
          </a:p>
        </p:txBody>
      </p:sp>
    </p:spTree>
    <p:extLst>
      <p:ext uri="{BB962C8B-B14F-4D97-AF65-F5344CB8AC3E}">
        <p14:creationId xmlns:p14="http://schemas.microsoft.com/office/powerpoint/2010/main" val="33183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3891" y="250037"/>
            <a:ext cx="9961418" cy="1280890"/>
          </a:xfrm>
        </p:spPr>
        <p:txBody>
          <a:bodyPr/>
          <a:lstStyle/>
          <a:p>
            <a:r>
              <a:rPr lang="es-ES" dirty="0">
                <a:latin typeface="Algerian" panose="04020705040A02060702" pitchFamily="82" charset="0"/>
              </a:rPr>
              <a:t>Beneficios de la metodología </a:t>
            </a:r>
            <a:r>
              <a:rPr lang="es-ES" dirty="0" err="1">
                <a:latin typeface="Algerian" panose="04020705040A02060702" pitchFamily="82" charset="0"/>
              </a:rPr>
              <a:t>Scrumban</a:t>
            </a:r>
            <a:endParaRPr lang="en-US" dirty="0">
              <a:latin typeface="Algerian" panose="04020705040A02060702" pitchFamily="82" charset="0"/>
            </a:endParaRPr>
          </a:p>
        </p:txBody>
      </p:sp>
      <p:sp>
        <p:nvSpPr>
          <p:cNvPr id="3" name="Marcador de contenido 2"/>
          <p:cNvSpPr>
            <a:spLocks noGrp="1"/>
          </p:cNvSpPr>
          <p:nvPr>
            <p:ph idx="1"/>
          </p:nvPr>
        </p:nvSpPr>
        <p:spPr>
          <a:xfrm>
            <a:off x="1064130" y="1530927"/>
            <a:ext cx="10520939" cy="4835236"/>
          </a:xfrm>
        </p:spPr>
        <p:txBody>
          <a:bodyPr>
            <a:noAutofit/>
          </a:bodyPr>
          <a:lstStyle/>
          <a:p>
            <a:r>
              <a:rPr lang="es-ES" sz="2400" b="1" dirty="0"/>
              <a:t>Permite conocer en estado real</a:t>
            </a:r>
            <a:r>
              <a:rPr lang="es-ES" sz="2400" dirty="0"/>
              <a:t> el proceso de ejecución del proyecto.</a:t>
            </a:r>
          </a:p>
          <a:p>
            <a:r>
              <a:rPr lang="es-ES" sz="2400" b="1" dirty="0"/>
              <a:t>Introduce soluciones </a:t>
            </a:r>
            <a:r>
              <a:rPr lang="es-ES" sz="2400" dirty="0"/>
              <a:t>oportunas ante eventuales errores.</a:t>
            </a:r>
          </a:p>
          <a:p>
            <a:r>
              <a:rPr lang="es-ES" sz="2400" b="1" dirty="0"/>
              <a:t>Permite un mayor análisis</a:t>
            </a:r>
            <a:r>
              <a:rPr lang="es-ES" sz="2400" dirty="0"/>
              <a:t> de tareas realizadas.</a:t>
            </a:r>
          </a:p>
          <a:p>
            <a:r>
              <a:rPr lang="es-ES" sz="2400" b="1" dirty="0"/>
              <a:t>Mejora la interacción</a:t>
            </a:r>
            <a:r>
              <a:rPr lang="es-ES" sz="2400" dirty="0"/>
              <a:t> entre los miembros de un grupo en las reuniones periódicas.</a:t>
            </a:r>
          </a:p>
          <a:p>
            <a:r>
              <a:rPr lang="es-ES" sz="2400" b="1" dirty="0"/>
              <a:t>Aumenta la productividad</a:t>
            </a:r>
            <a:r>
              <a:rPr lang="es-ES" sz="2400" dirty="0"/>
              <a:t> de proyectos complejos o </a:t>
            </a:r>
            <a:r>
              <a:rPr lang="es-ES" sz="2400" dirty="0" err="1"/>
              <a:t>multiproyectos</a:t>
            </a:r>
            <a:r>
              <a:rPr lang="es-ES" sz="2400" dirty="0"/>
              <a:t>.</a:t>
            </a:r>
          </a:p>
          <a:p>
            <a:r>
              <a:rPr lang="es-ES" sz="2400" b="1" dirty="0"/>
              <a:t>Favorece una mayor adaptabilidad de las herramientas</a:t>
            </a:r>
            <a:r>
              <a:rPr lang="es-ES" sz="2400" dirty="0"/>
              <a:t> a las exigencias del proyecto</a:t>
            </a:r>
            <a:r>
              <a:rPr lang="es-ES" sz="2400" dirty="0" smtClean="0"/>
              <a:t>.</a:t>
            </a:r>
            <a:endParaRPr lang="es-ES" sz="2400" dirty="0"/>
          </a:p>
        </p:txBody>
      </p:sp>
    </p:spTree>
    <p:extLst>
      <p:ext uri="{BB962C8B-B14F-4D97-AF65-F5344CB8AC3E}">
        <p14:creationId xmlns:p14="http://schemas.microsoft.com/office/powerpoint/2010/main" val="11817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idx="1"/>
          </p:nvPr>
        </p:nvSpPr>
        <p:spPr>
          <a:xfrm>
            <a:off x="1998517" y="2064328"/>
            <a:ext cx="8915400" cy="3777622"/>
          </a:xfrm>
        </p:spPr>
        <p:txBody>
          <a:bodyPr>
            <a:noAutofit/>
          </a:bodyPr>
          <a:lstStyle/>
          <a:p>
            <a:r>
              <a:rPr lang="es-ES" sz="2000" dirty="0">
                <a:latin typeface="Arial" panose="020B0604020202020204" pitchFamily="34" charset="0"/>
                <a:cs typeface="Arial" panose="020B0604020202020204" pitchFamily="34" charset="0"/>
              </a:rPr>
              <a:t>Al gestionar nuestros proyectos con técnicas denominadas </a:t>
            </a:r>
            <a:r>
              <a:rPr lang="es-ES" sz="2000" dirty="0" err="1">
                <a:latin typeface="Arial" panose="020B0604020202020204" pitchFamily="34" charset="0"/>
                <a:cs typeface="Arial" panose="020B0604020202020204" pitchFamily="34" charset="0"/>
              </a:rPr>
              <a:t>Scrum</a:t>
            </a:r>
            <a:r>
              <a:rPr lang="es-ES" sz="2000" dirty="0">
                <a:latin typeface="Arial" panose="020B0604020202020204" pitchFamily="34" charset="0"/>
                <a:cs typeface="Arial" panose="020B0604020202020204" pitchFamily="34" charset="0"/>
              </a:rPr>
              <a:t>, estamos gestionando mucho mejor los cambios de última hora, </a:t>
            </a:r>
            <a:r>
              <a:rPr lang="es-ES" sz="2000" dirty="0" smtClean="0">
                <a:latin typeface="Arial" panose="020B0604020202020204" pitchFamily="34" charset="0"/>
                <a:cs typeface="Arial" panose="020B0604020202020204" pitchFamily="34" charset="0"/>
              </a:rPr>
              <a:t>detectando </a:t>
            </a:r>
            <a:r>
              <a:rPr lang="es-ES" sz="2000" dirty="0">
                <a:latin typeface="Arial" panose="020B0604020202020204" pitchFamily="34" charset="0"/>
                <a:cs typeface="Arial" panose="020B0604020202020204" pitchFamily="34" charset="0"/>
              </a:rPr>
              <a:t>mejor los riesgos y planificando nuestros proyectos de una manera flexible.</a:t>
            </a:r>
          </a:p>
          <a:p>
            <a:pPr marL="0" indent="0">
              <a:buNone/>
            </a:pPr>
            <a:endParaRPr lang="es-E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El hecho de que se denomine </a:t>
            </a:r>
            <a:r>
              <a:rPr lang="es-ES" sz="2000" dirty="0" err="1">
                <a:latin typeface="Arial" panose="020B0604020202020204" pitchFamily="34" charset="0"/>
                <a:cs typeface="Arial" panose="020B0604020202020204" pitchFamily="34" charset="0"/>
              </a:rPr>
              <a:t>Scrumban</a:t>
            </a:r>
            <a:r>
              <a:rPr lang="es-ES" sz="2000" dirty="0">
                <a:latin typeface="Arial" panose="020B0604020202020204" pitchFamily="34" charset="0"/>
                <a:cs typeface="Arial" panose="020B0604020202020204" pitchFamily="34" charset="0"/>
              </a:rPr>
              <a:t>, es que lo integramos con un tablero </a:t>
            </a:r>
            <a:r>
              <a:rPr lang="es-ES" sz="2000" dirty="0" err="1">
                <a:latin typeface="Arial" panose="020B0604020202020204" pitchFamily="34" charset="0"/>
                <a:cs typeface="Arial" panose="020B0604020202020204" pitchFamily="34" charset="0"/>
              </a:rPr>
              <a:t>Kanban</a:t>
            </a:r>
            <a:r>
              <a:rPr lang="es-ES" sz="2000" dirty="0">
                <a:latin typeface="Arial" panose="020B0604020202020204" pitchFamily="34" charset="0"/>
                <a:cs typeface="Arial" panose="020B0604020202020204" pitchFamily="34" charset="0"/>
              </a:rPr>
              <a:t>, formado por varias columnas, las cuales suelen ser: Hecho, Tarde, En proceso, Por hacer. Cada columna está formada por actividades que todo el equipo comparte, o filtradas por deferentes categorías según la herramienta que se utilice. De esta manera, todo el equipo va viendo qué tiene que hacer, para cuándo y su nivel de urgencia.</a:t>
            </a:r>
            <a:endParaRPr lang="en-US" sz="2000" dirty="0">
              <a:latin typeface="Arial" panose="020B0604020202020204" pitchFamily="34" charset="0"/>
              <a:cs typeface="Arial" panose="020B0604020202020204" pitchFamily="34" charset="0"/>
            </a:endParaRPr>
          </a:p>
        </p:txBody>
      </p:sp>
      <p:sp>
        <p:nvSpPr>
          <p:cNvPr id="5" name="CuadroTexto 4"/>
          <p:cNvSpPr txBox="1"/>
          <p:nvPr/>
        </p:nvSpPr>
        <p:spPr>
          <a:xfrm>
            <a:off x="4308763" y="374073"/>
            <a:ext cx="4294909" cy="584775"/>
          </a:xfrm>
          <a:prstGeom prst="rect">
            <a:avLst/>
          </a:prstGeom>
          <a:noFill/>
        </p:spPr>
        <p:txBody>
          <a:bodyPr wrap="square" rtlCol="0">
            <a:spAutoFit/>
          </a:bodyPr>
          <a:lstStyle/>
          <a:p>
            <a:r>
              <a:rPr lang="es-ES" sz="3200" dirty="0" smtClean="0">
                <a:latin typeface="Engravers MT" panose="02090707080505020304" pitchFamily="18" charset="0"/>
              </a:rPr>
              <a:t>Conclusión</a:t>
            </a:r>
            <a:endParaRPr lang="en-US" sz="3200" dirty="0">
              <a:latin typeface="Engravers MT" panose="02090707080505020304" pitchFamily="18" charset="0"/>
            </a:endParaRPr>
          </a:p>
        </p:txBody>
      </p:sp>
    </p:spTree>
    <p:extLst>
      <p:ext uri="{BB962C8B-B14F-4D97-AF65-F5344CB8AC3E}">
        <p14:creationId xmlns:p14="http://schemas.microsoft.com/office/powerpoint/2010/main" val="174700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72890" y="153055"/>
            <a:ext cx="2477838" cy="1280890"/>
          </a:xfrm>
        </p:spPr>
        <p:txBody>
          <a:bodyPr/>
          <a:lstStyle/>
          <a:p>
            <a:r>
              <a:rPr lang="es-ES" dirty="0" err="1" smtClean="0"/>
              <a:t>ScrumBan</a:t>
            </a:r>
            <a:endParaRPr lang="en-US" dirty="0"/>
          </a:p>
        </p:txBody>
      </p:sp>
      <p:sp>
        <p:nvSpPr>
          <p:cNvPr id="3" name="Marcador de contenido 2"/>
          <p:cNvSpPr>
            <a:spLocks noGrp="1"/>
          </p:cNvSpPr>
          <p:nvPr>
            <p:ph idx="1"/>
          </p:nvPr>
        </p:nvSpPr>
        <p:spPr>
          <a:xfrm>
            <a:off x="1854109" y="1690255"/>
            <a:ext cx="8915400" cy="1482436"/>
          </a:xfrm>
        </p:spPr>
        <p:txBody>
          <a:bodyPr>
            <a:noAutofit/>
          </a:bodyPr>
          <a:lstStyle/>
          <a:p>
            <a:pPr algn="just"/>
            <a:r>
              <a:rPr lang="es-ES" sz="2400" dirty="0">
                <a:solidFill>
                  <a:srgbClr val="FF0000"/>
                </a:solidFill>
                <a:latin typeface="Arial" panose="020B0604020202020204" pitchFamily="34" charset="0"/>
                <a:cs typeface="Arial" panose="020B0604020202020204" pitchFamily="34" charset="0"/>
              </a:rPr>
              <a:t>La metodología </a:t>
            </a:r>
            <a:r>
              <a:rPr lang="es-ES" sz="2400" dirty="0" err="1">
                <a:solidFill>
                  <a:srgbClr val="FF0000"/>
                </a:solidFill>
                <a:latin typeface="Arial" panose="020B0604020202020204" pitchFamily="34" charset="0"/>
                <a:cs typeface="Arial" panose="020B0604020202020204" pitchFamily="34" charset="0"/>
              </a:rPr>
              <a:t>Scrumban</a:t>
            </a:r>
            <a:r>
              <a:rPr lang="es-ES" sz="2400" dirty="0">
                <a:solidFill>
                  <a:srgbClr val="FF0000"/>
                </a:solidFill>
                <a:latin typeface="Arial" panose="020B0604020202020204" pitchFamily="34" charset="0"/>
                <a:cs typeface="Arial" panose="020B0604020202020204" pitchFamily="34" charset="0"/>
              </a:rPr>
              <a:t> nace de la combinación de principios de los métodos ágiles de gestión de proyectos más importantes en la actualidad: </a:t>
            </a:r>
            <a:r>
              <a:rPr lang="es-ES" sz="2400" dirty="0" err="1">
                <a:solidFill>
                  <a:srgbClr val="FF0000"/>
                </a:solidFill>
                <a:latin typeface="Arial" panose="020B0604020202020204" pitchFamily="34" charset="0"/>
                <a:cs typeface="Arial" panose="020B0604020202020204" pitchFamily="34" charset="0"/>
              </a:rPr>
              <a:t>Scrum</a:t>
            </a:r>
            <a:r>
              <a:rPr lang="es-ES" sz="2400" dirty="0">
                <a:solidFill>
                  <a:srgbClr val="FF0000"/>
                </a:solidFill>
                <a:latin typeface="Arial" panose="020B0604020202020204" pitchFamily="34" charset="0"/>
                <a:cs typeface="Arial" panose="020B0604020202020204" pitchFamily="34" charset="0"/>
              </a:rPr>
              <a:t> y </a:t>
            </a:r>
            <a:r>
              <a:rPr lang="es-ES" sz="2400" dirty="0" err="1">
                <a:solidFill>
                  <a:srgbClr val="FF0000"/>
                </a:solidFill>
                <a:latin typeface="Arial" panose="020B0604020202020204" pitchFamily="34" charset="0"/>
                <a:cs typeface="Arial" panose="020B0604020202020204" pitchFamily="34" charset="0"/>
              </a:rPr>
              <a:t>Kanban</a:t>
            </a:r>
            <a:r>
              <a:rPr lang="es-ES" sz="2400" dirty="0" smtClean="0">
                <a:solidFill>
                  <a:srgbClr val="FF0000"/>
                </a:solidFill>
                <a:latin typeface="Arial" panose="020B0604020202020204" pitchFamily="34" charset="0"/>
                <a:cs typeface="Arial" panose="020B0604020202020204" pitchFamily="34" charset="0"/>
              </a:rPr>
              <a:t>. </a:t>
            </a:r>
            <a:r>
              <a:rPr lang="es-ES" sz="2400" dirty="0">
                <a:solidFill>
                  <a:srgbClr val="FF0000"/>
                </a:solidFill>
                <a:latin typeface="Arial" panose="020B0604020202020204" pitchFamily="34" charset="0"/>
                <a:cs typeface="Arial" panose="020B0604020202020204" pitchFamily="34" charset="0"/>
              </a:rPr>
              <a:t>Es por eso que el novedoso plan </a:t>
            </a:r>
            <a:r>
              <a:rPr lang="es-ES" sz="2400" dirty="0" err="1">
                <a:solidFill>
                  <a:srgbClr val="FF0000"/>
                </a:solidFill>
                <a:latin typeface="Arial" panose="020B0604020202020204" pitchFamily="34" charset="0"/>
                <a:cs typeface="Arial" panose="020B0604020202020204" pitchFamily="34" charset="0"/>
              </a:rPr>
              <a:t>Scrumban</a:t>
            </a:r>
            <a:r>
              <a:rPr lang="es-ES" sz="2400" dirty="0">
                <a:solidFill>
                  <a:srgbClr val="FF0000"/>
                </a:solidFill>
                <a:latin typeface="Arial" panose="020B0604020202020204" pitchFamily="34" charset="0"/>
                <a:cs typeface="Arial" panose="020B0604020202020204" pitchFamily="34" charset="0"/>
              </a:rPr>
              <a:t> se encarga de combinar aquellos elementos que resultan complementarios.</a:t>
            </a:r>
            <a:endParaRPr lang="en-US" sz="2400" dirty="0">
              <a:solidFill>
                <a:srgbClr val="FF0000"/>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250" y="3849397"/>
            <a:ext cx="5040562" cy="2773075"/>
          </a:xfrm>
          <a:prstGeom prst="rect">
            <a:avLst/>
          </a:prstGeom>
        </p:spPr>
      </p:pic>
    </p:spTree>
    <p:extLst>
      <p:ext uri="{BB962C8B-B14F-4D97-AF65-F5344CB8AC3E}">
        <p14:creationId xmlns:p14="http://schemas.microsoft.com/office/powerpoint/2010/main" val="104903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49980" y="277746"/>
            <a:ext cx="2186893" cy="1280890"/>
          </a:xfrm>
        </p:spPr>
        <p:txBody>
          <a:bodyPr>
            <a:normAutofit/>
          </a:bodyPr>
          <a:lstStyle/>
          <a:p>
            <a:r>
              <a:rPr lang="es-ES" sz="4800" dirty="0" err="1" smtClean="0">
                <a:latin typeface="Algerian" panose="04020705040A02060702" pitchFamily="82" charset="0"/>
              </a:rPr>
              <a:t>Scrum</a:t>
            </a:r>
            <a:endParaRPr lang="en-US" sz="4800" dirty="0">
              <a:latin typeface="Algerian" panose="04020705040A02060702" pitchFamily="82" charset="0"/>
            </a:endParaRPr>
          </a:p>
        </p:txBody>
      </p:sp>
      <p:sp>
        <p:nvSpPr>
          <p:cNvPr id="3" name="Marcador de contenido 2"/>
          <p:cNvSpPr>
            <a:spLocks noGrp="1"/>
          </p:cNvSpPr>
          <p:nvPr>
            <p:ph idx="1"/>
          </p:nvPr>
        </p:nvSpPr>
        <p:spPr/>
        <p:txBody>
          <a:bodyPr>
            <a:noAutofit/>
          </a:bodyPr>
          <a:lstStyle/>
          <a:p>
            <a:r>
              <a:rPr lang="es-ES" sz="3200" dirty="0" err="1">
                <a:latin typeface="Arial" panose="020B0604020202020204" pitchFamily="34" charset="0"/>
                <a:cs typeface="Arial" panose="020B0604020202020204" pitchFamily="34" charset="0"/>
              </a:rPr>
              <a:t>Scrum</a:t>
            </a:r>
            <a:r>
              <a:rPr lang="es-ES" sz="3200" dirty="0">
                <a:latin typeface="Arial" panose="020B0604020202020204" pitchFamily="34" charset="0"/>
                <a:cs typeface="Arial" panose="020B0604020202020204" pitchFamily="34" charset="0"/>
              </a:rPr>
              <a:t> es una de las metodologías ágiles más conocidas para la gestión de proyectos, consiste en un conjunto de prácticas y roles que permiten el trabajo de entregas incrementales de un producto. Esta metodología se utiliza en un entorno lleno de innovación, competitividad, productividad y, sobre todo, agilidad.</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862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975" y="1302325"/>
            <a:ext cx="10879216" cy="4987637"/>
          </a:xfrm>
        </p:spPr>
      </p:pic>
    </p:spTree>
    <p:extLst>
      <p:ext uri="{BB962C8B-B14F-4D97-AF65-F5344CB8AC3E}">
        <p14:creationId xmlns:p14="http://schemas.microsoft.com/office/powerpoint/2010/main" val="228837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79305" y="1884219"/>
            <a:ext cx="8915400" cy="3777622"/>
          </a:xfrm>
        </p:spPr>
        <p:txBody>
          <a:bodyPr>
            <a:normAutofit/>
          </a:bodyPr>
          <a:lstStyle/>
          <a:p>
            <a:r>
              <a:rPr lang="es-ES" sz="3200" dirty="0" err="1">
                <a:latin typeface="Arial" panose="020B0604020202020204" pitchFamily="34" charset="0"/>
                <a:cs typeface="Arial" panose="020B0604020202020204" pitchFamily="34" charset="0"/>
              </a:rPr>
              <a:t>Kanban</a:t>
            </a:r>
            <a:r>
              <a:rPr lang="es-ES" sz="3200" dirty="0">
                <a:latin typeface="Arial" panose="020B0604020202020204" pitchFamily="34" charset="0"/>
                <a:cs typeface="Arial" panose="020B0604020202020204" pitchFamily="34" charset="0"/>
              </a:rPr>
              <a:t> es un método visual para gestionar y procesar el trabajo. Según </a:t>
            </a:r>
            <a:r>
              <a:rPr lang="es-ES" sz="3200" dirty="0" err="1">
                <a:latin typeface="Arial" panose="020B0604020202020204" pitchFamily="34" charset="0"/>
                <a:cs typeface="Arial" panose="020B0604020202020204" pitchFamily="34" charset="0"/>
              </a:rPr>
              <a:t>Atlassian</a:t>
            </a:r>
            <a:r>
              <a:rPr lang="es-ES" sz="3200" dirty="0">
                <a:latin typeface="Arial" panose="020B0604020202020204" pitchFamily="34" charset="0"/>
                <a:cs typeface="Arial" panose="020B0604020202020204" pitchFamily="34" charset="0"/>
              </a:rPr>
              <a:t>, líder en metodología ágil, "el objetivo del método </a:t>
            </a:r>
            <a:r>
              <a:rPr lang="es-ES" sz="3200" dirty="0" err="1">
                <a:latin typeface="Arial" panose="020B0604020202020204" pitchFamily="34" charset="0"/>
                <a:cs typeface="Arial" panose="020B0604020202020204" pitchFamily="34" charset="0"/>
              </a:rPr>
              <a:t>kanban</a:t>
            </a:r>
            <a:r>
              <a:rPr lang="es-ES" sz="3200" dirty="0">
                <a:latin typeface="Arial" panose="020B0604020202020204" pitchFamily="34" charset="0"/>
                <a:cs typeface="Arial" panose="020B0604020202020204" pitchFamily="34" charset="0"/>
              </a:rPr>
              <a:t> es poder visualizar tu trabajo, limitar la acumulación de tareas pendientes y maximizar la eficiencia (o el flujo de trabajo).</a:t>
            </a:r>
            <a:endParaRPr lang="en-US" sz="3200" dirty="0">
              <a:latin typeface="Arial" panose="020B0604020202020204" pitchFamily="34" charset="0"/>
              <a:cs typeface="Arial" panose="020B0604020202020204" pitchFamily="34" charset="0"/>
            </a:endParaRPr>
          </a:p>
        </p:txBody>
      </p:sp>
      <p:sp>
        <p:nvSpPr>
          <p:cNvPr id="4" name="Rectángulo 3"/>
          <p:cNvSpPr/>
          <p:nvPr/>
        </p:nvSpPr>
        <p:spPr>
          <a:xfrm>
            <a:off x="4829408" y="154863"/>
            <a:ext cx="2815194" cy="923330"/>
          </a:xfrm>
          <a:prstGeom prst="rect">
            <a:avLst/>
          </a:prstGeom>
          <a:noFill/>
        </p:spPr>
        <p:txBody>
          <a:bodyPr wrap="none" lIns="91440" tIns="45720" rIns="91440" bIns="45720">
            <a:spAutoFit/>
          </a:bodyPr>
          <a:lstStyle/>
          <a:p>
            <a:pPr algn="ctr"/>
            <a:r>
              <a:rPr lang="es-E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Kanban</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80514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020260" y="602456"/>
            <a:ext cx="8836476" cy="5396562"/>
          </a:xfrm>
          <a:prstGeom prst="rect">
            <a:avLst/>
          </a:prstGeom>
        </p:spPr>
      </p:pic>
    </p:spTree>
    <p:extLst>
      <p:ext uri="{BB962C8B-B14F-4D97-AF65-F5344CB8AC3E}">
        <p14:creationId xmlns:p14="http://schemas.microsoft.com/office/powerpoint/2010/main" val="16102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10340" y="1108363"/>
            <a:ext cx="8915400" cy="3777622"/>
          </a:xfrm>
        </p:spPr>
        <p:txBody>
          <a:bodyPr>
            <a:noAutofit/>
          </a:bodyPr>
          <a:lstStyle/>
          <a:p>
            <a:r>
              <a:rPr lang="es-ES" sz="3200" dirty="0" err="1">
                <a:latin typeface="Arial" panose="020B0604020202020204" pitchFamily="34" charset="0"/>
                <a:cs typeface="Arial" panose="020B0604020202020204" pitchFamily="34" charset="0"/>
              </a:rPr>
              <a:t>Scrumban</a:t>
            </a:r>
            <a:r>
              <a:rPr lang="es-ES" sz="3200" dirty="0">
                <a:latin typeface="Arial" panose="020B0604020202020204" pitchFamily="34" charset="0"/>
                <a:cs typeface="Arial" panose="020B0604020202020204" pitchFamily="34" charset="0"/>
              </a:rPr>
              <a:t> es, por tanto, ese equilibrio perfecto entre eficacia y eficiencia. Cuando se aplica, se garantiza la posibilidad de navegar por la incertidumbre </a:t>
            </a:r>
            <a:r>
              <a:rPr lang="es-ES" sz="3200" dirty="0" smtClean="0">
                <a:latin typeface="Arial" panose="020B0604020202020204" pitchFamily="34" charset="0"/>
                <a:cs typeface="Arial" panose="020B0604020202020204" pitchFamily="34" charset="0"/>
              </a:rPr>
              <a:t>y </a:t>
            </a:r>
            <a:r>
              <a:rPr lang="es-ES" sz="3200" dirty="0">
                <a:latin typeface="Arial" panose="020B0604020202020204" pitchFamily="34" charset="0"/>
                <a:cs typeface="Arial" panose="020B0604020202020204" pitchFamily="34" charset="0"/>
              </a:rPr>
              <a:t>a la vez, buscar siempre la mejora continua mediante la eficiencia. Una receta que resulta más que atractiva para estos tiempos en donde todo puede cambiar. Pero donde también es importante mantener el éxito del pasado.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77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1969" y="347019"/>
            <a:ext cx="10049885" cy="1280890"/>
          </a:xfrm>
        </p:spPr>
        <p:txBody>
          <a:bodyPr/>
          <a:lstStyle/>
          <a:p>
            <a:r>
              <a:rPr lang="es-ES" dirty="0">
                <a:latin typeface="Bernard MT Condensed" panose="02050806060905020404" pitchFamily="18" charset="0"/>
              </a:rPr>
              <a:t>Beneficios del </a:t>
            </a:r>
            <a:r>
              <a:rPr lang="es-ES" dirty="0" err="1">
                <a:latin typeface="Bernard MT Condensed" panose="02050806060905020404" pitchFamily="18" charset="0"/>
              </a:rPr>
              <a:t>Scrumban</a:t>
            </a:r>
            <a:r>
              <a:rPr lang="es-ES" dirty="0">
                <a:latin typeface="Bernard MT Condensed" panose="02050806060905020404" pitchFamily="18" charset="0"/>
              </a:rPr>
              <a:t> en organizaciones</a:t>
            </a:r>
            <a:endParaRPr lang="en-US" dirty="0">
              <a:latin typeface="Bernard MT Condensed" panose="02050806060905020404" pitchFamily="18" charset="0"/>
            </a:endParaRPr>
          </a:p>
        </p:txBody>
      </p:sp>
      <p:sp>
        <p:nvSpPr>
          <p:cNvPr id="3" name="Marcador de contenido 2"/>
          <p:cNvSpPr>
            <a:spLocks noGrp="1"/>
          </p:cNvSpPr>
          <p:nvPr>
            <p:ph idx="1"/>
          </p:nvPr>
        </p:nvSpPr>
        <p:spPr>
          <a:xfrm>
            <a:off x="2021969" y="2050473"/>
            <a:ext cx="8915400" cy="3380509"/>
          </a:xfrm>
        </p:spPr>
        <p:txBody>
          <a:bodyPr>
            <a:normAutofit fontScale="85000" lnSpcReduction="20000"/>
          </a:bodyPr>
          <a:lstStyle/>
          <a:p>
            <a:r>
              <a:rPr lang="es-ES" sz="3600" dirty="0">
                <a:latin typeface="Arial" panose="020B0604020202020204" pitchFamily="34" charset="0"/>
                <a:cs typeface="Arial" panose="020B0604020202020204" pitchFamily="34" charset="0"/>
              </a:rPr>
              <a:t>Cada </a:t>
            </a:r>
            <a:r>
              <a:rPr lang="es-ES" sz="3600" dirty="0" smtClean="0">
                <a:latin typeface="Arial" panose="020B0604020202020204" pitchFamily="34" charset="0"/>
                <a:cs typeface="Arial" panose="020B0604020202020204" pitchFamily="34" charset="0"/>
              </a:rPr>
              <a:t>vez </a:t>
            </a:r>
            <a:r>
              <a:rPr lang="es-ES" sz="3600" dirty="0">
                <a:latin typeface="Arial" panose="020B0604020202020204" pitchFamily="34" charset="0"/>
                <a:cs typeface="Arial" panose="020B0604020202020204" pitchFamily="34" charset="0"/>
              </a:rPr>
              <a:t>más y más organizaciones usan este enfoque. </a:t>
            </a:r>
            <a:r>
              <a:rPr lang="es-ES" sz="3600" dirty="0" err="1">
                <a:latin typeface="Arial" panose="020B0604020202020204" pitchFamily="34" charset="0"/>
                <a:cs typeface="Arial" panose="020B0604020202020204" pitchFamily="34" charset="0"/>
              </a:rPr>
              <a:t>Scrum</a:t>
            </a:r>
            <a:r>
              <a:rPr lang="es-ES" sz="3600" dirty="0">
                <a:latin typeface="Arial" panose="020B0604020202020204" pitchFamily="34" charset="0"/>
                <a:cs typeface="Arial" panose="020B0604020202020204" pitchFamily="34" charset="0"/>
              </a:rPr>
              <a:t> y </a:t>
            </a:r>
            <a:r>
              <a:rPr lang="es-ES" sz="3600" dirty="0" err="1">
                <a:latin typeface="Arial" panose="020B0604020202020204" pitchFamily="34" charset="0"/>
                <a:cs typeface="Arial" panose="020B0604020202020204" pitchFamily="34" charset="0"/>
              </a:rPr>
              <a:t>Scrumban</a:t>
            </a:r>
            <a:r>
              <a:rPr lang="es-ES" sz="3600" dirty="0">
                <a:latin typeface="Arial" panose="020B0604020202020204" pitchFamily="34" charset="0"/>
                <a:cs typeface="Arial" panose="020B0604020202020204" pitchFamily="34" charset="0"/>
              </a:rPr>
              <a:t>, juntos, suman el 68% de las prácticas en todo el </a:t>
            </a:r>
            <a:r>
              <a:rPr lang="es-ES" sz="3600" dirty="0" smtClean="0">
                <a:latin typeface="Arial" panose="020B0604020202020204" pitchFamily="34" charset="0"/>
                <a:cs typeface="Arial" panose="020B0604020202020204" pitchFamily="34" charset="0"/>
              </a:rPr>
              <a:t>aspecto </a:t>
            </a:r>
            <a:r>
              <a:rPr lang="es-ES" sz="3600" dirty="0" err="1" smtClean="0">
                <a:latin typeface="Arial" panose="020B0604020202020204" pitchFamily="34" charset="0"/>
                <a:cs typeface="Arial" panose="020B0604020202020204" pitchFamily="34" charset="0"/>
              </a:rPr>
              <a:t>agil</a:t>
            </a:r>
            <a:r>
              <a:rPr lang="es-ES" sz="3600" dirty="0" smtClean="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organizativo mundial. La verdadera ventaja competitiva ya no es cuestión de tecnología, es cuestión de </a:t>
            </a:r>
            <a:r>
              <a:rPr lang="es-ES" sz="3600" dirty="0" smtClean="0">
                <a:latin typeface="Arial" panose="020B0604020202020204" pitchFamily="34" charset="0"/>
                <a:cs typeface="Arial" panose="020B0604020202020204" pitchFamily="34" charset="0"/>
              </a:rPr>
              <a:t>cultura </a:t>
            </a:r>
            <a:r>
              <a:rPr lang="es-ES" sz="3600" dirty="0">
                <a:latin typeface="Arial" panose="020B0604020202020204" pitchFamily="34" charset="0"/>
                <a:cs typeface="Arial" panose="020B0604020202020204" pitchFamily="34" charset="0"/>
              </a:rPr>
              <a:t>organizativa. </a:t>
            </a:r>
            <a:r>
              <a:rPr lang="es-ES" sz="3600" dirty="0" err="1">
                <a:latin typeface="Arial" panose="020B0604020202020204" pitchFamily="34" charset="0"/>
                <a:cs typeface="Arial" panose="020B0604020202020204" pitchFamily="34" charset="0"/>
              </a:rPr>
              <a:t>Scrumban</a:t>
            </a:r>
            <a:r>
              <a:rPr lang="es-ES" sz="3600" dirty="0">
                <a:latin typeface="Arial" panose="020B0604020202020204" pitchFamily="34" charset="0"/>
                <a:cs typeface="Arial" panose="020B0604020202020204" pitchFamily="34" charset="0"/>
              </a:rPr>
              <a:t> es un paso hacia adelante para conseguir una cultura organizativa ganadora.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158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287" y="831271"/>
            <a:ext cx="9704338" cy="5458691"/>
          </a:xfrm>
        </p:spPr>
      </p:pic>
    </p:spTree>
    <p:extLst>
      <p:ext uri="{BB962C8B-B14F-4D97-AF65-F5344CB8AC3E}">
        <p14:creationId xmlns:p14="http://schemas.microsoft.com/office/powerpoint/2010/main" val="3006787787"/>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TotalTime>
  <Words>432</Words>
  <Application>Microsoft Office PowerPoint</Application>
  <PresentationFormat>Panorámica</PresentationFormat>
  <Paragraphs>25</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Algerian</vt:lpstr>
      <vt:lpstr>Arial</vt:lpstr>
      <vt:lpstr>Bernard MT Condensed</vt:lpstr>
      <vt:lpstr>Century Gothic</vt:lpstr>
      <vt:lpstr>Engravers MT</vt:lpstr>
      <vt:lpstr>Wingdings 3</vt:lpstr>
      <vt:lpstr>Espiral</vt:lpstr>
      <vt:lpstr>Instituto Nacional de Aprendizaje</vt:lpstr>
      <vt:lpstr>ScrumBan</vt:lpstr>
      <vt:lpstr>Scrum</vt:lpstr>
      <vt:lpstr>Presentación de PowerPoint</vt:lpstr>
      <vt:lpstr>Presentación de PowerPoint</vt:lpstr>
      <vt:lpstr>Presentación de PowerPoint</vt:lpstr>
      <vt:lpstr>Presentación de PowerPoint</vt:lpstr>
      <vt:lpstr>Beneficios del Scrumban en organizaciones</vt:lpstr>
      <vt:lpstr>Presentación de PowerPoint</vt:lpstr>
      <vt:lpstr>Beneficios de la metodología Scrumban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Nacional de Aprendizaje</dc:title>
  <dc:creator>HERNAN</dc:creator>
  <cp:lastModifiedBy>HERNAN</cp:lastModifiedBy>
  <cp:revision>13</cp:revision>
  <dcterms:created xsi:type="dcterms:W3CDTF">2021-08-07T15:50:14Z</dcterms:created>
  <dcterms:modified xsi:type="dcterms:W3CDTF">2021-08-07T17:12:38Z</dcterms:modified>
</cp:coreProperties>
</file>