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F387FEB-4AA2-45CC-B011-64DD27981272}" type="datetimeFigureOut">
              <a:rPr lang="es-EC" smtClean="0"/>
              <a:t>20/4/2020</a:t>
            </a:fld>
            <a:endParaRPr lang="es-EC"/>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EC"/>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CDF01A2-FB17-4EBB-9544-0DDD9F008DC6}" type="slidenum">
              <a:rPr lang="es-EC" smtClean="0"/>
              <a:t>‹Nº›</a:t>
            </a:fld>
            <a:endParaRPr lang="es-EC"/>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0575974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F387FEB-4AA2-45CC-B011-64DD27981272}" type="datetimeFigureOut">
              <a:rPr lang="es-EC" smtClean="0"/>
              <a:t>20/4/2020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CDF01A2-FB17-4EBB-9544-0DDD9F008DC6}" type="slidenum">
              <a:rPr lang="es-EC" smtClean="0"/>
              <a:t>‹Nº›</a:t>
            </a:fld>
            <a:endParaRPr lang="es-EC"/>
          </a:p>
        </p:txBody>
      </p:sp>
    </p:spTree>
    <p:extLst>
      <p:ext uri="{BB962C8B-B14F-4D97-AF65-F5344CB8AC3E}">
        <p14:creationId xmlns:p14="http://schemas.microsoft.com/office/powerpoint/2010/main" val="3622274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F387FEB-4AA2-45CC-B011-64DD27981272}" type="datetimeFigureOut">
              <a:rPr lang="es-EC" smtClean="0"/>
              <a:t>20/4/2020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CDF01A2-FB17-4EBB-9544-0DDD9F008DC6}" type="slidenum">
              <a:rPr lang="es-EC" smtClean="0"/>
              <a:t>‹Nº›</a:t>
            </a:fld>
            <a:endParaRPr lang="es-EC"/>
          </a:p>
        </p:txBody>
      </p:sp>
    </p:spTree>
    <p:extLst>
      <p:ext uri="{BB962C8B-B14F-4D97-AF65-F5344CB8AC3E}">
        <p14:creationId xmlns:p14="http://schemas.microsoft.com/office/powerpoint/2010/main" val="2950858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F387FEB-4AA2-45CC-B011-64DD27981272}" type="datetimeFigureOut">
              <a:rPr lang="es-EC" smtClean="0"/>
              <a:t>20/4/2020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CDF01A2-FB17-4EBB-9544-0DDD9F008DC6}" type="slidenum">
              <a:rPr lang="es-EC" smtClean="0"/>
              <a:t>‹Nº›</a:t>
            </a:fld>
            <a:endParaRPr lang="es-EC"/>
          </a:p>
        </p:txBody>
      </p:sp>
    </p:spTree>
    <p:extLst>
      <p:ext uri="{BB962C8B-B14F-4D97-AF65-F5344CB8AC3E}">
        <p14:creationId xmlns:p14="http://schemas.microsoft.com/office/powerpoint/2010/main" val="320210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F387FEB-4AA2-45CC-B011-64DD27981272}" type="datetimeFigureOut">
              <a:rPr lang="es-EC" smtClean="0"/>
              <a:t>20/4/2020</a:t>
            </a:fld>
            <a:endParaRPr lang="es-EC"/>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EC"/>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CDF01A2-FB17-4EBB-9544-0DDD9F008DC6}" type="slidenum">
              <a:rPr lang="es-EC" smtClean="0"/>
              <a:t>‹Nº›</a:t>
            </a:fld>
            <a:endParaRPr lang="es-EC"/>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0584006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F387FEB-4AA2-45CC-B011-64DD27981272}" type="datetimeFigureOut">
              <a:rPr lang="es-EC" smtClean="0"/>
              <a:t>20/4/2020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BCDF01A2-FB17-4EBB-9544-0DDD9F008DC6}" type="slidenum">
              <a:rPr lang="es-EC" smtClean="0"/>
              <a:t>‹Nº›</a:t>
            </a:fld>
            <a:endParaRPr lang="es-EC"/>
          </a:p>
        </p:txBody>
      </p:sp>
    </p:spTree>
    <p:extLst>
      <p:ext uri="{BB962C8B-B14F-4D97-AF65-F5344CB8AC3E}">
        <p14:creationId xmlns:p14="http://schemas.microsoft.com/office/powerpoint/2010/main" val="947115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F387FEB-4AA2-45CC-B011-64DD27981272}" type="datetimeFigureOut">
              <a:rPr lang="es-EC" smtClean="0"/>
              <a:t>20/4/2020</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BCDF01A2-FB17-4EBB-9544-0DDD9F008DC6}" type="slidenum">
              <a:rPr lang="es-EC" smtClean="0"/>
              <a:t>‹Nº›</a:t>
            </a:fld>
            <a:endParaRPr lang="es-EC"/>
          </a:p>
        </p:txBody>
      </p:sp>
    </p:spTree>
    <p:extLst>
      <p:ext uri="{BB962C8B-B14F-4D97-AF65-F5344CB8AC3E}">
        <p14:creationId xmlns:p14="http://schemas.microsoft.com/office/powerpoint/2010/main" val="1029718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F387FEB-4AA2-45CC-B011-64DD27981272}" type="datetimeFigureOut">
              <a:rPr lang="es-EC" smtClean="0"/>
              <a:t>20/4/2020</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BCDF01A2-FB17-4EBB-9544-0DDD9F008DC6}" type="slidenum">
              <a:rPr lang="es-EC" smtClean="0"/>
              <a:t>‹Nº›</a:t>
            </a:fld>
            <a:endParaRPr lang="es-EC"/>
          </a:p>
        </p:txBody>
      </p:sp>
    </p:spTree>
    <p:extLst>
      <p:ext uri="{BB962C8B-B14F-4D97-AF65-F5344CB8AC3E}">
        <p14:creationId xmlns:p14="http://schemas.microsoft.com/office/powerpoint/2010/main" val="3228357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387FEB-4AA2-45CC-B011-64DD27981272}" type="datetimeFigureOut">
              <a:rPr lang="es-EC" smtClean="0"/>
              <a:t>20/4/2020</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BCDF01A2-FB17-4EBB-9544-0DDD9F008DC6}" type="slidenum">
              <a:rPr lang="es-EC" smtClean="0"/>
              <a:t>‹Nº›</a:t>
            </a:fld>
            <a:endParaRPr lang="es-EC"/>
          </a:p>
        </p:txBody>
      </p:sp>
    </p:spTree>
    <p:extLst>
      <p:ext uri="{BB962C8B-B14F-4D97-AF65-F5344CB8AC3E}">
        <p14:creationId xmlns:p14="http://schemas.microsoft.com/office/powerpoint/2010/main" val="1906316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F387FEB-4AA2-45CC-B011-64DD27981272}" type="datetimeFigureOut">
              <a:rPr lang="es-EC" smtClean="0"/>
              <a:t>20/4/2020</a:t>
            </a:fld>
            <a:endParaRPr lang="es-EC"/>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EC"/>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CDF01A2-FB17-4EBB-9544-0DDD9F008DC6}" type="slidenum">
              <a:rPr lang="es-EC" smtClean="0"/>
              <a:t>‹Nº›</a:t>
            </a:fld>
            <a:endParaRPr lang="es-EC"/>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11175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F387FEB-4AA2-45CC-B011-64DD27981272}" type="datetimeFigureOut">
              <a:rPr lang="es-EC" smtClean="0"/>
              <a:t>20/4/2020</a:t>
            </a:fld>
            <a:endParaRPr lang="es-EC"/>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EC"/>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CDF01A2-FB17-4EBB-9544-0DDD9F008DC6}" type="slidenum">
              <a:rPr lang="es-EC" smtClean="0"/>
              <a:t>‹Nº›</a:t>
            </a:fld>
            <a:endParaRPr lang="es-EC"/>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0034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F387FEB-4AA2-45CC-B011-64DD27981272}" type="datetimeFigureOut">
              <a:rPr lang="es-EC" smtClean="0"/>
              <a:t>20/4/2020</a:t>
            </a:fld>
            <a:endParaRPr lang="es-EC"/>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EC"/>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CDF01A2-FB17-4EBB-9544-0DDD9F008DC6}" type="slidenum">
              <a:rPr lang="es-EC" smtClean="0"/>
              <a:t>‹Nº›</a:t>
            </a:fld>
            <a:endParaRPr lang="es-EC"/>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55883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CF081D-3D3A-4E15-A5F5-F01779AB101C}"/>
              </a:ext>
            </a:extLst>
          </p:cNvPr>
          <p:cNvSpPr>
            <a:spLocks noGrp="1"/>
          </p:cNvSpPr>
          <p:nvPr>
            <p:ph type="ctrTitle"/>
          </p:nvPr>
        </p:nvSpPr>
        <p:spPr/>
        <p:txBody>
          <a:bodyPr/>
          <a:lstStyle/>
          <a:p>
            <a:r>
              <a:rPr lang="es-EC" dirty="0"/>
              <a:t>ALGEBRA LINEAL </a:t>
            </a:r>
          </a:p>
        </p:txBody>
      </p:sp>
      <p:sp>
        <p:nvSpPr>
          <p:cNvPr id="3" name="Subtítulo 2">
            <a:extLst>
              <a:ext uri="{FF2B5EF4-FFF2-40B4-BE49-F238E27FC236}">
                <a16:creationId xmlns:a16="http://schemas.microsoft.com/office/drawing/2014/main" id="{D1B3566E-97B8-4DD9-A3FD-EFE80B0914F2}"/>
              </a:ext>
            </a:extLst>
          </p:cNvPr>
          <p:cNvSpPr>
            <a:spLocks noGrp="1"/>
          </p:cNvSpPr>
          <p:nvPr>
            <p:ph type="subTitle" idx="1"/>
          </p:nvPr>
        </p:nvSpPr>
        <p:spPr/>
        <p:txBody>
          <a:bodyPr/>
          <a:lstStyle/>
          <a:p>
            <a:r>
              <a:rPr lang="es-EC" dirty="0"/>
              <a:t>SISTEMAS DE ECUACIONES LINEALES</a:t>
            </a:r>
          </a:p>
        </p:txBody>
      </p:sp>
    </p:spTree>
    <p:extLst>
      <p:ext uri="{BB962C8B-B14F-4D97-AF65-F5344CB8AC3E}">
        <p14:creationId xmlns:p14="http://schemas.microsoft.com/office/powerpoint/2010/main" val="4180384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77752-3B25-42F6-AD90-9296BEAD2A9D}"/>
              </a:ext>
            </a:extLst>
          </p:cNvPr>
          <p:cNvSpPr>
            <a:spLocks noGrp="1"/>
          </p:cNvSpPr>
          <p:nvPr>
            <p:ph type="title"/>
          </p:nvPr>
        </p:nvSpPr>
        <p:spPr/>
        <p:txBody>
          <a:bodyPr/>
          <a:lstStyle/>
          <a:p>
            <a:r>
              <a:rPr lang="es-ES" b="1" dirty="0"/>
              <a:t>Métodos de resolución para sistemas de ecuaciones</a:t>
            </a:r>
            <a:endParaRPr lang="es-EC" dirty="0"/>
          </a:p>
        </p:txBody>
      </p:sp>
      <p:pic>
        <p:nvPicPr>
          <p:cNvPr id="7170" name="Picture 2" descr="sistema_ecuaciones_9.jpg (492×324)">
            <a:extLst>
              <a:ext uri="{FF2B5EF4-FFF2-40B4-BE49-F238E27FC236}">
                <a16:creationId xmlns:a16="http://schemas.microsoft.com/office/drawing/2014/main" id="{C956B21F-CD2B-4661-AC6D-EBE63C2120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826" y="2298326"/>
            <a:ext cx="4686300" cy="361837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sistema_ecuaciones_10.jpg (258×105)">
            <a:extLst>
              <a:ext uri="{FF2B5EF4-FFF2-40B4-BE49-F238E27FC236}">
                <a16:creationId xmlns:a16="http://schemas.microsoft.com/office/drawing/2014/main" id="{2C93F3CA-2100-4176-BBC9-2ADC239370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3252" y="3942693"/>
            <a:ext cx="2457450" cy="100012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37507059-249B-48BA-861C-D8130CB116D5}"/>
              </a:ext>
            </a:extLst>
          </p:cNvPr>
          <p:cNvSpPr txBox="1"/>
          <p:nvPr/>
        </p:nvSpPr>
        <p:spPr>
          <a:xfrm>
            <a:off x="7413252" y="2545976"/>
            <a:ext cx="3559548" cy="1015663"/>
          </a:xfrm>
          <a:prstGeom prst="rect">
            <a:avLst/>
          </a:prstGeom>
          <a:noFill/>
        </p:spPr>
        <p:txBody>
          <a:bodyPr wrap="square" rtlCol="0">
            <a:spAutoFit/>
          </a:bodyPr>
          <a:lstStyle/>
          <a:p>
            <a:r>
              <a:rPr lang="es-EC" sz="2000" dirty="0"/>
              <a:t>Sustituyendo el valor encontrado en la ecuación despejada</a:t>
            </a:r>
          </a:p>
        </p:txBody>
      </p:sp>
    </p:spTree>
    <p:extLst>
      <p:ext uri="{BB962C8B-B14F-4D97-AF65-F5344CB8AC3E}">
        <p14:creationId xmlns:p14="http://schemas.microsoft.com/office/powerpoint/2010/main" val="2372915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102E88-7AFE-483D-854A-7CFA6DFA9392}"/>
              </a:ext>
            </a:extLst>
          </p:cNvPr>
          <p:cNvSpPr>
            <a:spLocks noGrp="1"/>
          </p:cNvSpPr>
          <p:nvPr>
            <p:ph type="title"/>
          </p:nvPr>
        </p:nvSpPr>
        <p:spPr/>
        <p:txBody>
          <a:bodyPr/>
          <a:lstStyle/>
          <a:p>
            <a:r>
              <a:rPr lang="es-ES" b="1" dirty="0"/>
              <a:t>Métodos de resolución para sistemas de ecuaciones</a:t>
            </a:r>
            <a:endParaRPr lang="es-EC" dirty="0"/>
          </a:p>
        </p:txBody>
      </p:sp>
      <p:sp>
        <p:nvSpPr>
          <p:cNvPr id="3" name="Rectangle 1">
            <a:extLst>
              <a:ext uri="{FF2B5EF4-FFF2-40B4-BE49-F238E27FC236}">
                <a16:creationId xmlns:a16="http://schemas.microsoft.com/office/drawing/2014/main" id="{673FD446-B7E7-4652-B78E-CF99B323A3A0}"/>
              </a:ext>
            </a:extLst>
          </p:cNvPr>
          <p:cNvSpPr>
            <a:spLocks noChangeArrowheads="1"/>
          </p:cNvSpPr>
          <p:nvPr/>
        </p:nvSpPr>
        <p:spPr bwMode="auto">
          <a:xfrm>
            <a:off x="1219199" y="1987034"/>
            <a:ext cx="9601201" cy="3339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4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c) Método de Igualación</a:t>
            </a:r>
            <a:endParaRPr kumimoji="0" lang="es-EC" altLang="es-EC"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Consiste en despejar la misma variable de ambas ecuaciones del sistema. Una vez despejada, se igualan los resultados, despejando la única variable que queda.</a:t>
            </a:r>
            <a:endParaRPr kumimoji="0" lang="es-EC" altLang="es-EC"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Ejemplo:  </a:t>
            </a:r>
            <a:endParaRPr kumimoji="0" lang="es-EC" altLang="es-EC"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s-EC" altLang="es-EC" sz="67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s-EC" altLang="es-EC" sz="11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endParaRPr kumimoji="0" lang="es-EC" altLang="es-EC" sz="1800" b="0" i="0" u="none" strike="noStrike" cap="none" normalizeH="0" baseline="0" dirty="0">
              <a:ln>
                <a:noFill/>
              </a:ln>
              <a:solidFill>
                <a:schemeClr val="tx1"/>
              </a:solidFill>
              <a:effectLst/>
              <a:latin typeface="Arial" panose="020B0604020202020204" pitchFamily="34" charset="0"/>
            </a:endParaRPr>
          </a:p>
        </p:txBody>
      </p:sp>
      <p:pic>
        <p:nvPicPr>
          <p:cNvPr id="8194" name="Picture 2" descr="sistema_ecuaciones_11.jpg (268×113)">
            <a:extLst>
              <a:ext uri="{FF2B5EF4-FFF2-40B4-BE49-F238E27FC236}">
                <a16:creationId xmlns:a16="http://schemas.microsoft.com/office/drawing/2014/main" id="{A14735DF-0892-4C8A-9689-3F271DE31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3679" y="4425133"/>
            <a:ext cx="3157733" cy="1690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091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85CB24-EC07-4FC5-95B7-671BCD595EC6}"/>
              </a:ext>
            </a:extLst>
          </p:cNvPr>
          <p:cNvSpPr>
            <a:spLocks noGrp="1"/>
          </p:cNvSpPr>
          <p:nvPr>
            <p:ph type="title"/>
          </p:nvPr>
        </p:nvSpPr>
        <p:spPr>
          <a:xfrm>
            <a:off x="1524000" y="368547"/>
            <a:ext cx="9601200" cy="1485900"/>
          </a:xfrm>
        </p:spPr>
        <p:txBody>
          <a:bodyPr/>
          <a:lstStyle/>
          <a:p>
            <a:r>
              <a:rPr lang="es-ES" b="1" dirty="0"/>
              <a:t>Métodos de resolución para sistemas de ecuaciones</a:t>
            </a:r>
            <a:endParaRPr lang="es-EC" dirty="0"/>
          </a:p>
        </p:txBody>
      </p:sp>
      <p:pic>
        <p:nvPicPr>
          <p:cNvPr id="9218" name="Picture 2" descr="sistema_ecuaciones_12.jpg (422×141)">
            <a:extLst>
              <a:ext uri="{FF2B5EF4-FFF2-40B4-BE49-F238E27FC236}">
                <a16:creationId xmlns:a16="http://schemas.microsoft.com/office/drawing/2014/main" id="{4AF29050-3E60-4439-A2D3-40D4AF589E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014788"/>
            <a:ext cx="3603811" cy="134302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sistema_ecuaciones_13.jpg (647×138)">
            <a:extLst>
              <a:ext uri="{FF2B5EF4-FFF2-40B4-BE49-F238E27FC236}">
                <a16:creationId xmlns:a16="http://schemas.microsoft.com/office/drawing/2014/main" id="{A147C1CC-45EE-48F7-9B5E-4E01614A2E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9325" y="3429000"/>
            <a:ext cx="6162675" cy="131445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FE4E7EA4-7105-4021-AAAE-DF13E0ECFB07}"/>
              </a:ext>
            </a:extLst>
          </p:cNvPr>
          <p:cNvSpPr/>
          <p:nvPr/>
        </p:nvSpPr>
        <p:spPr>
          <a:xfrm>
            <a:off x="1524000" y="2171700"/>
            <a:ext cx="4069976" cy="1785104"/>
          </a:xfrm>
          <a:prstGeom prst="rect">
            <a:avLst/>
          </a:prstGeom>
        </p:spPr>
        <p:txBody>
          <a:bodyPr wrap="square">
            <a:spAutoFit/>
          </a:bodyPr>
          <a:lstStyle/>
          <a:p>
            <a:r>
              <a:rPr lang="es-ES" sz="2200" dirty="0">
                <a:solidFill>
                  <a:srgbClr val="333333"/>
                </a:solidFill>
                <a:latin typeface="Arial" panose="020B0604020202020204" pitchFamily="34" charset="0"/>
              </a:rPr>
              <a:t>1°Debemos despejar cualquiera de las incógnitas de la ecuación. En este caso, nosotros optamos por despejar y</a:t>
            </a:r>
            <a:endParaRPr lang="es-EC" sz="2200" dirty="0"/>
          </a:p>
        </p:txBody>
      </p:sp>
      <p:sp>
        <p:nvSpPr>
          <p:cNvPr id="5" name="Rectángulo 4">
            <a:extLst>
              <a:ext uri="{FF2B5EF4-FFF2-40B4-BE49-F238E27FC236}">
                <a16:creationId xmlns:a16="http://schemas.microsoft.com/office/drawing/2014/main" id="{F00933E7-353B-4F88-B1B0-1597EA2FF0D2}"/>
              </a:ext>
            </a:extLst>
          </p:cNvPr>
          <p:cNvSpPr/>
          <p:nvPr/>
        </p:nvSpPr>
        <p:spPr>
          <a:xfrm>
            <a:off x="6029325" y="2235669"/>
            <a:ext cx="5830442" cy="430887"/>
          </a:xfrm>
          <a:prstGeom prst="rect">
            <a:avLst/>
          </a:prstGeom>
        </p:spPr>
        <p:txBody>
          <a:bodyPr wrap="none">
            <a:spAutoFit/>
          </a:bodyPr>
          <a:lstStyle/>
          <a:p>
            <a:r>
              <a:rPr lang="es-ES" sz="2200" dirty="0">
                <a:solidFill>
                  <a:srgbClr val="333333"/>
                </a:solidFill>
                <a:latin typeface="Arial" panose="020B0604020202020204" pitchFamily="34" charset="0"/>
              </a:rPr>
              <a:t>2° Se igualan las </a:t>
            </a:r>
            <a:r>
              <a:rPr lang="es-ES" sz="2200" dirty="0" err="1">
                <a:solidFill>
                  <a:srgbClr val="333333"/>
                </a:solidFill>
                <a:latin typeface="Arial" panose="020B0604020202020204" pitchFamily="34" charset="0"/>
              </a:rPr>
              <a:t>expresione</a:t>
            </a:r>
            <a:r>
              <a:rPr lang="es-ES" sz="2200" dirty="0">
                <a:solidFill>
                  <a:srgbClr val="333333"/>
                </a:solidFill>
                <a:latin typeface="Arial" panose="020B0604020202020204" pitchFamily="34" charset="0"/>
              </a:rPr>
              <a:t> obtenidas: y = y</a:t>
            </a:r>
            <a:endParaRPr lang="es-EC" sz="2200" dirty="0"/>
          </a:p>
        </p:txBody>
      </p:sp>
    </p:spTree>
    <p:extLst>
      <p:ext uri="{BB962C8B-B14F-4D97-AF65-F5344CB8AC3E}">
        <p14:creationId xmlns:p14="http://schemas.microsoft.com/office/powerpoint/2010/main" val="3917763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5BCA3F-70CB-40E4-BF20-C376D2F1FCB0}"/>
              </a:ext>
            </a:extLst>
          </p:cNvPr>
          <p:cNvSpPr>
            <a:spLocks noGrp="1"/>
          </p:cNvSpPr>
          <p:nvPr>
            <p:ph type="title"/>
          </p:nvPr>
        </p:nvSpPr>
        <p:spPr/>
        <p:txBody>
          <a:bodyPr/>
          <a:lstStyle/>
          <a:p>
            <a:r>
              <a:rPr lang="es-ES" b="1" dirty="0"/>
              <a:t>Métodos de resolución para sistemas de ecuaciones</a:t>
            </a:r>
            <a:endParaRPr lang="es-EC" dirty="0"/>
          </a:p>
        </p:txBody>
      </p:sp>
      <p:pic>
        <p:nvPicPr>
          <p:cNvPr id="10242" name="Picture 2" descr="sistema_ecuaciones_14.jpg (402×285)">
            <a:extLst>
              <a:ext uri="{FF2B5EF4-FFF2-40B4-BE49-F238E27FC236}">
                <a16:creationId xmlns:a16="http://schemas.microsoft.com/office/drawing/2014/main" id="{ED325B7B-AF7C-4B2A-8839-CE89EF0EC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286" y="3667406"/>
            <a:ext cx="3829050" cy="271462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sistema_ecuaciones_15.jpg (325×238)">
            <a:extLst>
              <a:ext uri="{FF2B5EF4-FFF2-40B4-BE49-F238E27FC236}">
                <a16:creationId xmlns:a16="http://schemas.microsoft.com/office/drawing/2014/main" id="{71D8AB3B-40D8-4F36-9828-1242C670A3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0023" y="3667406"/>
            <a:ext cx="3095625" cy="2266950"/>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37D32900-5AB3-43EB-AEFD-4327990E3D5D}"/>
              </a:ext>
            </a:extLst>
          </p:cNvPr>
          <p:cNvSpPr/>
          <p:nvPr/>
        </p:nvSpPr>
        <p:spPr>
          <a:xfrm>
            <a:off x="1034023" y="2273221"/>
            <a:ext cx="4484313" cy="1107996"/>
          </a:xfrm>
          <a:prstGeom prst="rect">
            <a:avLst/>
          </a:prstGeom>
        </p:spPr>
        <p:txBody>
          <a:bodyPr wrap="square">
            <a:spAutoFit/>
          </a:bodyPr>
          <a:lstStyle/>
          <a:p>
            <a:r>
              <a:rPr lang="es-ES" sz="2200" dirty="0">
                <a:solidFill>
                  <a:srgbClr val="333333"/>
                </a:solidFill>
                <a:latin typeface="Arial" panose="020B0604020202020204" pitchFamily="34" charset="0"/>
              </a:rPr>
              <a:t>3° Ahora, se resuelve la ecuación resultante, que tiene una incógnita:</a:t>
            </a:r>
            <a:endParaRPr lang="es-EC" sz="2200" dirty="0"/>
          </a:p>
        </p:txBody>
      </p:sp>
      <p:sp>
        <p:nvSpPr>
          <p:cNvPr id="4" name="Rectángulo 3">
            <a:extLst>
              <a:ext uri="{FF2B5EF4-FFF2-40B4-BE49-F238E27FC236}">
                <a16:creationId xmlns:a16="http://schemas.microsoft.com/office/drawing/2014/main" id="{207AEFA2-A4D6-4B95-A578-CD17574D9F43}"/>
              </a:ext>
            </a:extLst>
          </p:cNvPr>
          <p:cNvSpPr/>
          <p:nvPr/>
        </p:nvSpPr>
        <p:spPr>
          <a:xfrm>
            <a:off x="7130023" y="2305266"/>
            <a:ext cx="4894727" cy="1107996"/>
          </a:xfrm>
          <a:prstGeom prst="rect">
            <a:avLst/>
          </a:prstGeom>
        </p:spPr>
        <p:txBody>
          <a:bodyPr wrap="square">
            <a:spAutoFit/>
          </a:bodyPr>
          <a:lstStyle/>
          <a:p>
            <a:r>
              <a:rPr lang="es-ES" sz="2200" dirty="0">
                <a:solidFill>
                  <a:srgbClr val="333333"/>
                </a:solidFill>
                <a:latin typeface="Arial" panose="020B0604020202020204" pitchFamily="34" charset="0"/>
              </a:rPr>
              <a:t>Una vez identificado el valor de "x", remplazamos en cualquiera de las ecuaciones del sistema. </a:t>
            </a:r>
            <a:endParaRPr lang="es-EC" sz="2200" dirty="0"/>
          </a:p>
        </p:txBody>
      </p:sp>
    </p:spTree>
    <p:extLst>
      <p:ext uri="{BB962C8B-B14F-4D97-AF65-F5344CB8AC3E}">
        <p14:creationId xmlns:p14="http://schemas.microsoft.com/office/powerpoint/2010/main" val="2314453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E26A5E-4E3F-4AD9-A2CF-5C42D9CB3CC3}"/>
              </a:ext>
            </a:extLst>
          </p:cNvPr>
          <p:cNvSpPr>
            <a:spLocks noGrp="1"/>
          </p:cNvSpPr>
          <p:nvPr>
            <p:ph type="title"/>
          </p:nvPr>
        </p:nvSpPr>
        <p:spPr/>
        <p:txBody>
          <a:bodyPr/>
          <a:lstStyle/>
          <a:p>
            <a:r>
              <a:rPr lang="es-EC" b="1" dirty="0"/>
              <a:t>Tipos de sistemas</a:t>
            </a:r>
            <a:endParaRPr lang="es-EC" dirty="0"/>
          </a:p>
        </p:txBody>
      </p:sp>
      <p:sp>
        <p:nvSpPr>
          <p:cNvPr id="3" name="Rectangle 1">
            <a:extLst>
              <a:ext uri="{FF2B5EF4-FFF2-40B4-BE49-F238E27FC236}">
                <a16:creationId xmlns:a16="http://schemas.microsoft.com/office/drawing/2014/main" id="{6EA2BB54-E810-4617-862E-35388448BA40}"/>
              </a:ext>
            </a:extLst>
          </p:cNvPr>
          <p:cNvSpPr>
            <a:spLocks noChangeArrowheads="1"/>
          </p:cNvSpPr>
          <p:nvPr/>
        </p:nvSpPr>
        <p:spPr bwMode="auto">
          <a:xfrm>
            <a:off x="1596279" y="1576939"/>
            <a:ext cx="986061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2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a- Sistemas equivalentes</a:t>
            </a:r>
            <a:endParaRPr kumimoji="0" lang="es-EC" altLang="es-EC" sz="2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EC" altLang="es-EC" sz="2200" b="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Son aquellos que se caracterizan por tener una única </a:t>
            </a:r>
            <a:r>
              <a:rPr kumimoji="0" lang="es-EC" altLang="es-EC" sz="24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solucióna</a:t>
            </a:r>
            <a:r>
              <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partir de dos incógnitas. En el plano cartesiano, se representan al formarse rectas secantes (solo un punto en la recta).</a:t>
            </a:r>
            <a:endParaRPr kumimoji="0" lang="es-EC" altLang="es-EC"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Por ejemplo:</a:t>
            </a:r>
            <a:endParaRPr kumimoji="0" lang="es-EC" altLang="es-EC"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endParaRPr kumimoji="0" lang="es-EC" altLang="es-EC" sz="2200" b="0" i="0" u="none" strike="noStrike" cap="none" normalizeH="0" baseline="0" dirty="0">
              <a:ln>
                <a:noFill/>
              </a:ln>
              <a:solidFill>
                <a:schemeClr val="tx1"/>
              </a:solidFill>
              <a:effectLst/>
              <a:latin typeface="Arial" panose="020B0604020202020204" pitchFamily="34" charset="0"/>
            </a:endParaRPr>
          </a:p>
        </p:txBody>
      </p:sp>
      <p:pic>
        <p:nvPicPr>
          <p:cNvPr id="11266" name="Picture 2" descr="sistema_ecuaciones_16.jpg (210×117)">
            <a:extLst>
              <a:ext uri="{FF2B5EF4-FFF2-40B4-BE49-F238E27FC236}">
                <a16:creationId xmlns:a16="http://schemas.microsoft.com/office/drawing/2014/main" id="{31F0628C-A0B4-43FA-A306-5F696C6A24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8565" y="4129088"/>
            <a:ext cx="2832846"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132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0E391A-57E2-4D39-B278-21A0E673FD90}"/>
              </a:ext>
            </a:extLst>
          </p:cNvPr>
          <p:cNvSpPr>
            <a:spLocks noGrp="1"/>
          </p:cNvSpPr>
          <p:nvPr>
            <p:ph type="title"/>
          </p:nvPr>
        </p:nvSpPr>
        <p:spPr>
          <a:xfrm>
            <a:off x="1371600" y="685800"/>
            <a:ext cx="9601200" cy="1485900"/>
          </a:xfrm>
        </p:spPr>
        <p:txBody>
          <a:bodyPr/>
          <a:lstStyle/>
          <a:p>
            <a:r>
              <a:rPr lang="es-EC" b="1" dirty="0"/>
              <a:t>Tipos de sistemas</a:t>
            </a:r>
            <a:endParaRPr lang="es-EC" dirty="0"/>
          </a:p>
        </p:txBody>
      </p:sp>
      <p:sp>
        <p:nvSpPr>
          <p:cNvPr id="3" name="Rectangle 1">
            <a:extLst>
              <a:ext uri="{FF2B5EF4-FFF2-40B4-BE49-F238E27FC236}">
                <a16:creationId xmlns:a16="http://schemas.microsoft.com/office/drawing/2014/main" id="{C40E00D0-9EDF-4B40-ADFE-E199163C2921}"/>
              </a:ext>
            </a:extLst>
          </p:cNvPr>
          <p:cNvSpPr>
            <a:spLocks noChangeArrowheads="1"/>
          </p:cNvSpPr>
          <p:nvPr/>
        </p:nvSpPr>
        <p:spPr bwMode="auto">
          <a:xfrm>
            <a:off x="1219200" y="1428750"/>
            <a:ext cx="96012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Realizando las operaciones de suma y resta, se obtiene:</a:t>
            </a:r>
            <a:endParaRPr kumimoji="0" lang="es-EC" altLang="es-EC"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endParaRPr kumimoji="0" lang="es-EC" altLang="es-EC"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s-EC" altLang="es-EC" sz="2400" dirty="0">
              <a:solidFill>
                <a:srgbClr val="333333"/>
              </a:solidFill>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Remplazando:</a:t>
            </a:r>
            <a:endParaRPr kumimoji="0" lang="es-EC" altLang="es-EC"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C" altLang="es-EC" sz="11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s-EC" altLang="es-EC" sz="1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endParaRPr kumimoji="0" lang="es-EC" altLang="es-EC" sz="1800" b="0" i="0" u="none" strike="noStrike" cap="none" normalizeH="0" baseline="0" dirty="0">
              <a:ln>
                <a:noFill/>
              </a:ln>
              <a:solidFill>
                <a:schemeClr val="tx1"/>
              </a:solidFill>
              <a:effectLst/>
              <a:latin typeface="Arial" panose="020B0604020202020204" pitchFamily="34" charset="0"/>
            </a:endParaRPr>
          </a:p>
        </p:txBody>
      </p:sp>
      <p:pic>
        <p:nvPicPr>
          <p:cNvPr id="12290" name="Picture 2" descr="sistema_ecuaciones_17.jpg (210×117)">
            <a:extLst>
              <a:ext uri="{FF2B5EF4-FFF2-40B4-BE49-F238E27FC236}">
                <a16:creationId xmlns:a16="http://schemas.microsoft.com/office/drawing/2014/main" id="{15A7F640-6715-439F-9A34-FF194BE7C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074" y="2058242"/>
            <a:ext cx="2780926" cy="1632665"/>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sistema_ecuaciones_18.jpg (261×183)">
            <a:extLst>
              <a:ext uri="{FF2B5EF4-FFF2-40B4-BE49-F238E27FC236}">
                <a16:creationId xmlns:a16="http://schemas.microsoft.com/office/drawing/2014/main" id="{78B6EF86-67E4-40E7-A9B8-206B297E01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5074" y="3967434"/>
            <a:ext cx="3221316" cy="2890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20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B0BE1-92C4-4213-A673-0305EA776EC4}"/>
              </a:ext>
            </a:extLst>
          </p:cNvPr>
          <p:cNvSpPr>
            <a:spLocks noGrp="1"/>
          </p:cNvSpPr>
          <p:nvPr>
            <p:ph type="title"/>
          </p:nvPr>
        </p:nvSpPr>
        <p:spPr/>
        <p:txBody>
          <a:bodyPr/>
          <a:lstStyle/>
          <a:p>
            <a:r>
              <a:rPr lang="es-EC" b="1" dirty="0"/>
              <a:t>Tipos de sistemas</a:t>
            </a:r>
            <a:endParaRPr lang="es-EC" dirty="0"/>
          </a:p>
        </p:txBody>
      </p:sp>
      <p:pic>
        <p:nvPicPr>
          <p:cNvPr id="13314" name="Picture 2" descr="Sistemas_0.jpg (471×291)">
            <a:extLst>
              <a:ext uri="{FF2B5EF4-FFF2-40B4-BE49-F238E27FC236}">
                <a16:creationId xmlns:a16="http://schemas.microsoft.com/office/drawing/2014/main" id="{1A23E61E-9CDA-4A4E-9E7F-DB8429A6F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7247" y="1614488"/>
            <a:ext cx="3825128" cy="4701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499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EAF116-F254-4810-A6E4-262F36C7B687}"/>
              </a:ext>
            </a:extLst>
          </p:cNvPr>
          <p:cNvSpPr>
            <a:spLocks noGrp="1"/>
          </p:cNvSpPr>
          <p:nvPr>
            <p:ph type="title"/>
          </p:nvPr>
        </p:nvSpPr>
        <p:spPr/>
        <p:txBody>
          <a:bodyPr/>
          <a:lstStyle/>
          <a:p>
            <a:r>
              <a:rPr lang="es-EC" b="1" dirty="0"/>
              <a:t>Tipos de sistemas</a:t>
            </a:r>
            <a:endParaRPr lang="es-EC" dirty="0"/>
          </a:p>
        </p:txBody>
      </p:sp>
      <p:sp>
        <p:nvSpPr>
          <p:cNvPr id="3" name="Rectangle 1">
            <a:extLst>
              <a:ext uri="{FF2B5EF4-FFF2-40B4-BE49-F238E27FC236}">
                <a16:creationId xmlns:a16="http://schemas.microsoft.com/office/drawing/2014/main" id="{D1522CE1-6965-483E-A35D-EB957C0E632A}"/>
              </a:ext>
            </a:extLst>
          </p:cNvPr>
          <p:cNvSpPr>
            <a:spLocks noChangeArrowheads="1"/>
          </p:cNvSpPr>
          <p:nvPr/>
        </p:nvSpPr>
        <p:spPr bwMode="auto">
          <a:xfrm>
            <a:off x="1371599" y="1215228"/>
            <a:ext cx="987014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s-EC" altLang="es-EC" sz="2400" b="1"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4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b- Sistema incompatible:</a:t>
            </a:r>
            <a:endParaRPr kumimoji="0" lang="es-EC" altLang="es-EC"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Son aquellos sistemas en donde no hay ninguna solución posible. En el plano cartesiano, se representan con rectas paralelas (ningún punto).</a:t>
            </a:r>
            <a:endParaRPr kumimoji="0" lang="es-EC" altLang="es-EC"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Ejemplo:</a:t>
            </a:r>
            <a:endParaRPr kumimoji="0" lang="es-EC" altLang="es-EC"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endParaRPr kumimoji="0" lang="es-EC" altLang="es-EC" sz="2400" b="0" i="0" u="none" strike="noStrike" cap="none" normalizeH="0" baseline="0" dirty="0">
              <a:ln>
                <a:noFill/>
              </a:ln>
              <a:solidFill>
                <a:schemeClr val="tx1"/>
              </a:solidFill>
              <a:effectLst/>
              <a:latin typeface="Arial" panose="020B0604020202020204" pitchFamily="34" charset="0"/>
            </a:endParaRPr>
          </a:p>
        </p:txBody>
      </p:sp>
      <p:pic>
        <p:nvPicPr>
          <p:cNvPr id="14338" name="Picture 2" descr="sistema_ecuaciones_19.jpg (192×101)">
            <a:extLst>
              <a:ext uri="{FF2B5EF4-FFF2-40B4-BE49-F238E27FC236}">
                <a16:creationId xmlns:a16="http://schemas.microsoft.com/office/drawing/2014/main" id="{8867BB03-DA0C-46E6-BD7D-28CDB39CE6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399" y="4205288"/>
            <a:ext cx="2953872" cy="1553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442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336B32-1436-4ABB-8AD0-2422489CDCC8}"/>
              </a:ext>
            </a:extLst>
          </p:cNvPr>
          <p:cNvSpPr>
            <a:spLocks noGrp="1"/>
          </p:cNvSpPr>
          <p:nvPr>
            <p:ph type="title"/>
          </p:nvPr>
        </p:nvSpPr>
        <p:spPr/>
        <p:txBody>
          <a:bodyPr/>
          <a:lstStyle/>
          <a:p>
            <a:r>
              <a:rPr lang="es-EC" b="1" dirty="0"/>
              <a:t>Tipos de sistemas</a:t>
            </a:r>
            <a:endParaRPr lang="es-EC" dirty="0"/>
          </a:p>
        </p:txBody>
      </p:sp>
      <p:sp>
        <p:nvSpPr>
          <p:cNvPr id="3" name="Rectángulo 2">
            <a:extLst>
              <a:ext uri="{FF2B5EF4-FFF2-40B4-BE49-F238E27FC236}">
                <a16:creationId xmlns:a16="http://schemas.microsoft.com/office/drawing/2014/main" id="{1364A25E-7E5F-4ECA-A043-E38A017E0FEF}"/>
              </a:ext>
            </a:extLst>
          </p:cNvPr>
          <p:cNvSpPr/>
          <p:nvPr/>
        </p:nvSpPr>
        <p:spPr>
          <a:xfrm>
            <a:off x="1371600" y="2008645"/>
            <a:ext cx="9601200" cy="2677656"/>
          </a:xfrm>
          <a:prstGeom prst="rect">
            <a:avLst/>
          </a:prstGeom>
        </p:spPr>
        <p:txBody>
          <a:bodyPr wrap="square">
            <a:spAutoFit/>
          </a:bodyPr>
          <a:lstStyle/>
          <a:p>
            <a:pPr algn="just"/>
            <a:r>
              <a:rPr lang="es-ES" sz="2400" dirty="0">
                <a:solidFill>
                  <a:srgbClr val="333333"/>
                </a:solidFill>
                <a:latin typeface="Arial" panose="020B0604020202020204" pitchFamily="34" charset="0"/>
              </a:rPr>
              <a:t>En el ejemplo anterior, podemos observar que dos ecuaciones iguales dan como resultado un número distinto. Esto quiere decir que las ecuaciones no tienen resultados en común, ya que si los tuviese, el resultado de ambas ecuaciones sería el mismo.</a:t>
            </a:r>
          </a:p>
          <a:p>
            <a:pPr algn="just"/>
            <a:r>
              <a:rPr lang="es-ES" sz="2400" dirty="0">
                <a:solidFill>
                  <a:srgbClr val="333333"/>
                </a:solidFill>
                <a:latin typeface="Arial" panose="020B0604020202020204" pitchFamily="34" charset="0"/>
              </a:rPr>
              <a:t>En el plano cartesiano, las ecuaciones se representarían de una forma independiente. Se obtienen dos rectas paralelas (no se intersecan). Por lo tanto, el sistema </a:t>
            </a:r>
            <a:r>
              <a:rPr lang="es-ES" sz="2400" b="1" dirty="0">
                <a:solidFill>
                  <a:srgbClr val="333333"/>
                </a:solidFill>
                <a:latin typeface="Arial" panose="020B0604020202020204" pitchFamily="34" charset="0"/>
              </a:rPr>
              <a:t>no tiene solución</a:t>
            </a:r>
            <a:r>
              <a:rPr lang="es-ES" sz="2400" dirty="0">
                <a:solidFill>
                  <a:srgbClr val="333333"/>
                </a:solidFill>
                <a:latin typeface="Arial" panose="020B0604020202020204" pitchFamily="34" charset="0"/>
              </a:rPr>
              <a:t>.</a:t>
            </a:r>
            <a:endParaRPr lang="es-ES" sz="2400"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868973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949A1E-E1CD-454B-A7AF-A6153EF045BD}"/>
              </a:ext>
            </a:extLst>
          </p:cNvPr>
          <p:cNvSpPr>
            <a:spLocks noGrp="1"/>
          </p:cNvSpPr>
          <p:nvPr>
            <p:ph type="title"/>
          </p:nvPr>
        </p:nvSpPr>
        <p:spPr/>
        <p:txBody>
          <a:bodyPr/>
          <a:lstStyle/>
          <a:p>
            <a:r>
              <a:rPr lang="es-EC" b="1" dirty="0"/>
              <a:t>Tipos de sistemas</a:t>
            </a:r>
            <a:endParaRPr lang="es-EC" dirty="0"/>
          </a:p>
        </p:txBody>
      </p:sp>
      <p:pic>
        <p:nvPicPr>
          <p:cNvPr id="15362" name="Picture 2" descr="sistema_1.jpg (471×291)">
            <a:extLst>
              <a:ext uri="{FF2B5EF4-FFF2-40B4-BE49-F238E27FC236}">
                <a16:creationId xmlns:a16="http://schemas.microsoft.com/office/drawing/2014/main" id="{3CB718E6-C191-4313-A08B-1133C3922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3616" y="2171699"/>
            <a:ext cx="5560078" cy="3899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142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FE52D7-3CAB-4666-8A1E-99A9AFEC9CAB}"/>
              </a:ext>
            </a:extLst>
          </p:cNvPr>
          <p:cNvSpPr>
            <a:spLocks noGrp="1"/>
          </p:cNvSpPr>
          <p:nvPr>
            <p:ph type="title"/>
          </p:nvPr>
        </p:nvSpPr>
        <p:spPr>
          <a:xfrm>
            <a:off x="1371600" y="685800"/>
            <a:ext cx="9601200" cy="891209"/>
          </a:xfrm>
        </p:spPr>
        <p:txBody>
          <a:bodyPr/>
          <a:lstStyle/>
          <a:p>
            <a:r>
              <a:rPr lang="es-EC" dirty="0"/>
              <a:t>SISTEMAS DE ECUACIONES LINEALES</a:t>
            </a:r>
          </a:p>
        </p:txBody>
      </p:sp>
      <p:sp>
        <p:nvSpPr>
          <p:cNvPr id="3" name="CuadroTexto 2">
            <a:extLst>
              <a:ext uri="{FF2B5EF4-FFF2-40B4-BE49-F238E27FC236}">
                <a16:creationId xmlns:a16="http://schemas.microsoft.com/office/drawing/2014/main" id="{7773C682-08C3-4F58-BC98-38BF5436DFD7}"/>
              </a:ext>
            </a:extLst>
          </p:cNvPr>
          <p:cNvSpPr txBox="1"/>
          <p:nvPr/>
        </p:nvSpPr>
        <p:spPr>
          <a:xfrm>
            <a:off x="1603513" y="1948070"/>
            <a:ext cx="9369287" cy="1938992"/>
          </a:xfrm>
          <a:prstGeom prst="rect">
            <a:avLst/>
          </a:prstGeom>
          <a:noFill/>
        </p:spPr>
        <p:txBody>
          <a:bodyPr wrap="square" rtlCol="0">
            <a:spAutoFit/>
          </a:bodyPr>
          <a:lstStyle/>
          <a:p>
            <a:r>
              <a:rPr lang="es-EC" sz="2400" b="1" dirty="0"/>
              <a:t>OBJETIVO</a:t>
            </a:r>
          </a:p>
          <a:p>
            <a:endParaRPr lang="es-EC" sz="2400" dirty="0"/>
          </a:p>
          <a:p>
            <a:endParaRPr lang="es-EC" sz="2400" dirty="0"/>
          </a:p>
          <a:p>
            <a:r>
              <a:rPr lang="es-EC" sz="2400" dirty="0"/>
              <a:t>Resolver problemas en situaciones de álgebra lineal y matemática empleando los conocimientos de: sistema de ecuaciones lineales.</a:t>
            </a:r>
          </a:p>
        </p:txBody>
      </p:sp>
    </p:spTree>
    <p:extLst>
      <p:ext uri="{BB962C8B-B14F-4D97-AF65-F5344CB8AC3E}">
        <p14:creationId xmlns:p14="http://schemas.microsoft.com/office/powerpoint/2010/main" val="2377329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921AE6-4BD4-4B1D-A36B-EB341A24BF02}"/>
              </a:ext>
            </a:extLst>
          </p:cNvPr>
          <p:cNvSpPr>
            <a:spLocks noGrp="1"/>
          </p:cNvSpPr>
          <p:nvPr>
            <p:ph type="title"/>
          </p:nvPr>
        </p:nvSpPr>
        <p:spPr/>
        <p:txBody>
          <a:bodyPr/>
          <a:lstStyle/>
          <a:p>
            <a:r>
              <a:rPr lang="es-EC" b="1" dirty="0"/>
              <a:t>Tipos de sistemas</a:t>
            </a:r>
            <a:endParaRPr lang="es-EC" dirty="0"/>
          </a:p>
        </p:txBody>
      </p:sp>
      <p:sp>
        <p:nvSpPr>
          <p:cNvPr id="3" name="Rectangle 1">
            <a:extLst>
              <a:ext uri="{FF2B5EF4-FFF2-40B4-BE49-F238E27FC236}">
                <a16:creationId xmlns:a16="http://schemas.microsoft.com/office/drawing/2014/main" id="{407A688F-74D0-4961-B259-D5FBA754E93C}"/>
              </a:ext>
            </a:extLst>
          </p:cNvPr>
          <p:cNvSpPr>
            <a:spLocks noChangeArrowheads="1"/>
          </p:cNvSpPr>
          <p:nvPr/>
        </p:nvSpPr>
        <p:spPr bwMode="auto">
          <a:xfrm>
            <a:off x="1371600" y="2043875"/>
            <a:ext cx="96012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4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c- Sistemas compatible indeterminado:</a:t>
            </a:r>
            <a:endParaRPr kumimoji="0" lang="es-EC" altLang="es-EC"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Son aquellos sistemas en donde existen </a:t>
            </a:r>
            <a:r>
              <a:rPr kumimoji="0" lang="es-EC" altLang="es-EC" sz="24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infinitas soluciones</a:t>
            </a:r>
            <a:r>
              <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En el plano cartesiano, se representa con rectas coincidentes (infinitos puntos). </a:t>
            </a:r>
            <a:endParaRPr kumimoji="0" lang="es-EC" altLang="es-EC"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Ejemplo:</a:t>
            </a:r>
            <a:endParaRPr kumimoji="0" lang="es-EC" altLang="es-EC"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s-EC" altLang="es-EC" sz="6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endParaRPr kumimoji="0" lang="es-EC" altLang="es-EC" sz="1800" b="0" i="0" u="none" strike="noStrike" cap="none" normalizeH="0" baseline="0" dirty="0">
              <a:ln>
                <a:noFill/>
              </a:ln>
              <a:solidFill>
                <a:schemeClr val="tx1"/>
              </a:solidFill>
              <a:effectLst/>
              <a:latin typeface="Arial" panose="020B0604020202020204" pitchFamily="34" charset="0"/>
            </a:endParaRPr>
          </a:p>
        </p:txBody>
      </p:sp>
      <p:pic>
        <p:nvPicPr>
          <p:cNvPr id="16386" name="Picture 2" descr="sistema_ecuaciones_20.jpg (240×101)">
            <a:extLst>
              <a:ext uri="{FF2B5EF4-FFF2-40B4-BE49-F238E27FC236}">
                <a16:creationId xmlns:a16="http://schemas.microsoft.com/office/drawing/2014/main" id="{A0F89D8E-D5B8-434B-8DA0-EBA1115F8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4543" y="4205288"/>
            <a:ext cx="2764491"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482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15D0A1-03D6-46D4-9091-B097D41DE5F6}"/>
              </a:ext>
            </a:extLst>
          </p:cNvPr>
          <p:cNvSpPr>
            <a:spLocks noGrp="1"/>
          </p:cNvSpPr>
          <p:nvPr>
            <p:ph type="title"/>
          </p:nvPr>
        </p:nvSpPr>
        <p:spPr/>
        <p:txBody>
          <a:bodyPr/>
          <a:lstStyle/>
          <a:p>
            <a:r>
              <a:rPr lang="es-EC" b="1" dirty="0"/>
              <a:t>Tipos de sistemas</a:t>
            </a:r>
            <a:endParaRPr lang="es-EC" dirty="0"/>
          </a:p>
        </p:txBody>
      </p:sp>
      <p:sp>
        <p:nvSpPr>
          <p:cNvPr id="3" name="Rectángulo 2">
            <a:extLst>
              <a:ext uri="{FF2B5EF4-FFF2-40B4-BE49-F238E27FC236}">
                <a16:creationId xmlns:a16="http://schemas.microsoft.com/office/drawing/2014/main" id="{A8DC044D-8342-4C5E-8F01-2A78BF72C0B4}"/>
              </a:ext>
            </a:extLst>
          </p:cNvPr>
          <p:cNvSpPr/>
          <p:nvPr/>
        </p:nvSpPr>
        <p:spPr>
          <a:xfrm>
            <a:off x="1371600" y="1490008"/>
            <a:ext cx="9601200" cy="1938992"/>
          </a:xfrm>
          <a:prstGeom prst="rect">
            <a:avLst/>
          </a:prstGeom>
        </p:spPr>
        <p:txBody>
          <a:bodyPr wrap="square">
            <a:spAutoFit/>
          </a:bodyPr>
          <a:lstStyle/>
          <a:p>
            <a:r>
              <a:rPr lang="es-ES" sz="2400" dirty="0">
                <a:solidFill>
                  <a:srgbClr val="333333"/>
                </a:solidFill>
                <a:latin typeface="Arial" panose="020B0604020202020204" pitchFamily="34" charset="0"/>
              </a:rPr>
              <a:t>En este caso, podemos observar que las ecuaciones de este sistema son exactamente iguales, ya que 2x+2y=6 es lo mismo que </a:t>
            </a:r>
            <a:r>
              <a:rPr lang="es-ES" sz="2400" dirty="0" err="1">
                <a:solidFill>
                  <a:srgbClr val="333333"/>
                </a:solidFill>
                <a:latin typeface="Arial" panose="020B0604020202020204" pitchFamily="34" charset="0"/>
              </a:rPr>
              <a:t>x+y</a:t>
            </a:r>
            <a:r>
              <a:rPr lang="es-ES" sz="2400" dirty="0">
                <a:solidFill>
                  <a:srgbClr val="333333"/>
                </a:solidFill>
                <a:latin typeface="Arial" panose="020B0604020202020204" pitchFamily="34" charset="0"/>
              </a:rPr>
              <a:t>=3, pero amplificado por 2. Esto quiere decir, que cualquier punto de la recta es la solución del sistema.</a:t>
            </a:r>
          </a:p>
          <a:p>
            <a:r>
              <a:rPr lang="es-ES" sz="2400" dirty="0">
                <a:solidFill>
                  <a:srgbClr val="333333"/>
                </a:solidFill>
                <a:latin typeface="Arial" panose="020B0604020202020204" pitchFamily="34" charset="0"/>
              </a:rPr>
              <a:t>Por lo tanto:</a:t>
            </a:r>
            <a:endParaRPr lang="es-ES" sz="2400" b="0" i="0" dirty="0">
              <a:solidFill>
                <a:srgbClr val="333333"/>
              </a:solidFill>
              <a:effectLst/>
              <a:latin typeface="Arial" panose="020B0604020202020204" pitchFamily="34" charset="0"/>
            </a:endParaRPr>
          </a:p>
        </p:txBody>
      </p:sp>
      <p:pic>
        <p:nvPicPr>
          <p:cNvPr id="17410" name="Picture 2" descr="Sistema_2.jpg (471×291)">
            <a:extLst>
              <a:ext uri="{FF2B5EF4-FFF2-40B4-BE49-F238E27FC236}">
                <a16:creationId xmlns:a16="http://schemas.microsoft.com/office/drawing/2014/main" id="{930960E0-0F4B-4183-B222-457485522A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062" y="3520888"/>
            <a:ext cx="4486275"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120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D33D99-1A8D-489E-90A1-385A05431F18}"/>
              </a:ext>
            </a:extLst>
          </p:cNvPr>
          <p:cNvSpPr>
            <a:spLocks noGrp="1"/>
          </p:cNvSpPr>
          <p:nvPr>
            <p:ph type="title"/>
          </p:nvPr>
        </p:nvSpPr>
        <p:spPr/>
        <p:txBody>
          <a:bodyPr/>
          <a:lstStyle/>
          <a:p>
            <a:r>
              <a:rPr lang="es-EC" b="1" dirty="0"/>
              <a:t>¿Cómo identificar cada sistema?</a:t>
            </a:r>
            <a:endParaRPr lang="es-EC" dirty="0"/>
          </a:p>
        </p:txBody>
      </p:sp>
      <p:sp>
        <p:nvSpPr>
          <p:cNvPr id="3" name="Rectangle 1">
            <a:extLst>
              <a:ext uri="{FF2B5EF4-FFF2-40B4-BE49-F238E27FC236}">
                <a16:creationId xmlns:a16="http://schemas.microsoft.com/office/drawing/2014/main" id="{34EA84D8-AACC-4D0D-9E83-286D4EE6FF23}"/>
              </a:ext>
            </a:extLst>
          </p:cNvPr>
          <p:cNvSpPr>
            <a:spLocks noChangeArrowheads="1"/>
          </p:cNvSpPr>
          <p:nvPr/>
        </p:nvSpPr>
        <p:spPr bwMode="auto">
          <a:xfrm>
            <a:off x="1371600" y="1630496"/>
            <a:ext cx="9601200" cy="207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Identificar un sistema es muy sencillo. Para hacerlo, debes tener en cuenta las siguientes consideraciones:</a:t>
            </a:r>
            <a:endParaRPr kumimoji="0" lang="es-EC" altLang="es-EC"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11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endParaRPr kumimoji="0" lang="es-EC" altLang="es-EC" sz="11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11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s-EC" altLang="es-EC" sz="7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endParaRPr kumimoji="0" lang="es-EC" altLang="es-EC" sz="1800" b="0" i="0" u="none" strike="noStrike" cap="none" normalizeH="0" baseline="0" dirty="0">
              <a:ln>
                <a:noFill/>
              </a:ln>
              <a:solidFill>
                <a:schemeClr val="tx1"/>
              </a:solidFill>
              <a:effectLst/>
              <a:latin typeface="Arial" panose="020B0604020202020204" pitchFamily="34" charset="0"/>
            </a:endParaRPr>
          </a:p>
        </p:txBody>
      </p:sp>
      <p:pic>
        <p:nvPicPr>
          <p:cNvPr id="18434" name="Picture 2" descr="sistema_ecuaciones_21 .jpg (232×117)">
            <a:extLst>
              <a:ext uri="{FF2B5EF4-FFF2-40B4-BE49-F238E27FC236}">
                <a16:creationId xmlns:a16="http://schemas.microsoft.com/office/drawing/2014/main" id="{B70EF1B7-0A6C-42B8-B9A9-27E9131520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591" y="2871787"/>
            <a:ext cx="2672043"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904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CDDFF0-738B-4990-90BB-6C708B2351D1}"/>
              </a:ext>
            </a:extLst>
          </p:cNvPr>
          <p:cNvSpPr>
            <a:spLocks noGrp="1"/>
          </p:cNvSpPr>
          <p:nvPr>
            <p:ph type="title"/>
          </p:nvPr>
        </p:nvSpPr>
        <p:spPr/>
        <p:txBody>
          <a:bodyPr/>
          <a:lstStyle/>
          <a:p>
            <a:r>
              <a:rPr lang="es-EC" b="1" dirty="0"/>
              <a:t>¿Cómo identificar cada sistema?</a:t>
            </a:r>
            <a:endParaRPr lang="es-EC" dirty="0"/>
          </a:p>
        </p:txBody>
      </p:sp>
      <p:sp>
        <p:nvSpPr>
          <p:cNvPr id="5" name="Rectángulo 4">
            <a:extLst>
              <a:ext uri="{FF2B5EF4-FFF2-40B4-BE49-F238E27FC236}">
                <a16:creationId xmlns:a16="http://schemas.microsoft.com/office/drawing/2014/main" id="{BC3FAF57-E4B0-419A-888B-85F5E68D8986}"/>
              </a:ext>
            </a:extLst>
          </p:cNvPr>
          <p:cNvSpPr/>
          <p:nvPr/>
        </p:nvSpPr>
        <p:spPr>
          <a:xfrm>
            <a:off x="1757082" y="1574283"/>
            <a:ext cx="9466730" cy="4524315"/>
          </a:xfrm>
          <a:prstGeom prst="rect">
            <a:avLst/>
          </a:prstGeom>
        </p:spPr>
        <p:txBody>
          <a:bodyPr wrap="square">
            <a:spAutoFit/>
          </a:bodyPr>
          <a:lstStyle/>
          <a:p>
            <a:r>
              <a:rPr lang="es-ES" sz="2400" dirty="0">
                <a:solidFill>
                  <a:srgbClr val="333333"/>
                </a:solidFill>
                <a:latin typeface="Arial" panose="020B0604020202020204" pitchFamily="34" charset="0"/>
              </a:rPr>
              <a:t>Si la multiplicación entre a y e, y la multiplicación entre b y d dan valores </a:t>
            </a:r>
            <a:r>
              <a:rPr lang="es-ES" sz="2400" b="1" dirty="0">
                <a:solidFill>
                  <a:srgbClr val="333333"/>
                </a:solidFill>
                <a:latin typeface="Arial" panose="020B0604020202020204" pitchFamily="34" charset="0"/>
              </a:rPr>
              <a:t>distintos</a:t>
            </a:r>
            <a:r>
              <a:rPr lang="es-ES" sz="2400" dirty="0">
                <a:solidFill>
                  <a:srgbClr val="333333"/>
                </a:solidFill>
                <a:latin typeface="Arial" panose="020B0604020202020204" pitchFamily="34" charset="0"/>
              </a:rPr>
              <a:t>, significa que el sistema es </a:t>
            </a:r>
            <a:r>
              <a:rPr lang="es-ES" sz="2400" b="1" dirty="0">
                <a:solidFill>
                  <a:srgbClr val="333333"/>
                </a:solidFill>
                <a:latin typeface="Arial" panose="020B0604020202020204" pitchFamily="34" charset="0"/>
              </a:rPr>
              <a:t>equivalente</a:t>
            </a:r>
            <a:r>
              <a:rPr lang="es-ES" sz="2400" dirty="0">
                <a:solidFill>
                  <a:srgbClr val="333333"/>
                </a:solidFill>
                <a:latin typeface="Arial" panose="020B0604020202020204" pitchFamily="34" charset="0"/>
              </a:rPr>
              <a:t>.</a:t>
            </a:r>
          </a:p>
          <a:p>
            <a:r>
              <a:rPr lang="es-ES" sz="2400" dirty="0">
                <a:solidFill>
                  <a:srgbClr val="333333"/>
                </a:solidFill>
                <a:latin typeface="Arial" panose="020B0604020202020204" pitchFamily="34" charset="0"/>
              </a:rPr>
              <a:t>- Si la multiplicación entre a y e, y la multiplicación entre b y d dan valores </a:t>
            </a:r>
            <a:r>
              <a:rPr lang="es-ES" sz="2400" b="1" dirty="0">
                <a:solidFill>
                  <a:srgbClr val="333333"/>
                </a:solidFill>
                <a:latin typeface="Arial" panose="020B0604020202020204" pitchFamily="34" charset="0"/>
              </a:rPr>
              <a:t>iguales</a:t>
            </a:r>
            <a:r>
              <a:rPr lang="es-ES" sz="2400" dirty="0">
                <a:solidFill>
                  <a:srgbClr val="333333"/>
                </a:solidFill>
                <a:latin typeface="Arial" panose="020B0604020202020204" pitchFamily="34" charset="0"/>
              </a:rPr>
              <a:t>, significa que el sistema o es </a:t>
            </a:r>
            <a:r>
              <a:rPr lang="es-ES" sz="2400" b="1" dirty="0">
                <a:solidFill>
                  <a:srgbClr val="333333"/>
                </a:solidFill>
                <a:latin typeface="Arial" panose="020B0604020202020204" pitchFamily="34" charset="0"/>
              </a:rPr>
              <a:t>incompatible</a:t>
            </a:r>
            <a:r>
              <a:rPr lang="es-ES" sz="2400" dirty="0">
                <a:solidFill>
                  <a:srgbClr val="333333"/>
                </a:solidFill>
                <a:latin typeface="Arial" panose="020B0604020202020204" pitchFamily="34" charset="0"/>
              </a:rPr>
              <a:t>, o </a:t>
            </a:r>
            <a:r>
              <a:rPr lang="es-ES" sz="2400" b="1" dirty="0">
                <a:solidFill>
                  <a:srgbClr val="333333"/>
                </a:solidFill>
                <a:latin typeface="Arial" panose="020B0604020202020204" pitchFamily="34" charset="0"/>
              </a:rPr>
              <a:t>es un sistema compatible indeterminado</a:t>
            </a:r>
            <a:r>
              <a:rPr lang="es-ES" sz="2400" dirty="0">
                <a:solidFill>
                  <a:srgbClr val="333333"/>
                </a:solidFill>
                <a:latin typeface="Arial" panose="020B0604020202020204" pitchFamily="34" charset="0"/>
              </a:rPr>
              <a:t>. Para identificarlo, debemos tener en cuenta las siguientes consideraciones:</a:t>
            </a:r>
          </a:p>
          <a:p>
            <a:br>
              <a:rPr lang="es-ES" sz="2400" dirty="0">
                <a:solidFill>
                  <a:srgbClr val="333333"/>
                </a:solidFill>
                <a:latin typeface="Arial" panose="020B0604020202020204" pitchFamily="34" charset="0"/>
              </a:rPr>
            </a:br>
            <a:r>
              <a:rPr lang="es-ES" sz="2400" dirty="0">
                <a:solidFill>
                  <a:srgbClr val="333333"/>
                </a:solidFill>
                <a:latin typeface="Arial" panose="020B0604020202020204" pitchFamily="34" charset="0"/>
              </a:rPr>
              <a:t>a) Si la multiplicación entre </a:t>
            </a:r>
            <a:r>
              <a:rPr lang="es-ES" sz="2400" b="1" dirty="0">
                <a:solidFill>
                  <a:srgbClr val="333333"/>
                </a:solidFill>
                <a:latin typeface="Arial" panose="020B0604020202020204" pitchFamily="34" charset="0"/>
              </a:rPr>
              <a:t>b </a:t>
            </a:r>
            <a:r>
              <a:rPr lang="es-ES" sz="2400" dirty="0">
                <a:solidFill>
                  <a:srgbClr val="333333"/>
                </a:solidFill>
                <a:latin typeface="Arial" panose="020B0604020202020204" pitchFamily="34" charset="0"/>
              </a:rPr>
              <a:t>y </a:t>
            </a:r>
            <a:r>
              <a:rPr lang="es-ES" sz="2400" b="1" dirty="0">
                <a:solidFill>
                  <a:srgbClr val="333333"/>
                </a:solidFill>
                <a:latin typeface="Arial" panose="020B0604020202020204" pitchFamily="34" charset="0"/>
              </a:rPr>
              <a:t>f</a:t>
            </a:r>
            <a:r>
              <a:rPr lang="es-ES" sz="2400" dirty="0">
                <a:solidFill>
                  <a:srgbClr val="333333"/>
                </a:solidFill>
                <a:latin typeface="Arial" panose="020B0604020202020204" pitchFamily="34" charset="0"/>
              </a:rPr>
              <a:t>, y la multiplicación entre</a:t>
            </a:r>
            <a:r>
              <a:rPr lang="es-ES" sz="2400" b="1" dirty="0">
                <a:solidFill>
                  <a:srgbClr val="333333"/>
                </a:solidFill>
                <a:latin typeface="Arial" panose="020B0604020202020204" pitchFamily="34" charset="0"/>
              </a:rPr>
              <a:t> c</a:t>
            </a:r>
            <a:r>
              <a:rPr lang="es-ES" sz="2400" dirty="0">
                <a:solidFill>
                  <a:srgbClr val="333333"/>
                </a:solidFill>
                <a:latin typeface="Arial" panose="020B0604020202020204" pitchFamily="34" charset="0"/>
              </a:rPr>
              <a:t> y </a:t>
            </a:r>
            <a:r>
              <a:rPr lang="es-ES" sz="2400" b="1" dirty="0">
                <a:solidFill>
                  <a:srgbClr val="333333"/>
                </a:solidFill>
                <a:latin typeface="Arial" panose="020B0604020202020204" pitchFamily="34" charset="0"/>
              </a:rPr>
              <a:t>e </a:t>
            </a:r>
            <a:r>
              <a:rPr lang="es-ES" sz="2400" dirty="0">
                <a:solidFill>
                  <a:srgbClr val="333333"/>
                </a:solidFill>
                <a:latin typeface="Arial" panose="020B0604020202020204" pitchFamily="34" charset="0"/>
              </a:rPr>
              <a:t>dan valores </a:t>
            </a:r>
            <a:r>
              <a:rPr lang="es-ES" sz="2400" b="1" dirty="0">
                <a:solidFill>
                  <a:srgbClr val="333333"/>
                </a:solidFill>
                <a:latin typeface="Arial" panose="020B0604020202020204" pitchFamily="34" charset="0"/>
              </a:rPr>
              <a:t>distintos</a:t>
            </a:r>
            <a:r>
              <a:rPr lang="es-ES" sz="2400" dirty="0">
                <a:solidFill>
                  <a:srgbClr val="333333"/>
                </a:solidFill>
                <a:latin typeface="Arial" panose="020B0604020202020204" pitchFamily="34" charset="0"/>
              </a:rPr>
              <a:t>, significa que el sistema es </a:t>
            </a:r>
            <a:r>
              <a:rPr lang="es-ES" sz="2400" b="1" dirty="0">
                <a:solidFill>
                  <a:srgbClr val="333333"/>
                </a:solidFill>
                <a:latin typeface="Arial" panose="020B0604020202020204" pitchFamily="34" charset="0"/>
              </a:rPr>
              <a:t>incompatible</a:t>
            </a:r>
            <a:r>
              <a:rPr lang="es-ES" sz="2400" dirty="0">
                <a:solidFill>
                  <a:srgbClr val="333333"/>
                </a:solidFill>
                <a:latin typeface="Arial" panose="020B0604020202020204" pitchFamily="34" charset="0"/>
              </a:rPr>
              <a:t>.</a:t>
            </a:r>
          </a:p>
          <a:p>
            <a:r>
              <a:rPr lang="es-ES" sz="2400" dirty="0">
                <a:solidFill>
                  <a:srgbClr val="333333"/>
                </a:solidFill>
                <a:latin typeface="Arial" panose="020B0604020202020204" pitchFamily="34" charset="0"/>
              </a:rPr>
              <a:t>b) Si la multiplicación entre </a:t>
            </a:r>
            <a:r>
              <a:rPr lang="es-ES" sz="2400" b="1" dirty="0">
                <a:solidFill>
                  <a:srgbClr val="333333"/>
                </a:solidFill>
                <a:latin typeface="Arial" panose="020B0604020202020204" pitchFamily="34" charset="0"/>
              </a:rPr>
              <a:t>b </a:t>
            </a:r>
            <a:r>
              <a:rPr lang="es-ES" sz="2400" dirty="0">
                <a:solidFill>
                  <a:srgbClr val="333333"/>
                </a:solidFill>
                <a:latin typeface="Arial" panose="020B0604020202020204" pitchFamily="34" charset="0"/>
              </a:rPr>
              <a:t>y </a:t>
            </a:r>
            <a:r>
              <a:rPr lang="es-ES" sz="2400" b="1" dirty="0">
                <a:solidFill>
                  <a:srgbClr val="333333"/>
                </a:solidFill>
                <a:latin typeface="Arial" panose="020B0604020202020204" pitchFamily="34" charset="0"/>
              </a:rPr>
              <a:t>f</a:t>
            </a:r>
            <a:r>
              <a:rPr lang="es-ES" sz="2400" dirty="0">
                <a:solidFill>
                  <a:srgbClr val="333333"/>
                </a:solidFill>
                <a:latin typeface="Arial" panose="020B0604020202020204" pitchFamily="34" charset="0"/>
              </a:rPr>
              <a:t>, y la multiplicación entre</a:t>
            </a:r>
            <a:r>
              <a:rPr lang="es-ES" sz="2400" b="1" dirty="0">
                <a:solidFill>
                  <a:srgbClr val="333333"/>
                </a:solidFill>
                <a:latin typeface="Arial" panose="020B0604020202020204" pitchFamily="34" charset="0"/>
              </a:rPr>
              <a:t> c</a:t>
            </a:r>
            <a:r>
              <a:rPr lang="es-ES" sz="2400" dirty="0">
                <a:solidFill>
                  <a:srgbClr val="333333"/>
                </a:solidFill>
                <a:latin typeface="Arial" panose="020B0604020202020204" pitchFamily="34" charset="0"/>
              </a:rPr>
              <a:t> y </a:t>
            </a:r>
            <a:r>
              <a:rPr lang="es-ES" sz="2400" b="1" dirty="0">
                <a:solidFill>
                  <a:srgbClr val="333333"/>
                </a:solidFill>
                <a:latin typeface="Arial" panose="020B0604020202020204" pitchFamily="34" charset="0"/>
              </a:rPr>
              <a:t>e </a:t>
            </a:r>
            <a:r>
              <a:rPr lang="es-ES" sz="2400" dirty="0">
                <a:solidFill>
                  <a:srgbClr val="333333"/>
                </a:solidFill>
                <a:latin typeface="Arial" panose="020B0604020202020204" pitchFamily="34" charset="0"/>
              </a:rPr>
              <a:t>dan valores </a:t>
            </a:r>
            <a:r>
              <a:rPr lang="es-ES" sz="2400" b="1" dirty="0">
                <a:solidFill>
                  <a:srgbClr val="333333"/>
                </a:solidFill>
                <a:latin typeface="Arial" panose="020B0604020202020204" pitchFamily="34" charset="0"/>
              </a:rPr>
              <a:t>iguales, </a:t>
            </a:r>
            <a:r>
              <a:rPr lang="es-ES" sz="2400" dirty="0">
                <a:solidFill>
                  <a:srgbClr val="333333"/>
                </a:solidFill>
                <a:latin typeface="Arial" panose="020B0604020202020204" pitchFamily="34" charset="0"/>
              </a:rPr>
              <a:t>significa que el sistema es </a:t>
            </a:r>
            <a:r>
              <a:rPr lang="es-ES" sz="2400" b="1" dirty="0">
                <a:solidFill>
                  <a:srgbClr val="333333"/>
                </a:solidFill>
                <a:latin typeface="Arial" panose="020B0604020202020204" pitchFamily="34" charset="0"/>
              </a:rPr>
              <a:t>compatible indeterminado. </a:t>
            </a:r>
            <a:endParaRPr lang="es-ES" sz="2400"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148521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2F2376-7ABF-49CD-96F5-8E60FAC51D15}"/>
              </a:ext>
            </a:extLst>
          </p:cNvPr>
          <p:cNvSpPr>
            <a:spLocks noGrp="1"/>
          </p:cNvSpPr>
          <p:nvPr>
            <p:ph type="title"/>
          </p:nvPr>
        </p:nvSpPr>
        <p:spPr/>
        <p:txBody>
          <a:bodyPr/>
          <a:lstStyle/>
          <a:p>
            <a:r>
              <a:rPr lang="es-EC" dirty="0"/>
              <a:t>RESORVER</a:t>
            </a:r>
          </a:p>
        </p:txBody>
      </p:sp>
      <p:pic>
        <p:nvPicPr>
          <p:cNvPr id="20482" name="Picture 2" descr="Resultado de imagen para ejercicios de sistemas de ecuaciones lineales">
            <a:extLst>
              <a:ext uri="{FF2B5EF4-FFF2-40B4-BE49-F238E27FC236}">
                <a16:creationId xmlns:a16="http://schemas.microsoft.com/office/drawing/2014/main" id="{97DD80C3-1600-47E0-B6B1-46D7552B3F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000" r="67226" b="46928"/>
          <a:stretch/>
        </p:blipFill>
        <p:spPr bwMode="auto">
          <a:xfrm>
            <a:off x="1219200" y="1428750"/>
            <a:ext cx="2994212" cy="3858170"/>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Resultado de imagen para ejercicios de sistemas de ecuaciones lineales">
            <a:extLst>
              <a:ext uri="{FF2B5EF4-FFF2-40B4-BE49-F238E27FC236}">
                <a16:creationId xmlns:a16="http://schemas.microsoft.com/office/drawing/2014/main" id="{E51144F7-824A-4F51-906F-82648485B9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7516" r="70377"/>
          <a:stretch/>
        </p:blipFill>
        <p:spPr bwMode="auto">
          <a:xfrm>
            <a:off x="4213412" y="1428750"/>
            <a:ext cx="2743710" cy="3858170"/>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descr="Resultado de imagen para ejercicios de sistemas de ecuaciones lineales">
            <a:extLst>
              <a:ext uri="{FF2B5EF4-FFF2-40B4-BE49-F238E27FC236}">
                <a16:creationId xmlns:a16="http://schemas.microsoft.com/office/drawing/2014/main" id="{F3095553-9382-4348-B009-FE275EFDD7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t="13071" r="18983" b="43742"/>
          <a:stretch/>
        </p:blipFill>
        <p:spPr bwMode="auto">
          <a:xfrm>
            <a:off x="6795500" y="1428750"/>
            <a:ext cx="3003433" cy="3858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237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8EA5EE-A4D0-4734-AAB3-AF61150287BE}"/>
              </a:ext>
            </a:extLst>
          </p:cNvPr>
          <p:cNvSpPr>
            <a:spLocks noGrp="1"/>
          </p:cNvSpPr>
          <p:nvPr>
            <p:ph type="title"/>
          </p:nvPr>
        </p:nvSpPr>
        <p:spPr/>
        <p:txBody>
          <a:bodyPr/>
          <a:lstStyle/>
          <a:p>
            <a:r>
              <a:rPr lang="es-EC" dirty="0"/>
              <a:t>Regla de Cramer</a:t>
            </a:r>
          </a:p>
        </p:txBody>
      </p:sp>
      <p:pic>
        <p:nvPicPr>
          <p:cNvPr id="1026" name="Picture 2" descr="Resultado de imagen para regla de cramer">
            <a:extLst>
              <a:ext uri="{FF2B5EF4-FFF2-40B4-BE49-F238E27FC236}">
                <a16:creationId xmlns:a16="http://schemas.microsoft.com/office/drawing/2014/main" id="{0D9E60EC-A9AD-48F5-A716-4E8F566808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344" t="2276" r="34190" b="85544"/>
          <a:stretch/>
        </p:blipFill>
        <p:spPr bwMode="auto">
          <a:xfrm>
            <a:off x="1896303" y="2171700"/>
            <a:ext cx="3114677" cy="1485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regla de cramer">
            <a:extLst>
              <a:ext uri="{FF2B5EF4-FFF2-40B4-BE49-F238E27FC236}">
                <a16:creationId xmlns:a16="http://schemas.microsoft.com/office/drawing/2014/main" id="{CD732928-535A-4B49-87AC-718C08552B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696" t="28510" r="19327" b="61185"/>
          <a:stretch/>
        </p:blipFill>
        <p:spPr bwMode="auto">
          <a:xfrm>
            <a:off x="6570067" y="1815547"/>
            <a:ext cx="4250333" cy="9541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regla de cramer">
            <a:extLst>
              <a:ext uri="{FF2B5EF4-FFF2-40B4-BE49-F238E27FC236}">
                <a16:creationId xmlns:a16="http://schemas.microsoft.com/office/drawing/2014/main" id="{CA1D645E-BE10-4460-906B-01CBE95CD1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50" t="38347" r="27233" b="46996"/>
          <a:stretch/>
        </p:blipFill>
        <p:spPr bwMode="auto">
          <a:xfrm>
            <a:off x="6570067" y="3301447"/>
            <a:ext cx="4250333" cy="112478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para regla de cramer">
            <a:extLst>
              <a:ext uri="{FF2B5EF4-FFF2-40B4-BE49-F238E27FC236}">
                <a16:creationId xmlns:a16="http://schemas.microsoft.com/office/drawing/2014/main" id="{13D48B20-7203-44CB-8461-752193D1EF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98" t="52166" r="22141" b="30970"/>
          <a:stretch/>
        </p:blipFill>
        <p:spPr bwMode="auto">
          <a:xfrm>
            <a:off x="6570068" y="4686301"/>
            <a:ext cx="4250332" cy="1260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734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B4363E-9DCA-4328-A255-77308B7BCB98}"/>
              </a:ext>
            </a:extLst>
          </p:cNvPr>
          <p:cNvSpPr>
            <a:spLocks noGrp="1"/>
          </p:cNvSpPr>
          <p:nvPr>
            <p:ph type="title"/>
          </p:nvPr>
        </p:nvSpPr>
        <p:spPr/>
        <p:txBody>
          <a:bodyPr/>
          <a:lstStyle/>
          <a:p>
            <a:r>
              <a:rPr lang="es-EC" dirty="0"/>
              <a:t>Regla de Cramer</a:t>
            </a:r>
          </a:p>
        </p:txBody>
      </p:sp>
      <p:pic>
        <p:nvPicPr>
          <p:cNvPr id="2050" name="Picture 2" descr="Resultado de imagen para regla de cramer">
            <a:extLst>
              <a:ext uri="{FF2B5EF4-FFF2-40B4-BE49-F238E27FC236}">
                <a16:creationId xmlns:a16="http://schemas.microsoft.com/office/drawing/2014/main" id="{A5F2C8C7-B636-4CC4-BE91-6BD4245302E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47" t="69031" r="37985" b="4706"/>
          <a:stretch/>
        </p:blipFill>
        <p:spPr bwMode="auto">
          <a:xfrm>
            <a:off x="3445565" y="1762539"/>
            <a:ext cx="4108174" cy="2602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868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48479E-E3E5-42FA-B646-39F29D228D47}"/>
              </a:ext>
            </a:extLst>
          </p:cNvPr>
          <p:cNvSpPr>
            <a:spLocks noGrp="1"/>
          </p:cNvSpPr>
          <p:nvPr>
            <p:ph type="title"/>
          </p:nvPr>
        </p:nvSpPr>
        <p:spPr/>
        <p:txBody>
          <a:bodyPr/>
          <a:lstStyle/>
          <a:p>
            <a:r>
              <a:rPr lang="es-EC" dirty="0"/>
              <a:t>Método Gráfico</a:t>
            </a:r>
          </a:p>
        </p:txBody>
      </p:sp>
      <p:pic>
        <p:nvPicPr>
          <p:cNvPr id="3074" name="Picture 2" descr="Resultado de imagen para método grafico ejemplos">
            <a:extLst>
              <a:ext uri="{FF2B5EF4-FFF2-40B4-BE49-F238E27FC236}">
                <a16:creationId xmlns:a16="http://schemas.microsoft.com/office/drawing/2014/main" id="{2825C772-B761-4CFA-8445-E210481A1B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8931" y="1428749"/>
            <a:ext cx="6072878" cy="516128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DC003CF1-92AC-4F42-9998-DC8FBF687888}"/>
                  </a:ext>
                </a:extLst>
              </p:cNvPr>
              <p:cNvSpPr txBox="1"/>
              <p:nvPr/>
            </p:nvSpPr>
            <p:spPr>
              <a:xfrm>
                <a:off x="9501809" y="1710035"/>
                <a:ext cx="2057331" cy="1085297"/>
              </a:xfrm>
              <a:prstGeom prst="rect">
                <a:avLst/>
              </a:prstGeom>
              <a:noFill/>
            </p:spPr>
            <p:txBody>
              <a:bodyPr wrap="square" rtlCol="0">
                <a:spAutoFit/>
              </a:bodyPr>
              <a:lstStyle/>
              <a:p>
                <a:r>
                  <a:rPr lang="es-EC" dirty="0"/>
                  <a:t>Primera Ecuación</a:t>
                </a:r>
              </a:p>
              <a:p>
                <a:r>
                  <a:rPr lang="es-EC" dirty="0"/>
                  <a:t> x = </a:t>
                </a:r>
                <a14:m>
                  <m:oMath xmlns:m="http://schemas.openxmlformats.org/officeDocument/2006/math">
                    <m:f>
                      <m:fPr>
                        <m:ctrlPr>
                          <a:rPr lang="es-EC" i="1" dirty="0">
                            <a:latin typeface="Cambria Math" panose="02040503050406030204" pitchFamily="18" charset="0"/>
                          </a:rPr>
                        </m:ctrlPr>
                      </m:fPr>
                      <m:num>
                        <m:r>
                          <m:rPr>
                            <m:nor/>
                          </m:rPr>
                          <a:rPr lang="es-EC" b="0" i="0" dirty="0" smtClean="0">
                            <a:latin typeface="Cambria Math" panose="02040503050406030204" pitchFamily="18" charset="0"/>
                          </a:rPr>
                          <m:t>7 − </m:t>
                        </m:r>
                        <m:r>
                          <m:rPr>
                            <m:nor/>
                          </m:rPr>
                          <a:rPr lang="es-EC" b="0" i="0" dirty="0" smtClean="0">
                            <a:latin typeface="Cambria Math" panose="02040503050406030204" pitchFamily="18" charset="0"/>
                          </a:rPr>
                          <m:t>y</m:t>
                        </m:r>
                        <m:r>
                          <m:rPr>
                            <m:nor/>
                          </m:rPr>
                          <a:rPr lang="es-EC" dirty="0"/>
                          <m:t> </m:t>
                        </m:r>
                      </m:num>
                      <m:den>
                        <m:r>
                          <a:rPr lang="es-EC" i="1" dirty="0">
                            <a:latin typeface="Cambria Math" panose="02040503050406030204" pitchFamily="18" charset="0"/>
                          </a:rPr>
                          <m:t>2</m:t>
                        </m:r>
                      </m:den>
                    </m:f>
                  </m:oMath>
                </a14:m>
                <a:endParaRPr lang="es-EC" dirty="0"/>
              </a:p>
              <a:p>
                <a:r>
                  <a:rPr lang="es-EC" dirty="0"/>
                  <a:t>y = 7 – 2x</a:t>
                </a:r>
              </a:p>
            </p:txBody>
          </p:sp>
        </mc:Choice>
        <mc:Fallback xmlns="">
          <p:sp>
            <p:nvSpPr>
              <p:cNvPr id="3" name="CuadroTexto 2">
                <a:extLst>
                  <a:ext uri="{FF2B5EF4-FFF2-40B4-BE49-F238E27FC236}">
                    <a16:creationId xmlns:a16="http://schemas.microsoft.com/office/drawing/2014/main" id="{DC003CF1-92AC-4F42-9998-DC8FBF687888}"/>
                  </a:ext>
                </a:extLst>
              </p:cNvPr>
              <p:cNvSpPr txBox="1">
                <a:spLocks noRot="1" noChangeAspect="1" noMove="1" noResize="1" noEditPoints="1" noAdjustHandles="1" noChangeArrowheads="1" noChangeShapeType="1" noTextEdit="1"/>
              </p:cNvSpPr>
              <p:nvPr/>
            </p:nvSpPr>
            <p:spPr>
              <a:xfrm>
                <a:off x="9501809" y="1710035"/>
                <a:ext cx="2057331" cy="1085297"/>
              </a:xfrm>
              <a:prstGeom prst="rect">
                <a:avLst/>
              </a:prstGeom>
              <a:blipFill>
                <a:blip r:embed="rId3"/>
                <a:stretch>
                  <a:fillRect l="-2671" t="-3371" b="-8427"/>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4D97FB73-6369-4356-A5F3-07F68328D143}"/>
                  </a:ext>
                </a:extLst>
              </p:cNvPr>
              <p:cNvSpPr txBox="1"/>
              <p:nvPr/>
            </p:nvSpPr>
            <p:spPr>
              <a:xfrm>
                <a:off x="9501809" y="2765041"/>
                <a:ext cx="2057331" cy="1088503"/>
              </a:xfrm>
              <a:prstGeom prst="rect">
                <a:avLst/>
              </a:prstGeom>
              <a:noFill/>
            </p:spPr>
            <p:txBody>
              <a:bodyPr wrap="square" rtlCol="0">
                <a:spAutoFit/>
              </a:bodyPr>
              <a:lstStyle/>
              <a:p>
                <a:r>
                  <a:rPr lang="es-EC" dirty="0"/>
                  <a:t>Segunda Ecuación</a:t>
                </a:r>
              </a:p>
              <a:p>
                <a:r>
                  <a:rPr lang="es-EC" dirty="0"/>
                  <a:t>x = </a:t>
                </a:r>
                <a14:m>
                  <m:oMath xmlns:m="http://schemas.openxmlformats.org/officeDocument/2006/math">
                    <m:f>
                      <m:fPr>
                        <m:ctrlPr>
                          <a:rPr lang="es-EC" i="1" dirty="0" smtClean="0">
                            <a:latin typeface="Cambria Math" panose="02040503050406030204" pitchFamily="18" charset="0"/>
                          </a:rPr>
                        </m:ctrlPr>
                      </m:fPr>
                      <m:num>
                        <m:r>
                          <m:rPr>
                            <m:nor/>
                          </m:rPr>
                          <a:rPr lang="es-EC" dirty="0"/>
                          <m:t>y</m:t>
                        </m:r>
                        <m:r>
                          <m:rPr>
                            <m:nor/>
                          </m:rPr>
                          <a:rPr lang="es-EC" dirty="0"/>
                          <m:t> +1 </m:t>
                        </m:r>
                      </m:num>
                      <m:den>
                        <m:r>
                          <a:rPr lang="es-EC" b="0" i="1" dirty="0" smtClean="0">
                            <a:latin typeface="Cambria Math" panose="02040503050406030204" pitchFamily="18" charset="0"/>
                          </a:rPr>
                          <m:t>2</m:t>
                        </m:r>
                      </m:den>
                    </m:f>
                  </m:oMath>
                </a14:m>
                <a:endParaRPr lang="es-EC" dirty="0"/>
              </a:p>
              <a:p>
                <a:r>
                  <a:rPr lang="es-EC" dirty="0"/>
                  <a:t>y = 2x - 1</a:t>
                </a:r>
              </a:p>
            </p:txBody>
          </p:sp>
        </mc:Choice>
        <mc:Fallback xmlns="">
          <p:sp>
            <p:nvSpPr>
              <p:cNvPr id="5" name="CuadroTexto 4">
                <a:extLst>
                  <a:ext uri="{FF2B5EF4-FFF2-40B4-BE49-F238E27FC236}">
                    <a16:creationId xmlns:a16="http://schemas.microsoft.com/office/drawing/2014/main" id="{4D97FB73-6369-4356-A5F3-07F68328D143}"/>
                  </a:ext>
                </a:extLst>
              </p:cNvPr>
              <p:cNvSpPr txBox="1">
                <a:spLocks noRot="1" noChangeAspect="1" noMove="1" noResize="1" noEditPoints="1" noAdjustHandles="1" noChangeArrowheads="1" noChangeShapeType="1" noTextEdit="1"/>
              </p:cNvSpPr>
              <p:nvPr/>
            </p:nvSpPr>
            <p:spPr>
              <a:xfrm>
                <a:off x="9501809" y="2765041"/>
                <a:ext cx="2057331" cy="1088503"/>
              </a:xfrm>
              <a:prstGeom prst="rect">
                <a:avLst/>
              </a:prstGeom>
              <a:blipFill>
                <a:blip r:embed="rId4"/>
                <a:stretch>
                  <a:fillRect l="-2671" t="-3371" b="-8427"/>
                </a:stretch>
              </a:blipFill>
            </p:spPr>
            <p:txBody>
              <a:bodyPr/>
              <a:lstStyle/>
              <a:p>
                <a:r>
                  <a:rPr lang="es-EC">
                    <a:noFill/>
                  </a:rPr>
                  <a:t> </a:t>
                </a:r>
              </a:p>
            </p:txBody>
          </p:sp>
        </mc:Fallback>
      </mc:AlternateContent>
    </p:spTree>
    <p:extLst>
      <p:ext uri="{BB962C8B-B14F-4D97-AF65-F5344CB8AC3E}">
        <p14:creationId xmlns:p14="http://schemas.microsoft.com/office/powerpoint/2010/main" val="3759229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6A89D7-720A-4854-AFB7-7D14525D2BF4}"/>
              </a:ext>
            </a:extLst>
          </p:cNvPr>
          <p:cNvSpPr>
            <a:spLocks noGrp="1"/>
          </p:cNvSpPr>
          <p:nvPr>
            <p:ph type="title"/>
          </p:nvPr>
        </p:nvSpPr>
        <p:spPr/>
        <p:txBody>
          <a:bodyPr/>
          <a:lstStyle/>
          <a:p>
            <a:r>
              <a:rPr lang="es-EC" dirty="0"/>
              <a:t>SISTEMAS DE ECUACIONES</a:t>
            </a:r>
          </a:p>
        </p:txBody>
      </p:sp>
      <p:graphicFrame>
        <p:nvGraphicFramePr>
          <p:cNvPr id="4" name="Tabla 3">
            <a:extLst>
              <a:ext uri="{FF2B5EF4-FFF2-40B4-BE49-F238E27FC236}">
                <a16:creationId xmlns:a16="http://schemas.microsoft.com/office/drawing/2014/main" id="{177B8E72-6E8E-434B-AFB2-FE9260AAA52D}"/>
              </a:ext>
            </a:extLst>
          </p:cNvPr>
          <p:cNvGraphicFramePr>
            <a:graphicFrameLocks noGrp="1"/>
          </p:cNvGraphicFramePr>
          <p:nvPr>
            <p:extLst>
              <p:ext uri="{D42A27DB-BD31-4B8C-83A1-F6EECF244321}">
                <p14:modId xmlns:p14="http://schemas.microsoft.com/office/powerpoint/2010/main" val="1239024605"/>
              </p:ext>
            </p:extLst>
          </p:nvPr>
        </p:nvGraphicFramePr>
        <p:xfrm>
          <a:off x="1371600" y="3819461"/>
          <a:ext cx="9601200" cy="1922018"/>
        </p:xfrm>
        <a:graphic>
          <a:graphicData uri="http://schemas.openxmlformats.org/drawingml/2006/table">
            <a:tbl>
              <a:tblPr>
                <a:tableStyleId>{5C22544A-7EE6-4342-B048-85BDC9FD1C3A}</a:tableStyleId>
              </a:tblPr>
              <a:tblGrid>
                <a:gridCol w="9601200">
                  <a:extLst>
                    <a:ext uri="{9D8B030D-6E8A-4147-A177-3AD203B41FA5}">
                      <a16:colId xmlns:a16="http://schemas.microsoft.com/office/drawing/2014/main" val="2646290655"/>
                    </a:ext>
                  </a:extLst>
                </a:gridCol>
              </a:tblGrid>
              <a:tr h="0">
                <a:tc>
                  <a:txBody>
                    <a:bodyPr/>
                    <a:lstStyle/>
                    <a:p>
                      <a:pPr marL="342900" lvl="0" indent="-342900" algn="l">
                        <a:lnSpc>
                          <a:spcPct val="115000"/>
                        </a:lnSpc>
                        <a:spcAft>
                          <a:spcPts val="0"/>
                        </a:spcAft>
                        <a:buFont typeface="Wingdings" panose="05000000000000000000" pitchFamily="2" charset="2"/>
                        <a:buChar char=""/>
                      </a:pPr>
                      <a:r>
                        <a:rPr lang="es-ES" sz="2800" dirty="0">
                          <a:solidFill>
                            <a:schemeClr val="tx2">
                              <a:lumMod val="75000"/>
                            </a:schemeClr>
                          </a:solidFill>
                          <a:effectLst/>
                        </a:rPr>
                        <a:t>¿Qué es una ecuación?</a:t>
                      </a:r>
                      <a:endParaRPr lang="es-EC" sz="2800" dirty="0">
                        <a:solidFill>
                          <a:schemeClr val="tx2">
                            <a:lumMod val="75000"/>
                          </a:schemeClr>
                        </a:solidFill>
                        <a:effectLst/>
                      </a:endParaRPr>
                    </a:p>
                    <a:p>
                      <a:pPr marL="342900" lvl="0" indent="-342900" algn="l">
                        <a:lnSpc>
                          <a:spcPct val="115000"/>
                        </a:lnSpc>
                        <a:spcAft>
                          <a:spcPts val="0"/>
                        </a:spcAft>
                        <a:buFont typeface="Wingdings" panose="05000000000000000000" pitchFamily="2" charset="2"/>
                        <a:buChar char=""/>
                      </a:pPr>
                      <a:r>
                        <a:rPr lang="es-ES" sz="2800" dirty="0">
                          <a:solidFill>
                            <a:schemeClr val="tx2">
                              <a:lumMod val="75000"/>
                            </a:schemeClr>
                          </a:solidFill>
                          <a:effectLst/>
                        </a:rPr>
                        <a:t>¿Qué es un sistema de ecuaciones?, </a:t>
                      </a:r>
                      <a:endParaRPr lang="es-EC" sz="2800" dirty="0">
                        <a:solidFill>
                          <a:schemeClr val="tx2">
                            <a:lumMod val="75000"/>
                          </a:schemeClr>
                        </a:solidFill>
                        <a:effectLst/>
                      </a:endParaRPr>
                    </a:p>
                    <a:p>
                      <a:pPr marL="342900" lvl="0" indent="-342900" algn="l">
                        <a:lnSpc>
                          <a:spcPct val="115000"/>
                        </a:lnSpc>
                        <a:spcAft>
                          <a:spcPts val="1000"/>
                        </a:spcAft>
                        <a:buFont typeface="Wingdings" panose="05000000000000000000" pitchFamily="2" charset="2"/>
                        <a:buChar char=""/>
                      </a:pPr>
                      <a:r>
                        <a:rPr lang="es-ES" sz="2800" dirty="0">
                          <a:solidFill>
                            <a:schemeClr val="tx2">
                              <a:lumMod val="75000"/>
                            </a:schemeClr>
                          </a:solidFill>
                          <a:effectLst/>
                        </a:rPr>
                        <a:t>¿Cuáles son los métodos de resolución de sistemas de ecuaciones lineales?</a:t>
                      </a:r>
                    </a:p>
                  </a:txBody>
                  <a:tcPr marL="89535" marR="89535" marT="0" marB="0"/>
                </a:tc>
                <a:extLst>
                  <a:ext uri="{0D108BD9-81ED-4DB2-BD59-A6C34878D82A}">
                    <a16:rowId xmlns:a16="http://schemas.microsoft.com/office/drawing/2014/main" val="4013185709"/>
                  </a:ext>
                </a:extLst>
              </a:tr>
            </a:tbl>
          </a:graphicData>
        </a:graphic>
      </p:graphicFrame>
      <p:pic>
        <p:nvPicPr>
          <p:cNvPr id="1026" name="Picture 2" descr="Resultado de imagen para niño pensando">
            <a:extLst>
              <a:ext uri="{FF2B5EF4-FFF2-40B4-BE49-F238E27FC236}">
                <a16:creationId xmlns:a16="http://schemas.microsoft.com/office/drawing/2014/main" id="{CC03B433-4012-4519-B18B-29EC98D1FF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6032" y="861391"/>
            <a:ext cx="2644368" cy="3306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711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DDBD9-9DAC-4FFA-B29B-488276904157}"/>
              </a:ext>
            </a:extLst>
          </p:cNvPr>
          <p:cNvSpPr>
            <a:spLocks noGrp="1"/>
          </p:cNvSpPr>
          <p:nvPr>
            <p:ph type="title"/>
          </p:nvPr>
        </p:nvSpPr>
        <p:spPr>
          <a:xfrm>
            <a:off x="1371600" y="685800"/>
            <a:ext cx="9601200" cy="679174"/>
          </a:xfrm>
        </p:spPr>
        <p:txBody>
          <a:bodyPr>
            <a:normAutofit fontScale="90000"/>
          </a:bodyPr>
          <a:lstStyle/>
          <a:p>
            <a:r>
              <a:rPr lang="es-EC" dirty="0"/>
              <a:t>SISTEMAS DE ECUACIONES LINEALES</a:t>
            </a:r>
          </a:p>
        </p:txBody>
      </p:sp>
      <p:sp>
        <p:nvSpPr>
          <p:cNvPr id="3" name="Rectángulo 2">
            <a:extLst>
              <a:ext uri="{FF2B5EF4-FFF2-40B4-BE49-F238E27FC236}">
                <a16:creationId xmlns:a16="http://schemas.microsoft.com/office/drawing/2014/main" id="{4BC060F1-9370-47A7-8BE7-38CC5B216A59}"/>
              </a:ext>
            </a:extLst>
          </p:cNvPr>
          <p:cNvSpPr/>
          <p:nvPr/>
        </p:nvSpPr>
        <p:spPr>
          <a:xfrm>
            <a:off x="1371600" y="1524925"/>
            <a:ext cx="10103224" cy="2123658"/>
          </a:xfrm>
          <a:prstGeom prst="rect">
            <a:avLst/>
          </a:prstGeom>
        </p:spPr>
        <p:txBody>
          <a:bodyPr wrap="square">
            <a:spAutoFit/>
          </a:bodyPr>
          <a:lstStyle/>
          <a:p>
            <a:r>
              <a:rPr lang="es-ES" sz="2400" dirty="0">
                <a:solidFill>
                  <a:srgbClr val="333333"/>
                </a:solidFill>
                <a:latin typeface="Arial" panose="020B0604020202020204" pitchFamily="34" charset="0"/>
              </a:rPr>
              <a:t>Un sistema de ecuaciones lineales es un conjunto de dos o más ecuaciones de primer grado, en el cual se relacionan dos o más incógnitas.</a:t>
            </a:r>
          </a:p>
          <a:p>
            <a:endParaRPr lang="es-ES" sz="2400" dirty="0">
              <a:solidFill>
                <a:srgbClr val="333333"/>
              </a:solidFill>
              <a:latin typeface="Arial" panose="020B0604020202020204" pitchFamily="34" charset="0"/>
            </a:endParaRPr>
          </a:p>
          <a:p>
            <a:br>
              <a:rPr lang="es-ES" dirty="0"/>
            </a:br>
            <a:endParaRPr lang="es-EC" dirty="0"/>
          </a:p>
        </p:txBody>
      </p:sp>
      <p:pic>
        <p:nvPicPr>
          <p:cNvPr id="1026" name="Picture 2" descr="https://www.portaleducativo.net/biblioteca/sistema_ecuaciones_1.jpg">
            <a:extLst>
              <a:ext uri="{FF2B5EF4-FFF2-40B4-BE49-F238E27FC236}">
                <a16:creationId xmlns:a16="http://schemas.microsoft.com/office/drawing/2014/main" id="{D02B9E8E-BF9D-42FC-85D2-68D5A54250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9987" y="2602720"/>
            <a:ext cx="4924425" cy="11811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E5703CB9-4DFC-440D-A99D-131E512824C2}"/>
              </a:ext>
            </a:extLst>
          </p:cNvPr>
          <p:cNvSpPr/>
          <p:nvPr/>
        </p:nvSpPr>
        <p:spPr>
          <a:xfrm>
            <a:off x="1340223" y="3783820"/>
            <a:ext cx="10103224" cy="1200329"/>
          </a:xfrm>
          <a:prstGeom prst="rect">
            <a:avLst/>
          </a:prstGeom>
        </p:spPr>
        <p:txBody>
          <a:bodyPr wrap="square">
            <a:spAutoFit/>
          </a:bodyPr>
          <a:lstStyle/>
          <a:p>
            <a:r>
              <a:rPr lang="es-ES" sz="2400" dirty="0">
                <a:solidFill>
                  <a:srgbClr val="333333"/>
                </a:solidFill>
                <a:latin typeface="Arial" panose="020B0604020202020204" pitchFamily="34" charset="0"/>
              </a:rPr>
              <a:t>En los sistemas de ecuaciones, se debe buscar los valores de las incógnitas, con los cuales al reemplazar, deben dar la solución planteada en ambas ecuaciones.</a:t>
            </a:r>
            <a:endParaRPr lang="es-EC" sz="2400" dirty="0"/>
          </a:p>
        </p:txBody>
      </p:sp>
    </p:spTree>
    <p:extLst>
      <p:ext uri="{BB962C8B-B14F-4D97-AF65-F5344CB8AC3E}">
        <p14:creationId xmlns:p14="http://schemas.microsoft.com/office/powerpoint/2010/main" val="3218810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C95A8C-03FB-4A1B-8B6A-E8DB43209EC2}"/>
              </a:ext>
            </a:extLst>
          </p:cNvPr>
          <p:cNvSpPr>
            <a:spLocks noGrp="1"/>
          </p:cNvSpPr>
          <p:nvPr>
            <p:ph type="title"/>
          </p:nvPr>
        </p:nvSpPr>
        <p:spPr/>
        <p:txBody>
          <a:bodyPr/>
          <a:lstStyle/>
          <a:p>
            <a:r>
              <a:rPr lang="es-ES" b="1" dirty="0"/>
              <a:t>Métodos de resolución para sistemas de ecuaciones</a:t>
            </a:r>
            <a:endParaRPr lang="es-EC" dirty="0"/>
          </a:p>
        </p:txBody>
      </p:sp>
      <p:sp>
        <p:nvSpPr>
          <p:cNvPr id="3" name="Rectangle 1">
            <a:extLst>
              <a:ext uri="{FF2B5EF4-FFF2-40B4-BE49-F238E27FC236}">
                <a16:creationId xmlns:a16="http://schemas.microsoft.com/office/drawing/2014/main" id="{CCF0474D-A2EA-472E-AD5E-64CD4FA3258B}"/>
              </a:ext>
            </a:extLst>
          </p:cNvPr>
          <p:cNvSpPr>
            <a:spLocks noChangeArrowheads="1"/>
          </p:cNvSpPr>
          <p:nvPr/>
        </p:nvSpPr>
        <p:spPr bwMode="auto">
          <a:xfrm>
            <a:off x="1371600" y="1961115"/>
            <a:ext cx="9260541"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4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a) Método de  Reducción</a:t>
            </a:r>
            <a:endParaRPr kumimoji="0" lang="es-EC" altLang="es-EC"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Consiste en </a:t>
            </a:r>
            <a:r>
              <a:rPr kumimoji="0" lang="es-EC" altLang="es-EC" sz="24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igualar</a:t>
            </a:r>
            <a:r>
              <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los coeficientes de una misma incógnita en ambas ecuaciones y, enseguida, </a:t>
            </a:r>
            <a:r>
              <a:rPr kumimoji="0" lang="es-EC" altLang="es-EC" sz="24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sumar</a:t>
            </a:r>
            <a:r>
              <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o </a:t>
            </a:r>
            <a:r>
              <a:rPr kumimoji="0" lang="es-EC" altLang="es-EC" sz="24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restar</a:t>
            </a:r>
            <a:r>
              <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las ecuaciones, de modo que se eliminen los términos cuyos coeficientes se igualaron.</a:t>
            </a:r>
            <a:r>
              <a:rPr lang="es-EC" altLang="es-EC" sz="2400" dirty="0"/>
              <a:t> </a:t>
            </a:r>
            <a:r>
              <a:rPr kumimoji="0" lang="es-EC" altLang="es-EC" sz="24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Ejemplo:</a:t>
            </a:r>
            <a:endParaRPr kumimoji="0" lang="es-EC" altLang="es-EC"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C" altLang="es-EC" sz="11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endParaRPr kumimoji="0" lang="es-EC" altLang="es-EC"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C" altLang="es-EC" sz="11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s-EC" altLang="es-EC" sz="71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endParaRPr kumimoji="0" lang="es-EC" altLang="es-EC" sz="1800" b="0" i="0" u="none" strike="noStrike" cap="none" normalizeH="0" baseline="0" dirty="0">
              <a:ln>
                <a:noFill/>
              </a:ln>
              <a:solidFill>
                <a:schemeClr val="tx1"/>
              </a:solidFill>
              <a:effectLst/>
              <a:latin typeface="Arial" panose="020B0604020202020204" pitchFamily="34" charset="0"/>
            </a:endParaRPr>
          </a:p>
        </p:txBody>
      </p:sp>
      <p:pic>
        <p:nvPicPr>
          <p:cNvPr id="2050" name="Picture 2" descr="sistema_ecuaciones_3.jpg (268×119)">
            <a:extLst>
              <a:ext uri="{FF2B5EF4-FFF2-40B4-BE49-F238E27FC236}">
                <a16:creationId xmlns:a16="http://schemas.microsoft.com/office/drawing/2014/main" id="{1BB2C94E-1C8C-44D9-95EB-4EC2D9C16A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5519" y="4397848"/>
            <a:ext cx="2552701" cy="113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053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729523-C073-41D3-9945-1D47868D92FA}"/>
              </a:ext>
            </a:extLst>
          </p:cNvPr>
          <p:cNvSpPr>
            <a:spLocks noGrp="1"/>
          </p:cNvSpPr>
          <p:nvPr>
            <p:ph type="title"/>
          </p:nvPr>
        </p:nvSpPr>
        <p:spPr/>
        <p:txBody>
          <a:bodyPr/>
          <a:lstStyle/>
          <a:p>
            <a:r>
              <a:rPr lang="es-ES" b="1" dirty="0"/>
              <a:t>Métodos de resolución para sistemas de ecuaciones</a:t>
            </a:r>
            <a:endParaRPr lang="es-EC" dirty="0"/>
          </a:p>
        </p:txBody>
      </p:sp>
      <p:sp>
        <p:nvSpPr>
          <p:cNvPr id="3" name="Rectangle 1">
            <a:extLst>
              <a:ext uri="{FF2B5EF4-FFF2-40B4-BE49-F238E27FC236}">
                <a16:creationId xmlns:a16="http://schemas.microsoft.com/office/drawing/2014/main" id="{1CC754A6-16A7-468F-BB97-37FCFCC8F940}"/>
              </a:ext>
            </a:extLst>
          </p:cNvPr>
          <p:cNvSpPr>
            <a:spLocks noChangeArrowheads="1"/>
          </p:cNvSpPr>
          <p:nvPr/>
        </p:nvSpPr>
        <p:spPr bwMode="auto">
          <a:xfrm>
            <a:off x="1398490" y="2109706"/>
            <a:ext cx="9753600" cy="377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4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Paso 1- </a:t>
            </a:r>
            <a:r>
              <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Igualaremos una de las incógnitas del sistema. En este caso, nosotros empezaremos igualando la incógnita</a:t>
            </a:r>
            <a:r>
              <a:rPr kumimoji="0" lang="es-EC" altLang="es-EC" sz="24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 y</a:t>
            </a:r>
            <a:r>
              <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Para ello, multiplico la segunda ecuación por 2, quedando </a:t>
            </a:r>
            <a:r>
              <a:rPr kumimoji="0" lang="es-EC" altLang="es-EC" sz="24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4x+2y= 28</a:t>
            </a:r>
            <a:endParaRPr kumimoji="0" lang="es-EC" altLang="es-EC"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C" altLang="es-EC" sz="11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endParaRPr kumimoji="0" lang="es-EC" altLang="es-EC"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C" altLang="es-EC" sz="11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s-EC" altLang="es-EC" sz="156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endParaRPr kumimoji="0" lang="es-EC" altLang="es-EC" sz="1800" b="0" i="0" u="none" strike="noStrike" cap="none" normalizeH="0" baseline="0" dirty="0">
              <a:ln>
                <a:noFill/>
              </a:ln>
              <a:solidFill>
                <a:schemeClr val="tx1"/>
              </a:solidFill>
              <a:effectLst/>
              <a:latin typeface="Arial" panose="020B0604020202020204" pitchFamily="34" charset="0"/>
            </a:endParaRPr>
          </a:p>
        </p:txBody>
      </p:sp>
      <p:pic>
        <p:nvPicPr>
          <p:cNvPr id="3074" name="Picture 2" descr="sistema_ecuaciones_4.jpg (444×261)">
            <a:extLst>
              <a:ext uri="{FF2B5EF4-FFF2-40B4-BE49-F238E27FC236}">
                <a16:creationId xmlns:a16="http://schemas.microsoft.com/office/drawing/2014/main" id="{6C591486-1758-43D9-9D7E-3FBDC6DC7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8648" y="3416313"/>
            <a:ext cx="5307104" cy="3119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509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43C3F-32EE-40A1-9A85-D0CB8054E9C0}"/>
              </a:ext>
            </a:extLst>
          </p:cNvPr>
          <p:cNvSpPr>
            <a:spLocks noGrp="1"/>
          </p:cNvSpPr>
          <p:nvPr>
            <p:ph type="title"/>
          </p:nvPr>
        </p:nvSpPr>
        <p:spPr/>
        <p:txBody>
          <a:bodyPr/>
          <a:lstStyle/>
          <a:p>
            <a:r>
              <a:rPr lang="es-ES" b="1" dirty="0"/>
              <a:t>Métodos de resolución para sistemas de ecuaciones</a:t>
            </a:r>
            <a:endParaRPr lang="es-EC" dirty="0"/>
          </a:p>
        </p:txBody>
      </p:sp>
      <p:sp>
        <p:nvSpPr>
          <p:cNvPr id="3" name="Rectangle 1">
            <a:extLst>
              <a:ext uri="{FF2B5EF4-FFF2-40B4-BE49-F238E27FC236}">
                <a16:creationId xmlns:a16="http://schemas.microsoft.com/office/drawing/2014/main" id="{0795365E-CCE2-4A51-8288-F9323221FBEC}"/>
              </a:ext>
            </a:extLst>
          </p:cNvPr>
          <p:cNvSpPr>
            <a:spLocks noChangeArrowheads="1"/>
          </p:cNvSpPr>
          <p:nvPr/>
        </p:nvSpPr>
        <p:spPr bwMode="auto">
          <a:xfrm>
            <a:off x="1264832" y="1917555"/>
            <a:ext cx="9814735"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C" altLang="es-EC" sz="24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Paso 2- </a:t>
            </a:r>
            <a:r>
              <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Ahora, sumamos o restamos (según se requiera) los términos semejantes, para reducir (eliminar) el término con coeficiente común. </a:t>
            </a:r>
            <a:endParaRPr kumimoji="0" lang="es-EC" altLang="es-EC"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endParaRPr kumimoji="0" lang="es-EC" altLang="es-EC"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endParaRPr kumimoji="0" lang="es-EC" altLang="es-EC"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s-EC" altLang="es-EC" sz="2400" dirty="0">
              <a:solidFill>
                <a:srgbClr val="333333"/>
              </a:solidFill>
              <a:cs typeface="Arial" panose="020B0604020202020204" pitchFamily="34" charset="0"/>
            </a:endParaRPr>
          </a:p>
          <a:p>
            <a:pPr lvl="0" algn="ctr" defTabSz="914400"/>
            <a:r>
              <a:rPr kumimoji="0" lang="es-EC" altLang="es-EC" sz="1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endParaRPr kumimoji="0" lang="es-EC" altLang="es-EC" sz="1800" b="0" i="0" u="none" strike="noStrike" cap="none" normalizeH="0" baseline="0" dirty="0">
              <a:ln>
                <a:noFill/>
              </a:ln>
              <a:solidFill>
                <a:schemeClr val="tx1"/>
              </a:solidFill>
              <a:effectLst/>
              <a:latin typeface="Arial" panose="020B0604020202020204" pitchFamily="34" charset="0"/>
            </a:endParaRPr>
          </a:p>
        </p:txBody>
      </p:sp>
      <p:pic>
        <p:nvPicPr>
          <p:cNvPr id="4098" name="Picture 2" descr="https://www.portaleducativo.net/biblioteca/sistema_ecuaciones_5.jpg">
            <a:extLst>
              <a:ext uri="{FF2B5EF4-FFF2-40B4-BE49-F238E27FC236}">
                <a16:creationId xmlns:a16="http://schemas.microsoft.com/office/drawing/2014/main" id="{52A72EFF-28A8-4CDC-982B-E62063A8A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997" y="2867026"/>
            <a:ext cx="2466976" cy="181927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https://www.portaleducativo.net/biblioteca/sistema_ecuaciones_6.jpg">
            <a:extLst>
              <a:ext uri="{FF2B5EF4-FFF2-40B4-BE49-F238E27FC236}">
                <a16:creationId xmlns:a16="http://schemas.microsoft.com/office/drawing/2014/main" id="{A5477B86-C252-4C2D-BBBC-EBB7E876C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6029" y="2867026"/>
            <a:ext cx="2962275"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285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E5ADFA-1C07-4109-8392-129556453613}"/>
              </a:ext>
            </a:extLst>
          </p:cNvPr>
          <p:cNvSpPr>
            <a:spLocks noGrp="1"/>
          </p:cNvSpPr>
          <p:nvPr>
            <p:ph type="title"/>
          </p:nvPr>
        </p:nvSpPr>
        <p:spPr/>
        <p:txBody>
          <a:bodyPr/>
          <a:lstStyle/>
          <a:p>
            <a:r>
              <a:rPr lang="es-ES" b="1" dirty="0"/>
              <a:t>Métodos de resolución para sistemas de ecuaciones</a:t>
            </a:r>
            <a:endParaRPr lang="es-EC" dirty="0"/>
          </a:p>
        </p:txBody>
      </p:sp>
      <p:pic>
        <p:nvPicPr>
          <p:cNvPr id="5122" name="Picture 2" descr="sistema_ecuaciones_7.jpg (488×456)">
            <a:extLst>
              <a:ext uri="{FF2B5EF4-FFF2-40B4-BE49-F238E27FC236}">
                <a16:creationId xmlns:a16="http://schemas.microsoft.com/office/drawing/2014/main" id="{9AB26333-BAD1-4C25-BD2C-DBC5903A4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8100" y="1974477"/>
            <a:ext cx="46482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080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DC5CEE-A6D6-48A7-9F19-83E7AD3653CE}"/>
              </a:ext>
            </a:extLst>
          </p:cNvPr>
          <p:cNvSpPr>
            <a:spLocks noGrp="1"/>
          </p:cNvSpPr>
          <p:nvPr>
            <p:ph type="title"/>
          </p:nvPr>
        </p:nvSpPr>
        <p:spPr/>
        <p:txBody>
          <a:bodyPr/>
          <a:lstStyle/>
          <a:p>
            <a:r>
              <a:rPr lang="es-ES" b="1" dirty="0"/>
              <a:t>Métodos de resolución para sistemas de ecuaciones</a:t>
            </a:r>
            <a:endParaRPr lang="es-EC" dirty="0"/>
          </a:p>
        </p:txBody>
      </p:sp>
      <p:sp>
        <p:nvSpPr>
          <p:cNvPr id="3" name="Rectangle 1">
            <a:extLst>
              <a:ext uri="{FF2B5EF4-FFF2-40B4-BE49-F238E27FC236}">
                <a16:creationId xmlns:a16="http://schemas.microsoft.com/office/drawing/2014/main" id="{234231F6-8811-4141-B761-F08953ECA8BC}"/>
              </a:ext>
            </a:extLst>
          </p:cNvPr>
          <p:cNvSpPr>
            <a:spLocks noChangeArrowheads="1"/>
          </p:cNvSpPr>
          <p:nvPr/>
        </p:nvSpPr>
        <p:spPr bwMode="auto">
          <a:xfrm>
            <a:off x="1371600" y="1967362"/>
            <a:ext cx="1003150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4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b) Método de Sustitución</a:t>
            </a:r>
            <a:endParaRPr kumimoji="0" lang="es-EC" altLang="es-EC"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Consiste en despejar una incógnita de una de las ecuaciones y sustituirla en otra ecuación.</a:t>
            </a:r>
          </a:p>
          <a:p>
            <a:pPr marL="0" marR="0" lvl="0" indent="0" algn="just" defTabSz="914400" rtl="0" eaLnBrk="0" fontAlgn="base" latinLnBrk="0" hangingPunct="0">
              <a:lnSpc>
                <a:spcPct val="100000"/>
              </a:lnSpc>
              <a:spcBef>
                <a:spcPct val="0"/>
              </a:spcBef>
              <a:spcAft>
                <a:spcPct val="0"/>
              </a:spcAft>
              <a:buClrTx/>
              <a:buSzTx/>
              <a:buFontTx/>
              <a:buNone/>
              <a:tabLst/>
            </a:pPr>
            <a:endParaRPr lang="es-EC" altLang="es-EC" sz="2400" dirty="0">
              <a:solidFill>
                <a:srgbClr val="333333"/>
              </a:solidFill>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EC" altLang="es-EC"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endParaRPr kumimoji="0" lang="es-EC" altLang="es-EC"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Primero, despejaremos cualquiera de las incógnitas de esta ecuación. Nosotros escogeremos despejar x en la segunda ecuación. Para ello, moveremos todos los términos que no sean x hacia el otro lado de la igualdad.</a:t>
            </a:r>
            <a:endParaRPr kumimoji="0" lang="es-EC" altLang="es-EC"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endParaRPr kumimoji="0" lang="es-EC" altLang="es-EC" sz="2400" b="0" i="0" u="none" strike="noStrike" cap="none" normalizeH="0" baseline="0" dirty="0">
              <a:ln>
                <a:noFill/>
              </a:ln>
              <a:solidFill>
                <a:schemeClr val="tx1"/>
              </a:solidFill>
              <a:effectLst/>
              <a:latin typeface="Arial" panose="020B0604020202020204" pitchFamily="34" charset="0"/>
            </a:endParaRPr>
          </a:p>
        </p:txBody>
      </p:sp>
      <p:pic>
        <p:nvPicPr>
          <p:cNvPr id="6146" name="Picture 2" descr="sistema_ecuaciones_8.jpg (322×116)">
            <a:extLst>
              <a:ext uri="{FF2B5EF4-FFF2-40B4-BE49-F238E27FC236}">
                <a16:creationId xmlns:a16="http://schemas.microsoft.com/office/drawing/2014/main" id="{83993955-B435-4DEE-9E50-E9EB3111E3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5629" y="3226787"/>
            <a:ext cx="1831209" cy="1104901"/>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sistema_ecuaciones_8,5.jpg (322×66)">
            <a:extLst>
              <a:ext uri="{FF2B5EF4-FFF2-40B4-BE49-F238E27FC236}">
                <a16:creationId xmlns:a16="http://schemas.microsoft.com/office/drawing/2014/main" id="{CE561CBD-72F1-4160-909E-8AC5E493BB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5630" y="6163616"/>
            <a:ext cx="1831209"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965060"/>
      </p:ext>
    </p:extLst>
  </p:cSld>
  <p:clrMapOvr>
    <a:masterClrMapping/>
  </p:clrMapOvr>
</p:sld>
</file>

<file path=ppt/theme/theme1.xml><?xml version="1.0" encoding="utf-8"?>
<a:theme xmlns:a="http://schemas.openxmlformats.org/drawingml/2006/main" name="Recorte">
  <a:themeElements>
    <a:clrScheme name="Azul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151</TotalTime>
  <Words>632</Words>
  <Application>Microsoft Office PowerPoint</Application>
  <PresentationFormat>Panorámica</PresentationFormat>
  <Paragraphs>111</Paragraphs>
  <Slides>27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Arial</vt:lpstr>
      <vt:lpstr>Cambria Math</vt:lpstr>
      <vt:lpstr>Franklin Gothic Book</vt:lpstr>
      <vt:lpstr>Wingdings</vt:lpstr>
      <vt:lpstr>Recorte</vt:lpstr>
      <vt:lpstr>ALGEBRA LINEAL </vt:lpstr>
      <vt:lpstr>SISTEMAS DE ECUACIONES LINEALES</vt:lpstr>
      <vt:lpstr>SISTEMAS DE ECUACIONES</vt:lpstr>
      <vt:lpstr>SISTEMAS DE ECUACIONES LINEALES</vt:lpstr>
      <vt:lpstr>Métodos de resolución para sistemas de ecuaciones</vt:lpstr>
      <vt:lpstr>Métodos de resolución para sistemas de ecuaciones</vt:lpstr>
      <vt:lpstr>Métodos de resolución para sistemas de ecuaciones</vt:lpstr>
      <vt:lpstr>Métodos de resolución para sistemas de ecuaciones</vt:lpstr>
      <vt:lpstr>Métodos de resolución para sistemas de ecuaciones</vt:lpstr>
      <vt:lpstr>Métodos de resolución para sistemas de ecuaciones</vt:lpstr>
      <vt:lpstr>Métodos de resolución para sistemas de ecuaciones</vt:lpstr>
      <vt:lpstr>Métodos de resolución para sistemas de ecuaciones</vt:lpstr>
      <vt:lpstr>Métodos de resolución para sistemas de ecuaciones</vt:lpstr>
      <vt:lpstr>Tipos de sistemas</vt:lpstr>
      <vt:lpstr>Tipos de sistemas</vt:lpstr>
      <vt:lpstr>Tipos de sistemas</vt:lpstr>
      <vt:lpstr>Tipos de sistemas</vt:lpstr>
      <vt:lpstr>Tipos de sistemas</vt:lpstr>
      <vt:lpstr>Tipos de sistemas</vt:lpstr>
      <vt:lpstr>Tipos de sistemas</vt:lpstr>
      <vt:lpstr>Tipos de sistemas</vt:lpstr>
      <vt:lpstr>¿Cómo identificar cada sistema?</vt:lpstr>
      <vt:lpstr>¿Cómo identificar cada sistema?</vt:lpstr>
      <vt:lpstr>RESORVER</vt:lpstr>
      <vt:lpstr>Regla de Cramer</vt:lpstr>
      <vt:lpstr>Regla de Cramer</vt:lpstr>
      <vt:lpstr>Método Gráfico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MATEMÁTICA</dc:title>
  <dc:creator>USUARIO</dc:creator>
  <cp:lastModifiedBy>MARIA ANTONIETA LEON LOAIZA</cp:lastModifiedBy>
  <cp:revision>27</cp:revision>
  <dcterms:created xsi:type="dcterms:W3CDTF">2019-10-15T14:57:57Z</dcterms:created>
  <dcterms:modified xsi:type="dcterms:W3CDTF">2020-04-20T19:35:36Z</dcterms:modified>
</cp:coreProperties>
</file>