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56" r:id="rId1"/>
  </p:sldMasterIdLst>
  <p:notesMasterIdLst>
    <p:notesMasterId r:id="rId17"/>
  </p:notesMasterIdLst>
  <p:handoutMasterIdLst>
    <p:handoutMasterId r:id="rId18"/>
  </p:handoutMasterIdLst>
  <p:sldIdLst>
    <p:sldId id="256" r:id="rId2"/>
    <p:sldId id="257" r:id="rId3"/>
    <p:sldId id="357" r:id="rId4"/>
    <p:sldId id="358" r:id="rId5"/>
    <p:sldId id="359" r:id="rId6"/>
    <p:sldId id="360" r:id="rId7"/>
    <p:sldId id="369" r:id="rId8"/>
    <p:sldId id="368" r:id="rId9"/>
    <p:sldId id="361" r:id="rId10"/>
    <p:sldId id="362" r:id="rId11"/>
    <p:sldId id="363" r:id="rId12"/>
    <p:sldId id="364" r:id="rId13"/>
    <p:sldId id="371" r:id="rId14"/>
    <p:sldId id="372" r:id="rId15"/>
    <p:sldId id="356" r:id="rId16"/>
  </p:sldIdLst>
  <p:sldSz cx="9144000" cy="6858000" type="screen4x3"/>
  <p:notesSz cx="7315200" cy="96012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C122"/>
    <a:srgbClr val="3556DB"/>
    <a:srgbClr val="2851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90" autoAdjust="0"/>
    <p:restoredTop sz="93424" autoAdjust="0"/>
  </p:normalViewPr>
  <p:slideViewPr>
    <p:cSldViewPr snapToGrid="0" snapToObjects="1">
      <p:cViewPr varScale="1">
        <p:scale>
          <a:sx n="73" d="100"/>
          <a:sy n="73" d="100"/>
        </p:scale>
        <p:origin x="1362"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s-ES"/>
          </a:p>
        </p:txBody>
      </p:sp>
      <p:sp>
        <p:nvSpPr>
          <p:cNvPr id="3" name="Marcador de fecha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482422A8-4B20-8743-805E-EF9F867151F0}" type="datetimeFigureOut">
              <a:rPr lang="es-ES" smtClean="0"/>
              <a:t>02/10/2019</a:t>
            </a:fld>
            <a:endParaRPr lang="es-ES"/>
          </a:p>
        </p:txBody>
      </p:sp>
      <p:sp>
        <p:nvSpPr>
          <p:cNvPr id="4" name="Marcador de pie de página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s-ES"/>
          </a:p>
        </p:txBody>
      </p:sp>
      <p:sp>
        <p:nvSpPr>
          <p:cNvPr id="5" name="Marcador de número de diapositiva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C33CC110-3566-AC49-92C9-B20019070BD2}" type="slidenum">
              <a:rPr lang="es-ES" smtClean="0"/>
              <a:t>‹Nº›</a:t>
            </a:fld>
            <a:endParaRPr lang="es-ES"/>
          </a:p>
        </p:txBody>
      </p:sp>
    </p:spTree>
    <p:extLst>
      <p:ext uri="{BB962C8B-B14F-4D97-AF65-F5344CB8AC3E}">
        <p14:creationId xmlns:p14="http://schemas.microsoft.com/office/powerpoint/2010/main" val="30078072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s-ES"/>
          </a:p>
        </p:txBody>
      </p:sp>
      <p:sp>
        <p:nvSpPr>
          <p:cNvPr id="3" name="Marcador de fecha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18242DB2-6460-B348-BA6E-18898A3836D1}" type="datetimeFigureOut">
              <a:rPr lang="es-ES" smtClean="0"/>
              <a:t>02/10/2019</a:t>
            </a:fld>
            <a:endParaRPr lang="es-ES"/>
          </a:p>
        </p:txBody>
      </p:sp>
      <p:sp>
        <p:nvSpPr>
          <p:cNvPr id="4" name="Marcador de imagen de diapositiva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s-ES"/>
          </a:p>
        </p:txBody>
      </p:sp>
      <p:sp>
        <p:nvSpPr>
          <p:cNvPr id="5" name="Marcador de notas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6" name="Marcador de pie de página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s-ES"/>
          </a:p>
        </p:txBody>
      </p:sp>
      <p:sp>
        <p:nvSpPr>
          <p:cNvPr id="7" name="Marcador de número de diapositiva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A0EB6F68-9418-894F-9356-387E34AFAD35}" type="slidenum">
              <a:rPr lang="es-ES" smtClean="0"/>
              <a:t>‹Nº›</a:t>
            </a:fld>
            <a:endParaRPr lang="es-ES"/>
          </a:p>
        </p:txBody>
      </p:sp>
    </p:spTree>
    <p:extLst>
      <p:ext uri="{BB962C8B-B14F-4D97-AF65-F5344CB8AC3E}">
        <p14:creationId xmlns:p14="http://schemas.microsoft.com/office/powerpoint/2010/main" val="183771318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C"/>
          </a:p>
        </p:txBody>
      </p:sp>
      <p:sp>
        <p:nvSpPr>
          <p:cNvPr id="4" name="3 Marcador de número de diapositiva"/>
          <p:cNvSpPr>
            <a:spLocks noGrp="1"/>
          </p:cNvSpPr>
          <p:nvPr>
            <p:ph type="sldNum" sz="quarter" idx="10"/>
          </p:nvPr>
        </p:nvSpPr>
        <p:spPr/>
        <p:txBody>
          <a:bodyPr/>
          <a:lstStyle/>
          <a:p>
            <a:fld id="{A0EB6F68-9418-894F-9356-387E34AFAD35}" type="slidenum">
              <a:rPr lang="es-ES" smtClean="0"/>
              <a:t>2</a:t>
            </a:fld>
            <a:endParaRPr lang="es-ES"/>
          </a:p>
        </p:txBody>
      </p:sp>
    </p:spTree>
    <p:extLst>
      <p:ext uri="{BB962C8B-B14F-4D97-AF65-F5344CB8AC3E}">
        <p14:creationId xmlns:p14="http://schemas.microsoft.com/office/powerpoint/2010/main" val="22060789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C"/>
          </a:p>
        </p:txBody>
      </p:sp>
      <p:sp>
        <p:nvSpPr>
          <p:cNvPr id="4" name="3 Marcador de número de diapositiva"/>
          <p:cNvSpPr>
            <a:spLocks noGrp="1"/>
          </p:cNvSpPr>
          <p:nvPr>
            <p:ph type="sldNum" sz="quarter" idx="10"/>
          </p:nvPr>
        </p:nvSpPr>
        <p:spPr/>
        <p:txBody>
          <a:bodyPr/>
          <a:lstStyle/>
          <a:p>
            <a:fld id="{A0EB6F68-9418-894F-9356-387E34AFAD35}" type="slidenum">
              <a:rPr lang="es-ES" smtClean="0"/>
              <a:t>11</a:t>
            </a:fld>
            <a:endParaRPr lang="es-ES"/>
          </a:p>
        </p:txBody>
      </p:sp>
    </p:spTree>
    <p:extLst>
      <p:ext uri="{BB962C8B-B14F-4D97-AF65-F5344CB8AC3E}">
        <p14:creationId xmlns:p14="http://schemas.microsoft.com/office/powerpoint/2010/main" val="1723452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C"/>
          </a:p>
        </p:txBody>
      </p:sp>
      <p:sp>
        <p:nvSpPr>
          <p:cNvPr id="4" name="3 Marcador de número de diapositiva"/>
          <p:cNvSpPr>
            <a:spLocks noGrp="1"/>
          </p:cNvSpPr>
          <p:nvPr>
            <p:ph type="sldNum" sz="quarter" idx="10"/>
          </p:nvPr>
        </p:nvSpPr>
        <p:spPr/>
        <p:txBody>
          <a:bodyPr/>
          <a:lstStyle/>
          <a:p>
            <a:fld id="{A0EB6F68-9418-894F-9356-387E34AFAD35}" type="slidenum">
              <a:rPr lang="es-ES" smtClean="0"/>
              <a:t>12</a:t>
            </a:fld>
            <a:endParaRPr lang="es-ES"/>
          </a:p>
        </p:txBody>
      </p:sp>
    </p:spTree>
    <p:extLst>
      <p:ext uri="{BB962C8B-B14F-4D97-AF65-F5344CB8AC3E}">
        <p14:creationId xmlns:p14="http://schemas.microsoft.com/office/powerpoint/2010/main" val="3289864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C"/>
          </a:p>
        </p:txBody>
      </p:sp>
      <p:sp>
        <p:nvSpPr>
          <p:cNvPr id="4" name="3 Marcador de número de diapositiva"/>
          <p:cNvSpPr>
            <a:spLocks noGrp="1"/>
          </p:cNvSpPr>
          <p:nvPr>
            <p:ph type="sldNum" sz="quarter" idx="10"/>
          </p:nvPr>
        </p:nvSpPr>
        <p:spPr/>
        <p:txBody>
          <a:bodyPr/>
          <a:lstStyle/>
          <a:p>
            <a:fld id="{A0EB6F68-9418-894F-9356-387E34AFAD35}" type="slidenum">
              <a:rPr lang="es-ES" smtClean="0"/>
              <a:t>13</a:t>
            </a:fld>
            <a:endParaRPr lang="es-ES"/>
          </a:p>
        </p:txBody>
      </p:sp>
    </p:spTree>
    <p:extLst>
      <p:ext uri="{BB962C8B-B14F-4D97-AF65-F5344CB8AC3E}">
        <p14:creationId xmlns:p14="http://schemas.microsoft.com/office/powerpoint/2010/main" val="764174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C"/>
          </a:p>
        </p:txBody>
      </p:sp>
      <p:sp>
        <p:nvSpPr>
          <p:cNvPr id="4" name="3 Marcador de número de diapositiva"/>
          <p:cNvSpPr>
            <a:spLocks noGrp="1"/>
          </p:cNvSpPr>
          <p:nvPr>
            <p:ph type="sldNum" sz="quarter" idx="10"/>
          </p:nvPr>
        </p:nvSpPr>
        <p:spPr/>
        <p:txBody>
          <a:bodyPr/>
          <a:lstStyle/>
          <a:p>
            <a:fld id="{A0EB6F68-9418-894F-9356-387E34AFAD35}" type="slidenum">
              <a:rPr lang="es-ES" smtClean="0"/>
              <a:t>14</a:t>
            </a:fld>
            <a:endParaRPr lang="es-ES"/>
          </a:p>
        </p:txBody>
      </p:sp>
    </p:spTree>
    <p:extLst>
      <p:ext uri="{BB962C8B-B14F-4D97-AF65-F5344CB8AC3E}">
        <p14:creationId xmlns:p14="http://schemas.microsoft.com/office/powerpoint/2010/main" val="2882396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C"/>
          </a:p>
        </p:txBody>
      </p:sp>
      <p:sp>
        <p:nvSpPr>
          <p:cNvPr id="4" name="3 Marcador de número de diapositiva"/>
          <p:cNvSpPr>
            <a:spLocks noGrp="1"/>
          </p:cNvSpPr>
          <p:nvPr>
            <p:ph type="sldNum" sz="quarter" idx="10"/>
          </p:nvPr>
        </p:nvSpPr>
        <p:spPr/>
        <p:txBody>
          <a:bodyPr/>
          <a:lstStyle/>
          <a:p>
            <a:fld id="{A0EB6F68-9418-894F-9356-387E34AFAD35}" type="slidenum">
              <a:rPr lang="es-ES" smtClean="0"/>
              <a:t>3</a:t>
            </a:fld>
            <a:endParaRPr lang="es-ES"/>
          </a:p>
        </p:txBody>
      </p:sp>
    </p:spTree>
    <p:extLst>
      <p:ext uri="{BB962C8B-B14F-4D97-AF65-F5344CB8AC3E}">
        <p14:creationId xmlns:p14="http://schemas.microsoft.com/office/powerpoint/2010/main" val="1952096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C"/>
          </a:p>
        </p:txBody>
      </p:sp>
      <p:sp>
        <p:nvSpPr>
          <p:cNvPr id="4" name="3 Marcador de número de diapositiva"/>
          <p:cNvSpPr>
            <a:spLocks noGrp="1"/>
          </p:cNvSpPr>
          <p:nvPr>
            <p:ph type="sldNum" sz="quarter" idx="10"/>
          </p:nvPr>
        </p:nvSpPr>
        <p:spPr/>
        <p:txBody>
          <a:bodyPr/>
          <a:lstStyle/>
          <a:p>
            <a:fld id="{A0EB6F68-9418-894F-9356-387E34AFAD35}" type="slidenum">
              <a:rPr lang="es-ES" smtClean="0"/>
              <a:t>4</a:t>
            </a:fld>
            <a:endParaRPr lang="es-ES"/>
          </a:p>
        </p:txBody>
      </p:sp>
    </p:spTree>
    <p:extLst>
      <p:ext uri="{BB962C8B-B14F-4D97-AF65-F5344CB8AC3E}">
        <p14:creationId xmlns:p14="http://schemas.microsoft.com/office/powerpoint/2010/main" val="913476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C"/>
          </a:p>
        </p:txBody>
      </p:sp>
      <p:sp>
        <p:nvSpPr>
          <p:cNvPr id="4" name="3 Marcador de número de diapositiva"/>
          <p:cNvSpPr>
            <a:spLocks noGrp="1"/>
          </p:cNvSpPr>
          <p:nvPr>
            <p:ph type="sldNum" sz="quarter" idx="10"/>
          </p:nvPr>
        </p:nvSpPr>
        <p:spPr/>
        <p:txBody>
          <a:bodyPr/>
          <a:lstStyle/>
          <a:p>
            <a:fld id="{A0EB6F68-9418-894F-9356-387E34AFAD35}" type="slidenum">
              <a:rPr lang="es-ES" smtClean="0"/>
              <a:t>5</a:t>
            </a:fld>
            <a:endParaRPr lang="es-ES"/>
          </a:p>
        </p:txBody>
      </p:sp>
    </p:spTree>
    <p:extLst>
      <p:ext uri="{BB962C8B-B14F-4D97-AF65-F5344CB8AC3E}">
        <p14:creationId xmlns:p14="http://schemas.microsoft.com/office/powerpoint/2010/main" val="4137895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C"/>
          </a:p>
        </p:txBody>
      </p:sp>
      <p:sp>
        <p:nvSpPr>
          <p:cNvPr id="4" name="3 Marcador de número de diapositiva"/>
          <p:cNvSpPr>
            <a:spLocks noGrp="1"/>
          </p:cNvSpPr>
          <p:nvPr>
            <p:ph type="sldNum" sz="quarter" idx="10"/>
          </p:nvPr>
        </p:nvSpPr>
        <p:spPr/>
        <p:txBody>
          <a:bodyPr/>
          <a:lstStyle/>
          <a:p>
            <a:fld id="{A0EB6F68-9418-894F-9356-387E34AFAD35}" type="slidenum">
              <a:rPr lang="es-ES" smtClean="0"/>
              <a:t>6</a:t>
            </a:fld>
            <a:endParaRPr lang="es-ES"/>
          </a:p>
        </p:txBody>
      </p:sp>
    </p:spTree>
    <p:extLst>
      <p:ext uri="{BB962C8B-B14F-4D97-AF65-F5344CB8AC3E}">
        <p14:creationId xmlns:p14="http://schemas.microsoft.com/office/powerpoint/2010/main" val="3595246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C"/>
          </a:p>
        </p:txBody>
      </p:sp>
      <p:sp>
        <p:nvSpPr>
          <p:cNvPr id="4" name="3 Marcador de número de diapositiva"/>
          <p:cNvSpPr>
            <a:spLocks noGrp="1"/>
          </p:cNvSpPr>
          <p:nvPr>
            <p:ph type="sldNum" sz="quarter" idx="10"/>
          </p:nvPr>
        </p:nvSpPr>
        <p:spPr/>
        <p:txBody>
          <a:bodyPr/>
          <a:lstStyle/>
          <a:p>
            <a:fld id="{A0EB6F68-9418-894F-9356-387E34AFAD35}" type="slidenum">
              <a:rPr lang="es-ES" smtClean="0"/>
              <a:t>7</a:t>
            </a:fld>
            <a:endParaRPr lang="es-ES"/>
          </a:p>
        </p:txBody>
      </p:sp>
    </p:spTree>
    <p:extLst>
      <p:ext uri="{BB962C8B-B14F-4D97-AF65-F5344CB8AC3E}">
        <p14:creationId xmlns:p14="http://schemas.microsoft.com/office/powerpoint/2010/main" val="3837707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C"/>
          </a:p>
        </p:txBody>
      </p:sp>
      <p:sp>
        <p:nvSpPr>
          <p:cNvPr id="4" name="3 Marcador de número de diapositiva"/>
          <p:cNvSpPr>
            <a:spLocks noGrp="1"/>
          </p:cNvSpPr>
          <p:nvPr>
            <p:ph type="sldNum" sz="quarter" idx="10"/>
          </p:nvPr>
        </p:nvSpPr>
        <p:spPr/>
        <p:txBody>
          <a:bodyPr/>
          <a:lstStyle/>
          <a:p>
            <a:fld id="{A0EB6F68-9418-894F-9356-387E34AFAD35}" type="slidenum">
              <a:rPr lang="es-ES" smtClean="0"/>
              <a:t>8</a:t>
            </a:fld>
            <a:endParaRPr lang="es-ES"/>
          </a:p>
        </p:txBody>
      </p:sp>
    </p:spTree>
    <p:extLst>
      <p:ext uri="{BB962C8B-B14F-4D97-AF65-F5344CB8AC3E}">
        <p14:creationId xmlns:p14="http://schemas.microsoft.com/office/powerpoint/2010/main" val="3787762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C"/>
          </a:p>
        </p:txBody>
      </p:sp>
      <p:sp>
        <p:nvSpPr>
          <p:cNvPr id="4" name="3 Marcador de número de diapositiva"/>
          <p:cNvSpPr>
            <a:spLocks noGrp="1"/>
          </p:cNvSpPr>
          <p:nvPr>
            <p:ph type="sldNum" sz="quarter" idx="10"/>
          </p:nvPr>
        </p:nvSpPr>
        <p:spPr/>
        <p:txBody>
          <a:bodyPr/>
          <a:lstStyle/>
          <a:p>
            <a:fld id="{A0EB6F68-9418-894F-9356-387E34AFAD35}" type="slidenum">
              <a:rPr lang="es-ES" smtClean="0"/>
              <a:t>9</a:t>
            </a:fld>
            <a:endParaRPr lang="es-ES"/>
          </a:p>
        </p:txBody>
      </p:sp>
    </p:spTree>
    <p:extLst>
      <p:ext uri="{BB962C8B-B14F-4D97-AF65-F5344CB8AC3E}">
        <p14:creationId xmlns:p14="http://schemas.microsoft.com/office/powerpoint/2010/main" val="4291920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C"/>
          </a:p>
        </p:txBody>
      </p:sp>
      <p:sp>
        <p:nvSpPr>
          <p:cNvPr id="4" name="3 Marcador de número de diapositiva"/>
          <p:cNvSpPr>
            <a:spLocks noGrp="1"/>
          </p:cNvSpPr>
          <p:nvPr>
            <p:ph type="sldNum" sz="quarter" idx="10"/>
          </p:nvPr>
        </p:nvSpPr>
        <p:spPr/>
        <p:txBody>
          <a:bodyPr/>
          <a:lstStyle/>
          <a:p>
            <a:fld id="{A0EB6F68-9418-894F-9356-387E34AFAD35}" type="slidenum">
              <a:rPr lang="es-ES" smtClean="0"/>
              <a:t>10</a:t>
            </a:fld>
            <a:endParaRPr lang="es-ES"/>
          </a:p>
        </p:txBody>
      </p:sp>
    </p:spTree>
    <p:extLst>
      <p:ext uri="{BB962C8B-B14F-4D97-AF65-F5344CB8AC3E}">
        <p14:creationId xmlns:p14="http://schemas.microsoft.com/office/powerpoint/2010/main" val="472979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9D24BAF7-1C8E-4A54-8CC0-29970E8303F3}" type="datetime1">
              <a:rPr lang="es-EC" smtClean="0"/>
              <a:t>2/10/2019</a:t>
            </a:fld>
            <a:endParaRPr lang="es-ES"/>
          </a:p>
        </p:txBody>
      </p:sp>
      <p:sp>
        <p:nvSpPr>
          <p:cNvPr id="8" name="Slide Number Placeholder 7"/>
          <p:cNvSpPr>
            <a:spLocks noGrp="1"/>
          </p:cNvSpPr>
          <p:nvPr>
            <p:ph type="sldNum" sz="quarter" idx="11"/>
          </p:nvPr>
        </p:nvSpPr>
        <p:spPr/>
        <p:txBody>
          <a:bodyPr/>
          <a:lstStyle/>
          <a:p>
            <a:fld id="{1BB75467-C78C-8745-B24F-9C01B138A8E9}" type="slidenum">
              <a:rPr lang="es-ES" smtClean="0"/>
              <a:t>‹Nº›</a:t>
            </a:fld>
            <a:endParaRPr lang="es-ES"/>
          </a:p>
        </p:txBody>
      </p:sp>
      <p:sp>
        <p:nvSpPr>
          <p:cNvPr id="9" name="Footer Placeholder 8"/>
          <p:cNvSpPr>
            <a:spLocks noGrp="1"/>
          </p:cNvSpPr>
          <p:nvPr>
            <p:ph type="ftr" sz="quarter" idx="12"/>
          </p:nvPr>
        </p:nvSpPr>
        <p:spPr/>
        <p:txBody>
          <a:bodyPr/>
          <a:lstStyle/>
          <a:p>
            <a:r>
              <a:rPr lang="es-EC" smtClean="0"/>
              <a:t>Estructuras de Datos y Algoritmos - Franco Guamán</a:t>
            </a:r>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DB9D799E-55CE-4E9D-9E19-C05881D3CA50}" type="datetime1">
              <a:rPr lang="es-EC" smtClean="0"/>
              <a:t>2/10/2019</a:t>
            </a:fld>
            <a:endParaRPr lang="es-ES"/>
          </a:p>
        </p:txBody>
      </p:sp>
      <p:sp>
        <p:nvSpPr>
          <p:cNvPr id="5" name="Footer Placeholder 4"/>
          <p:cNvSpPr>
            <a:spLocks noGrp="1"/>
          </p:cNvSpPr>
          <p:nvPr>
            <p:ph type="ftr" sz="quarter" idx="11"/>
          </p:nvPr>
        </p:nvSpPr>
        <p:spPr/>
        <p:txBody>
          <a:bodyPr/>
          <a:lstStyle/>
          <a:p>
            <a:r>
              <a:rPr lang="es-EC" smtClean="0"/>
              <a:t>Estructuras de Datos y Algoritmos - Franco Guamán</a:t>
            </a:r>
            <a:endParaRPr lang="es-ES"/>
          </a:p>
        </p:txBody>
      </p:sp>
      <p:sp>
        <p:nvSpPr>
          <p:cNvPr id="6" name="Slide Number Placeholder 5"/>
          <p:cNvSpPr>
            <a:spLocks noGrp="1"/>
          </p:cNvSpPr>
          <p:nvPr>
            <p:ph type="sldNum" sz="quarter" idx="12"/>
          </p:nvPr>
        </p:nvSpPr>
        <p:spPr/>
        <p:txBody>
          <a:bodyPr/>
          <a:lstStyle/>
          <a:p>
            <a:fld id="{1BB75467-C78C-8745-B24F-9C01B138A8E9}"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EAF4DE63-B5B1-4B95-AD7A-86BA66154A78}" type="datetime1">
              <a:rPr lang="es-EC" smtClean="0"/>
              <a:t>2/10/2019</a:t>
            </a:fld>
            <a:endParaRPr lang="es-ES"/>
          </a:p>
        </p:txBody>
      </p:sp>
      <p:sp>
        <p:nvSpPr>
          <p:cNvPr id="5" name="Footer Placeholder 4"/>
          <p:cNvSpPr>
            <a:spLocks noGrp="1"/>
          </p:cNvSpPr>
          <p:nvPr>
            <p:ph type="ftr" sz="quarter" idx="11"/>
          </p:nvPr>
        </p:nvSpPr>
        <p:spPr/>
        <p:txBody>
          <a:bodyPr/>
          <a:lstStyle/>
          <a:p>
            <a:r>
              <a:rPr lang="es-EC" smtClean="0"/>
              <a:t>Estructuras de Datos y Algoritmos - Franco Guamán</a:t>
            </a:r>
            <a:endParaRPr lang="es-ES"/>
          </a:p>
        </p:txBody>
      </p:sp>
      <p:sp>
        <p:nvSpPr>
          <p:cNvPr id="6" name="Slide Number Placeholder 5"/>
          <p:cNvSpPr>
            <a:spLocks noGrp="1"/>
          </p:cNvSpPr>
          <p:nvPr>
            <p:ph type="sldNum" sz="quarter" idx="12"/>
          </p:nvPr>
        </p:nvSpPr>
        <p:spPr/>
        <p:txBody>
          <a:bodyPr/>
          <a:lstStyle/>
          <a:p>
            <a:fld id="{1BB75467-C78C-8745-B24F-9C01B138A8E9}"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10"/>
          </p:nvPr>
        </p:nvSpPr>
        <p:spPr/>
        <p:txBody>
          <a:bodyPr/>
          <a:lstStyle/>
          <a:p>
            <a:fld id="{1FA85D7F-B8CA-4205-8556-2C1A486638B6}" type="datetime1">
              <a:rPr lang="es-EC" smtClean="0"/>
              <a:t>2/10/2019</a:t>
            </a:fld>
            <a:endParaRPr lang="es-ES"/>
          </a:p>
        </p:txBody>
      </p:sp>
      <p:sp>
        <p:nvSpPr>
          <p:cNvPr id="5" name="Footer Placeholder 4"/>
          <p:cNvSpPr>
            <a:spLocks noGrp="1"/>
          </p:cNvSpPr>
          <p:nvPr>
            <p:ph type="ftr" sz="quarter" idx="11"/>
          </p:nvPr>
        </p:nvSpPr>
        <p:spPr/>
        <p:txBody>
          <a:bodyPr/>
          <a:lstStyle/>
          <a:p>
            <a:r>
              <a:rPr lang="es-EC" smtClean="0"/>
              <a:t>Estructuras de Datos y Algoritmos - Franco Guamán</a:t>
            </a:r>
            <a:endParaRPr lang="es-ES"/>
          </a:p>
        </p:txBody>
      </p:sp>
      <p:sp>
        <p:nvSpPr>
          <p:cNvPr id="6" name="Slide Number Placeholder 5"/>
          <p:cNvSpPr>
            <a:spLocks noGrp="1"/>
          </p:cNvSpPr>
          <p:nvPr>
            <p:ph type="sldNum" sz="quarter" idx="12"/>
          </p:nvPr>
        </p:nvSpPr>
        <p:spPr/>
        <p:txBody>
          <a:bodyPr/>
          <a:lstStyle/>
          <a:p>
            <a:fld id="{1BB75467-C78C-8745-B24F-9C01B138A8E9}"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98DA5D3-5E8E-41B8-82FC-B3EE5BEA0F2B}" type="datetime1">
              <a:rPr lang="es-EC" smtClean="0"/>
              <a:t>2/10/2019</a:t>
            </a:fld>
            <a:endParaRPr lang="es-ES"/>
          </a:p>
        </p:txBody>
      </p:sp>
      <p:sp>
        <p:nvSpPr>
          <p:cNvPr id="5" name="Footer Placeholder 4"/>
          <p:cNvSpPr>
            <a:spLocks noGrp="1"/>
          </p:cNvSpPr>
          <p:nvPr>
            <p:ph type="ftr" sz="quarter" idx="11"/>
          </p:nvPr>
        </p:nvSpPr>
        <p:spPr/>
        <p:txBody>
          <a:bodyPr/>
          <a:lstStyle/>
          <a:p>
            <a:r>
              <a:rPr lang="es-EC" smtClean="0"/>
              <a:t>Estructuras de Datos y Algoritmos - Franco Guamán</a:t>
            </a:r>
            <a:endParaRPr lang="es-ES"/>
          </a:p>
        </p:txBody>
      </p:sp>
      <p:sp>
        <p:nvSpPr>
          <p:cNvPr id="6" name="Slide Number Placeholder 5"/>
          <p:cNvSpPr>
            <a:spLocks noGrp="1"/>
          </p:cNvSpPr>
          <p:nvPr>
            <p:ph type="sldNum" sz="quarter" idx="12"/>
          </p:nvPr>
        </p:nvSpPr>
        <p:spPr/>
        <p:txBody>
          <a:bodyPr/>
          <a:lstStyle/>
          <a:p>
            <a:fld id="{1BB75467-C78C-8745-B24F-9C01B138A8E9}" type="slidenum">
              <a:rPr lang="es-ES" smtClean="0"/>
              <a:t>‹Nº›</a:t>
            </a:fld>
            <a:endParaRPr lang="es-E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5" name="Date Placeholder 4"/>
          <p:cNvSpPr>
            <a:spLocks noGrp="1"/>
          </p:cNvSpPr>
          <p:nvPr>
            <p:ph type="dt" sz="half" idx="10"/>
          </p:nvPr>
        </p:nvSpPr>
        <p:spPr/>
        <p:txBody>
          <a:bodyPr/>
          <a:lstStyle/>
          <a:p>
            <a:fld id="{C52C1191-8FDE-4E4E-B33E-5181A17F14E6}" type="datetime1">
              <a:rPr lang="es-EC" smtClean="0"/>
              <a:t>2/10/2019</a:t>
            </a:fld>
            <a:endParaRPr lang="es-ES"/>
          </a:p>
        </p:txBody>
      </p:sp>
      <p:sp>
        <p:nvSpPr>
          <p:cNvPr id="6" name="Footer Placeholder 5"/>
          <p:cNvSpPr>
            <a:spLocks noGrp="1"/>
          </p:cNvSpPr>
          <p:nvPr>
            <p:ph type="ftr" sz="quarter" idx="11"/>
          </p:nvPr>
        </p:nvSpPr>
        <p:spPr/>
        <p:txBody>
          <a:bodyPr/>
          <a:lstStyle/>
          <a:p>
            <a:r>
              <a:rPr lang="es-EC" smtClean="0"/>
              <a:t>Estructuras de Datos y Algoritmos - Franco Guamán</a:t>
            </a:r>
            <a:endParaRPr lang="es-ES"/>
          </a:p>
        </p:txBody>
      </p:sp>
      <p:sp>
        <p:nvSpPr>
          <p:cNvPr id="7" name="Slide Number Placeholder 6"/>
          <p:cNvSpPr>
            <a:spLocks noGrp="1"/>
          </p:cNvSpPr>
          <p:nvPr>
            <p:ph type="sldNum" sz="quarter" idx="12"/>
          </p:nvPr>
        </p:nvSpPr>
        <p:spPr/>
        <p:txBody>
          <a:bodyPr/>
          <a:lstStyle/>
          <a:p>
            <a:fld id="{1BB75467-C78C-8745-B24F-9C01B138A8E9}" type="slidenum">
              <a:rPr lang="es-ES" smtClean="0"/>
              <a:t>‹Nº›</a:t>
            </a:fld>
            <a:endParaRPr lang="es-ES"/>
          </a:p>
        </p:txBody>
      </p:sp>
      <p:sp>
        <p:nvSpPr>
          <p:cNvPr id="9" name="Content Placeholder 8"/>
          <p:cNvSpPr>
            <a:spLocks noGrp="1"/>
          </p:cNvSpPr>
          <p:nvPr>
            <p:ph sz="quarter" idx="13"/>
          </p:nvPr>
        </p:nvSpPr>
        <p:spPr>
          <a:xfrm>
            <a:off x="365760" y="1600200"/>
            <a:ext cx="4041648" cy="452628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32896097-AF87-45FC-9253-30C16FA2E02B}" type="datetime1">
              <a:rPr lang="es-EC" smtClean="0"/>
              <a:t>2/10/2019</a:t>
            </a:fld>
            <a:endParaRPr lang="es-ES"/>
          </a:p>
        </p:txBody>
      </p:sp>
      <p:sp>
        <p:nvSpPr>
          <p:cNvPr id="8" name="Footer Placeholder 7"/>
          <p:cNvSpPr>
            <a:spLocks noGrp="1"/>
          </p:cNvSpPr>
          <p:nvPr>
            <p:ph type="ftr" sz="quarter" idx="11"/>
          </p:nvPr>
        </p:nvSpPr>
        <p:spPr/>
        <p:txBody>
          <a:bodyPr/>
          <a:lstStyle/>
          <a:p>
            <a:r>
              <a:rPr lang="es-EC" smtClean="0"/>
              <a:t>Estructuras de Datos y Algoritmos - Franco Guamán</a:t>
            </a:r>
            <a:endParaRPr lang="es-ES"/>
          </a:p>
        </p:txBody>
      </p:sp>
      <p:sp>
        <p:nvSpPr>
          <p:cNvPr id="9" name="Slide Number Placeholder 8"/>
          <p:cNvSpPr>
            <a:spLocks noGrp="1"/>
          </p:cNvSpPr>
          <p:nvPr>
            <p:ph type="sldNum" sz="quarter" idx="12"/>
          </p:nvPr>
        </p:nvSpPr>
        <p:spPr/>
        <p:txBody>
          <a:bodyPr/>
          <a:lstStyle/>
          <a:p>
            <a:fld id="{1BB75467-C78C-8745-B24F-9C01B138A8E9}" type="slidenum">
              <a:rPr lang="es-ES" smtClean="0"/>
              <a:t>‹Nº›</a:t>
            </a:fld>
            <a:endParaRPr lang="es-ES"/>
          </a:p>
        </p:txBody>
      </p:sp>
      <p:sp>
        <p:nvSpPr>
          <p:cNvPr id="11" name="Content Placeholder 10"/>
          <p:cNvSpPr>
            <a:spLocks noGrp="1"/>
          </p:cNvSpPr>
          <p:nvPr>
            <p:ph sz="quarter" idx="13"/>
          </p:nvPr>
        </p:nvSpPr>
        <p:spPr>
          <a:xfrm>
            <a:off x="457200" y="2212848"/>
            <a:ext cx="4041648" cy="391363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A5447EB-6EE1-4178-8681-E56EA879D815}" type="datetime1">
              <a:rPr lang="es-EC" smtClean="0"/>
              <a:t>2/10/2019</a:t>
            </a:fld>
            <a:endParaRPr lang="es-ES"/>
          </a:p>
        </p:txBody>
      </p:sp>
      <p:sp>
        <p:nvSpPr>
          <p:cNvPr id="4" name="Footer Placeholder 3"/>
          <p:cNvSpPr>
            <a:spLocks noGrp="1"/>
          </p:cNvSpPr>
          <p:nvPr>
            <p:ph type="ftr" sz="quarter" idx="11"/>
          </p:nvPr>
        </p:nvSpPr>
        <p:spPr/>
        <p:txBody>
          <a:bodyPr/>
          <a:lstStyle/>
          <a:p>
            <a:r>
              <a:rPr lang="es-EC" smtClean="0"/>
              <a:t>Estructuras de Datos y Algoritmos - Franco Guamán</a:t>
            </a:r>
            <a:endParaRPr lang="es-ES"/>
          </a:p>
        </p:txBody>
      </p:sp>
      <p:sp>
        <p:nvSpPr>
          <p:cNvPr id="5" name="Slide Number Placeholder 4"/>
          <p:cNvSpPr>
            <a:spLocks noGrp="1"/>
          </p:cNvSpPr>
          <p:nvPr>
            <p:ph type="sldNum" sz="quarter" idx="12"/>
          </p:nvPr>
        </p:nvSpPr>
        <p:spPr/>
        <p:txBody>
          <a:bodyPr/>
          <a:lstStyle/>
          <a:p>
            <a:fld id="{1BB75467-C78C-8745-B24F-9C01B138A8E9}"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156D23-5B6C-4091-9D6A-895ED80A17A5}" type="datetime1">
              <a:rPr lang="es-EC" smtClean="0"/>
              <a:t>2/10/2019</a:t>
            </a:fld>
            <a:endParaRPr lang="es-ES"/>
          </a:p>
        </p:txBody>
      </p:sp>
      <p:sp>
        <p:nvSpPr>
          <p:cNvPr id="3" name="Footer Placeholder 2"/>
          <p:cNvSpPr>
            <a:spLocks noGrp="1"/>
          </p:cNvSpPr>
          <p:nvPr>
            <p:ph type="ftr" sz="quarter" idx="11"/>
          </p:nvPr>
        </p:nvSpPr>
        <p:spPr/>
        <p:txBody>
          <a:bodyPr/>
          <a:lstStyle/>
          <a:p>
            <a:r>
              <a:rPr lang="es-EC" smtClean="0"/>
              <a:t>Estructuras de Datos y Algoritmos - Franco Guamán</a:t>
            </a:r>
            <a:endParaRPr lang="es-ES"/>
          </a:p>
        </p:txBody>
      </p:sp>
      <p:sp>
        <p:nvSpPr>
          <p:cNvPr id="4" name="Slide Number Placeholder 3"/>
          <p:cNvSpPr>
            <a:spLocks noGrp="1"/>
          </p:cNvSpPr>
          <p:nvPr>
            <p:ph type="sldNum" sz="quarter" idx="12"/>
          </p:nvPr>
        </p:nvSpPr>
        <p:spPr/>
        <p:txBody>
          <a:bodyPr/>
          <a:lstStyle/>
          <a:p>
            <a:fld id="{1BB75467-C78C-8745-B24F-9C01B138A8E9}"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7B0A1A5-CE5C-4E53-A98F-3472285D50DA}" type="datetime1">
              <a:rPr lang="es-EC" smtClean="0"/>
              <a:t>2/10/2019</a:t>
            </a:fld>
            <a:endParaRPr lang="es-ES"/>
          </a:p>
        </p:txBody>
      </p:sp>
      <p:sp>
        <p:nvSpPr>
          <p:cNvPr id="6" name="Footer Placeholder 5"/>
          <p:cNvSpPr>
            <a:spLocks noGrp="1"/>
          </p:cNvSpPr>
          <p:nvPr>
            <p:ph type="ftr" sz="quarter" idx="11"/>
          </p:nvPr>
        </p:nvSpPr>
        <p:spPr/>
        <p:txBody>
          <a:bodyPr/>
          <a:lstStyle/>
          <a:p>
            <a:r>
              <a:rPr lang="es-EC" smtClean="0"/>
              <a:t>Estructuras de Datos y Algoritmos - Franco Guamán</a:t>
            </a:r>
            <a:endParaRPr lang="es-ES"/>
          </a:p>
        </p:txBody>
      </p:sp>
      <p:sp>
        <p:nvSpPr>
          <p:cNvPr id="7" name="Slide Number Placeholder 6"/>
          <p:cNvSpPr>
            <a:spLocks noGrp="1"/>
          </p:cNvSpPr>
          <p:nvPr>
            <p:ph type="sldNum" sz="quarter" idx="12"/>
          </p:nvPr>
        </p:nvSpPr>
        <p:spPr/>
        <p:txBody>
          <a:bodyPr/>
          <a:lstStyle/>
          <a:p>
            <a:fld id="{1BB75467-C78C-8745-B24F-9C01B138A8E9}"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29DA733-647A-46ED-88F7-E4FA9F228259}" type="datetime1">
              <a:rPr lang="es-EC" smtClean="0"/>
              <a:t>2/10/2019</a:t>
            </a:fld>
            <a:endParaRPr lang="es-ES"/>
          </a:p>
        </p:txBody>
      </p:sp>
      <p:sp>
        <p:nvSpPr>
          <p:cNvPr id="6" name="Footer Placeholder 5"/>
          <p:cNvSpPr>
            <a:spLocks noGrp="1"/>
          </p:cNvSpPr>
          <p:nvPr>
            <p:ph type="ftr" sz="quarter" idx="11"/>
          </p:nvPr>
        </p:nvSpPr>
        <p:spPr/>
        <p:txBody>
          <a:bodyPr/>
          <a:lstStyle/>
          <a:p>
            <a:r>
              <a:rPr lang="es-EC" smtClean="0"/>
              <a:t>Estructuras de Datos y Algoritmos - Franco Guamán</a:t>
            </a:r>
            <a:endParaRPr lang="es-ES"/>
          </a:p>
        </p:txBody>
      </p:sp>
      <p:sp>
        <p:nvSpPr>
          <p:cNvPr id="7" name="Slide Number Placeholder 6"/>
          <p:cNvSpPr>
            <a:spLocks noGrp="1"/>
          </p:cNvSpPr>
          <p:nvPr>
            <p:ph type="sldNum" sz="quarter" idx="12"/>
          </p:nvPr>
        </p:nvSpPr>
        <p:spPr/>
        <p:txBody>
          <a:bodyPr/>
          <a:lstStyle/>
          <a:p>
            <a:fld id="{1BB75467-C78C-8745-B24F-9C01B138A8E9}"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AADEB886-ACFF-4D72-9598-F82CAABE7577}" type="datetime1">
              <a:rPr lang="es-EC" smtClean="0"/>
              <a:t>2/10/2019</a:t>
            </a:fld>
            <a:endParaRPr lang="es-E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s-EC" smtClean="0"/>
              <a:t>Estructuras de Datos y Algoritmos - Franco Guamán</a:t>
            </a:r>
            <a:endParaRPr lang="es-E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1BB75467-C78C-8745-B24F-9C01B138A8E9}" type="slidenum">
              <a:rPr lang="es-ES" smtClean="0"/>
              <a:t>‹Nº›</a:t>
            </a:fld>
            <a:endParaRPr lang="es-E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383573"/>
            <a:ext cx="7772400" cy="2030857"/>
          </a:xfrm>
        </p:spPr>
        <p:txBody>
          <a:bodyPr/>
          <a:lstStyle/>
          <a:p>
            <a:r>
              <a:rPr lang="es-ES" sz="5400" cap="none" dirty="0" smtClean="0"/>
              <a:t>Estructuras de Datos y Algoritmos</a:t>
            </a:r>
            <a:endParaRPr lang="es-ES" sz="5400" cap="none" dirty="0"/>
          </a:p>
        </p:txBody>
      </p:sp>
      <p:sp>
        <p:nvSpPr>
          <p:cNvPr id="3" name="Subtítulo 2"/>
          <p:cNvSpPr>
            <a:spLocks noGrp="1"/>
          </p:cNvSpPr>
          <p:nvPr>
            <p:ph type="subTitle" idx="1"/>
          </p:nvPr>
        </p:nvSpPr>
        <p:spPr>
          <a:xfrm>
            <a:off x="1194956" y="4465094"/>
            <a:ext cx="7450280" cy="1752600"/>
          </a:xfrm>
        </p:spPr>
        <p:txBody>
          <a:bodyPr>
            <a:normAutofit/>
          </a:bodyPr>
          <a:lstStyle/>
          <a:p>
            <a:pPr algn="r">
              <a:spcBef>
                <a:spcPts val="600"/>
              </a:spcBef>
            </a:pPr>
            <a:r>
              <a:rPr lang="es-ES" sz="1900" dirty="0" err="1" smtClean="0">
                <a:solidFill>
                  <a:schemeClr val="tx1">
                    <a:lumMod val="65000"/>
                    <a:lumOff val="35000"/>
                  </a:schemeClr>
                </a:solidFill>
              </a:rPr>
              <a:t>M.Sc</a:t>
            </a:r>
            <a:r>
              <a:rPr lang="es-ES" sz="1900" dirty="0" smtClean="0">
                <a:solidFill>
                  <a:schemeClr val="tx1">
                    <a:lumMod val="65000"/>
                    <a:lumOff val="35000"/>
                  </a:schemeClr>
                </a:solidFill>
              </a:rPr>
              <a:t>. Franco Guamán Bastidas</a:t>
            </a:r>
          </a:p>
          <a:p>
            <a:pPr algn="r">
              <a:spcBef>
                <a:spcPts val="600"/>
              </a:spcBef>
            </a:pPr>
            <a:r>
              <a:rPr lang="es-ES" sz="1900" dirty="0" smtClean="0">
                <a:solidFill>
                  <a:schemeClr val="tx1">
                    <a:lumMod val="65000"/>
                    <a:lumOff val="35000"/>
                  </a:schemeClr>
                </a:solidFill>
              </a:rPr>
              <a:t>Universidad Técnica Particular de Loja</a:t>
            </a:r>
          </a:p>
          <a:p>
            <a:pPr algn="r">
              <a:spcBef>
                <a:spcPts val="600"/>
              </a:spcBef>
            </a:pPr>
            <a:r>
              <a:rPr lang="es-ES" sz="1900" dirty="0" smtClean="0">
                <a:solidFill>
                  <a:schemeClr val="tx1">
                    <a:lumMod val="65000"/>
                    <a:lumOff val="35000"/>
                  </a:schemeClr>
                </a:solidFill>
              </a:rPr>
              <a:t>Departamento de Ciencias de la Computación y Electrónica</a:t>
            </a:r>
          </a:p>
          <a:p>
            <a:pPr algn="r">
              <a:spcBef>
                <a:spcPts val="600"/>
              </a:spcBef>
            </a:pPr>
            <a:r>
              <a:rPr lang="es-ES" sz="1900" dirty="0" smtClean="0">
                <a:solidFill>
                  <a:schemeClr val="tx1">
                    <a:lumMod val="65000"/>
                    <a:lumOff val="35000"/>
                  </a:schemeClr>
                </a:solidFill>
              </a:rPr>
              <a:t>Sección Departamental de Inteligencia Artificial</a:t>
            </a:r>
          </a:p>
        </p:txBody>
      </p:sp>
      <p:sp>
        <p:nvSpPr>
          <p:cNvPr id="4" name="Título 1"/>
          <p:cNvSpPr txBox="1">
            <a:spLocks/>
          </p:cNvSpPr>
          <p:nvPr/>
        </p:nvSpPr>
        <p:spPr>
          <a:xfrm>
            <a:off x="562510" y="2640458"/>
            <a:ext cx="7772400" cy="934015"/>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32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smtClean="0"/>
              <a:t>INTRODUCCIÓN</a:t>
            </a:r>
            <a:endParaRPr lang="es-ES" dirty="0"/>
          </a:p>
        </p:txBody>
      </p:sp>
    </p:spTree>
    <p:extLst>
      <p:ext uri="{BB962C8B-B14F-4D97-AF65-F5344CB8AC3E}">
        <p14:creationId xmlns:p14="http://schemas.microsoft.com/office/powerpoint/2010/main" val="2183041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90418"/>
            <a:ext cx="8229600" cy="893852"/>
          </a:xfrm>
        </p:spPr>
        <p:txBody>
          <a:bodyPr/>
          <a:lstStyle/>
          <a:p>
            <a:pPr algn="l"/>
            <a:r>
              <a:rPr lang="es-ES" sz="4400" dirty="0"/>
              <a:t>Clasificación de las ED</a:t>
            </a:r>
          </a:p>
        </p:txBody>
      </p:sp>
      <p:sp>
        <p:nvSpPr>
          <p:cNvPr id="4" name="Marcador de pie de página 3"/>
          <p:cNvSpPr>
            <a:spLocks noGrp="1"/>
          </p:cNvSpPr>
          <p:nvPr>
            <p:ph type="ftr" sz="quarter" idx="11"/>
          </p:nvPr>
        </p:nvSpPr>
        <p:spPr>
          <a:xfrm>
            <a:off x="659165" y="6356350"/>
            <a:ext cx="4303253" cy="365125"/>
          </a:xfrm>
        </p:spPr>
        <p:txBody>
          <a:bodyPr/>
          <a:lstStyle/>
          <a:p>
            <a:r>
              <a:rPr lang="es-EC" smtClean="0"/>
              <a:t>Estructuras de Datos y Algoritmos - Franco Guamán</a:t>
            </a:r>
            <a:endParaRPr lang="es-ES" dirty="0"/>
          </a:p>
        </p:txBody>
      </p:sp>
      <p:sp>
        <p:nvSpPr>
          <p:cNvPr id="5" name="Marcador de número de diapositiva 4"/>
          <p:cNvSpPr>
            <a:spLocks noGrp="1"/>
          </p:cNvSpPr>
          <p:nvPr>
            <p:ph type="sldNum" sz="quarter" idx="12"/>
          </p:nvPr>
        </p:nvSpPr>
        <p:spPr/>
        <p:txBody>
          <a:bodyPr/>
          <a:lstStyle/>
          <a:p>
            <a:fld id="{1BB75467-C78C-8745-B24F-9C01B138A8E9}" type="slidenum">
              <a:rPr lang="es-ES" smtClean="0"/>
              <a:t>10</a:t>
            </a:fld>
            <a:endParaRPr lang="es-ES"/>
          </a:p>
        </p:txBody>
      </p:sp>
      <p:sp>
        <p:nvSpPr>
          <p:cNvPr id="8" name="Rectangle 2"/>
          <p:cNvSpPr>
            <a:spLocks noGrp="1"/>
          </p:cNvSpPr>
          <p:nvPr>
            <p:ph sz="quarter" idx="1"/>
          </p:nvPr>
        </p:nvSpPr>
        <p:spPr>
          <a:xfrm>
            <a:off x="819010" y="3089742"/>
            <a:ext cx="1718312" cy="504056"/>
          </a:xfrm>
        </p:spPr>
        <p:txBody>
          <a:bodyPr>
            <a:noAutofit/>
          </a:bodyPr>
          <a:lstStyle/>
          <a:p>
            <a:pPr marL="0" indent="0" algn="just">
              <a:buClr>
                <a:srgbClr val="F3A447"/>
              </a:buClr>
              <a:buNone/>
            </a:pPr>
            <a:r>
              <a:rPr lang="es-EC" sz="2400" b="0" i="0" noProof="1" smtClean="0">
                <a:solidFill>
                  <a:schemeClr val="tx1"/>
                </a:solidFill>
                <a:latin typeface="Tw Cen MT"/>
                <a:ea typeface="+mn-ea"/>
                <a:cs typeface="+mn-cs"/>
              </a:rPr>
              <a:t>Estáticas</a:t>
            </a:r>
          </a:p>
          <a:p>
            <a:pPr marL="0" indent="0" algn="just">
              <a:buClr>
                <a:srgbClr val="F3A447"/>
              </a:buClr>
              <a:buNone/>
            </a:pPr>
            <a:endParaRPr lang="es-ES_tradnl" sz="2400" b="0" i="0" noProof="1" smtClean="0">
              <a:solidFill>
                <a:schemeClr val="tx1"/>
              </a:solidFill>
              <a:latin typeface="Tw Cen MT"/>
              <a:ea typeface="+mn-ea"/>
              <a:cs typeface="+mn-cs"/>
            </a:endParaRPr>
          </a:p>
        </p:txBody>
      </p:sp>
      <p:sp>
        <p:nvSpPr>
          <p:cNvPr id="9" name="Rectangle 2"/>
          <p:cNvSpPr txBox="1">
            <a:spLocks/>
          </p:cNvSpPr>
          <p:nvPr/>
        </p:nvSpPr>
        <p:spPr>
          <a:xfrm>
            <a:off x="819010" y="4818094"/>
            <a:ext cx="1871120" cy="504056"/>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marL="0" indent="0" algn="just">
              <a:buClr>
                <a:srgbClr val="F3A447"/>
              </a:buClr>
              <a:buFont typeface="Wingdings"/>
              <a:buNone/>
            </a:pPr>
            <a:r>
              <a:rPr lang="es-EC" sz="2400" noProof="1" smtClean="0">
                <a:latin typeface="Tw Cen MT"/>
              </a:rPr>
              <a:t>Dinámicas</a:t>
            </a:r>
          </a:p>
          <a:p>
            <a:pPr marL="0" indent="0" algn="just">
              <a:buClr>
                <a:srgbClr val="F3A447"/>
              </a:buClr>
              <a:buFont typeface="Wingdings"/>
              <a:buNone/>
            </a:pPr>
            <a:endParaRPr lang="es-ES_tradnl" sz="2400" noProof="1" smtClean="0">
              <a:latin typeface="Tw Cen MT"/>
            </a:endParaRPr>
          </a:p>
        </p:txBody>
      </p:sp>
      <p:sp>
        <p:nvSpPr>
          <p:cNvPr id="10" name="Rectangle 2"/>
          <p:cNvSpPr txBox="1">
            <a:spLocks/>
          </p:cNvSpPr>
          <p:nvPr/>
        </p:nvSpPr>
        <p:spPr>
          <a:xfrm>
            <a:off x="4058282" y="3187876"/>
            <a:ext cx="3230480" cy="1080120"/>
          </a:xfrm>
          <a:prstGeom prst="rect">
            <a:avLst/>
          </a:prstGeom>
        </p:spPr>
        <p:txBody>
          <a:bodyPr vert="horz">
            <a:normAutofit fontScale="92500" lnSpcReduction="20000"/>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marL="0" indent="0" algn="just">
              <a:spcBef>
                <a:spcPts val="0"/>
              </a:spcBef>
              <a:buClr>
                <a:srgbClr val="F3A447"/>
              </a:buClr>
              <a:buFont typeface="Wingdings"/>
              <a:buNone/>
            </a:pPr>
            <a:r>
              <a:rPr lang="es-EC" sz="2000" noProof="1" smtClean="0">
                <a:latin typeface="Tw Cen MT"/>
              </a:rPr>
              <a:t>Arreglos</a:t>
            </a:r>
          </a:p>
          <a:p>
            <a:pPr marL="0" indent="0" algn="just">
              <a:spcBef>
                <a:spcPts val="0"/>
              </a:spcBef>
              <a:buClr>
                <a:srgbClr val="F3A447"/>
              </a:buClr>
              <a:buFont typeface="Wingdings"/>
              <a:buNone/>
            </a:pPr>
            <a:r>
              <a:rPr lang="es-EC" sz="2000" noProof="1" smtClean="0">
                <a:latin typeface="Tw Cen MT"/>
              </a:rPr>
              <a:t>Archivos</a:t>
            </a:r>
          </a:p>
          <a:p>
            <a:pPr marL="0" indent="0" algn="just">
              <a:spcBef>
                <a:spcPts val="0"/>
              </a:spcBef>
              <a:buClr>
                <a:srgbClr val="F3A447"/>
              </a:buClr>
              <a:buFont typeface="Wingdings"/>
              <a:buNone/>
            </a:pPr>
            <a:r>
              <a:rPr lang="es-EC" sz="2000" noProof="1" smtClean="0">
                <a:latin typeface="Tw Cen MT"/>
              </a:rPr>
              <a:t>Cadena</a:t>
            </a:r>
          </a:p>
          <a:p>
            <a:pPr marL="0" indent="0" algn="just">
              <a:spcBef>
                <a:spcPts val="0"/>
              </a:spcBef>
              <a:buClr>
                <a:srgbClr val="F3A447"/>
              </a:buClr>
              <a:buFont typeface="Wingdings"/>
              <a:buNone/>
            </a:pPr>
            <a:r>
              <a:rPr lang="es-EC" sz="2000" noProof="1" smtClean="0">
                <a:latin typeface="Tw Cen MT"/>
              </a:rPr>
              <a:t>Conjuntos</a:t>
            </a:r>
          </a:p>
          <a:p>
            <a:pPr marL="0" indent="0" algn="just">
              <a:spcBef>
                <a:spcPts val="0"/>
              </a:spcBef>
              <a:buClr>
                <a:srgbClr val="F3A447"/>
              </a:buClr>
              <a:buFont typeface="Wingdings"/>
              <a:buNone/>
            </a:pPr>
            <a:endParaRPr lang="es-EC" sz="2000" noProof="1" smtClean="0">
              <a:latin typeface="Tw Cen MT"/>
            </a:endParaRPr>
          </a:p>
          <a:p>
            <a:pPr marL="0" indent="0" algn="just">
              <a:spcBef>
                <a:spcPts val="0"/>
              </a:spcBef>
              <a:buClr>
                <a:srgbClr val="F3A447"/>
              </a:buClr>
              <a:buFont typeface="Wingdings"/>
              <a:buNone/>
            </a:pPr>
            <a:endParaRPr lang="es-ES_tradnl" sz="2000" noProof="1" smtClean="0">
              <a:latin typeface="Tw Cen MT"/>
            </a:endParaRPr>
          </a:p>
        </p:txBody>
      </p:sp>
      <p:sp>
        <p:nvSpPr>
          <p:cNvPr id="11" name="Rectangle 2"/>
          <p:cNvSpPr txBox="1">
            <a:spLocks/>
          </p:cNvSpPr>
          <p:nvPr/>
        </p:nvSpPr>
        <p:spPr>
          <a:xfrm>
            <a:off x="2402098" y="4457894"/>
            <a:ext cx="3230480" cy="1368152"/>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marL="0" indent="0" algn="just">
              <a:buClr>
                <a:srgbClr val="F3A447"/>
              </a:buClr>
              <a:buFont typeface="Wingdings"/>
              <a:buNone/>
            </a:pPr>
            <a:r>
              <a:rPr lang="es-EC" sz="2200" noProof="1" smtClean="0">
                <a:latin typeface="Tw Cen MT"/>
              </a:rPr>
              <a:t>Listas (pilas / colas)</a:t>
            </a:r>
          </a:p>
          <a:p>
            <a:pPr marL="0" indent="0" algn="just">
              <a:buClr>
                <a:srgbClr val="F3A447"/>
              </a:buClr>
              <a:buFont typeface="Wingdings"/>
              <a:buNone/>
            </a:pPr>
            <a:r>
              <a:rPr lang="es-EC" sz="2200" noProof="1" smtClean="0">
                <a:latin typeface="Tw Cen MT"/>
              </a:rPr>
              <a:t>Árboles</a:t>
            </a:r>
          </a:p>
          <a:p>
            <a:pPr marL="0" indent="0" algn="just">
              <a:buClr>
                <a:srgbClr val="F3A447"/>
              </a:buClr>
              <a:buFont typeface="Wingdings"/>
              <a:buNone/>
            </a:pPr>
            <a:r>
              <a:rPr lang="es-EC" sz="2200" noProof="1" smtClean="0">
                <a:latin typeface="Tw Cen MT"/>
              </a:rPr>
              <a:t>Grafos</a:t>
            </a:r>
          </a:p>
          <a:p>
            <a:pPr marL="0" indent="0" algn="just">
              <a:buClr>
                <a:srgbClr val="F3A447"/>
              </a:buClr>
              <a:buFont typeface="Wingdings"/>
              <a:buNone/>
            </a:pPr>
            <a:endParaRPr lang="es-ES_tradnl" sz="2200" noProof="1" smtClean="0">
              <a:latin typeface="Tw Cen MT"/>
            </a:endParaRPr>
          </a:p>
        </p:txBody>
      </p:sp>
      <p:sp>
        <p:nvSpPr>
          <p:cNvPr id="12" name="Rectangle 2"/>
          <p:cNvSpPr txBox="1">
            <a:spLocks/>
          </p:cNvSpPr>
          <p:nvPr/>
        </p:nvSpPr>
        <p:spPr>
          <a:xfrm>
            <a:off x="2335009" y="2441670"/>
            <a:ext cx="1079032" cy="504056"/>
          </a:xfrm>
          <a:prstGeom prst="rect">
            <a:avLst/>
          </a:prstGeom>
        </p:spPr>
        <p:txBody>
          <a:bodyPr vert="horz">
            <a:normAutofit fontScale="77500" lnSpcReduction="20000"/>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marL="0" indent="0" algn="just">
              <a:buClr>
                <a:srgbClr val="F3A447"/>
              </a:buClr>
              <a:buFont typeface="Wingdings"/>
              <a:buNone/>
            </a:pPr>
            <a:r>
              <a:rPr lang="es-EC" noProof="1" smtClean="0">
                <a:latin typeface="Tw Cen MT"/>
              </a:rPr>
              <a:t>Simples</a:t>
            </a:r>
          </a:p>
          <a:p>
            <a:pPr marL="0" indent="0" algn="just">
              <a:buClr>
                <a:srgbClr val="F3A447"/>
              </a:buClr>
              <a:buFont typeface="Wingdings"/>
              <a:buNone/>
            </a:pPr>
            <a:endParaRPr lang="es-ES_tradnl" noProof="1" smtClean="0">
              <a:latin typeface="Tw Cen MT"/>
            </a:endParaRPr>
          </a:p>
        </p:txBody>
      </p:sp>
      <p:sp>
        <p:nvSpPr>
          <p:cNvPr id="13" name="Rectangle 2"/>
          <p:cNvSpPr txBox="1">
            <a:spLocks/>
          </p:cNvSpPr>
          <p:nvPr/>
        </p:nvSpPr>
        <p:spPr>
          <a:xfrm>
            <a:off x="2335009" y="3506603"/>
            <a:ext cx="1651265" cy="504056"/>
          </a:xfrm>
          <a:prstGeom prst="rect">
            <a:avLst/>
          </a:prstGeom>
        </p:spPr>
        <p:txBody>
          <a:bodyPr vert="horz">
            <a:normAutofit fontScale="77500" lnSpcReduction="20000"/>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marL="0" indent="0" algn="just">
              <a:buClr>
                <a:srgbClr val="F3A447"/>
              </a:buClr>
              <a:buFont typeface="Wingdings"/>
              <a:buNone/>
            </a:pPr>
            <a:r>
              <a:rPr lang="es-EC" noProof="1" smtClean="0">
                <a:latin typeface="Tw Cen MT"/>
              </a:rPr>
              <a:t>Compuestas</a:t>
            </a:r>
          </a:p>
          <a:p>
            <a:pPr marL="0" indent="0" algn="just">
              <a:buClr>
                <a:srgbClr val="F3A447"/>
              </a:buClr>
              <a:buFont typeface="Wingdings"/>
              <a:buNone/>
            </a:pPr>
            <a:endParaRPr lang="es-ES_tradnl" noProof="1" smtClean="0">
              <a:latin typeface="Tw Cen MT"/>
            </a:endParaRPr>
          </a:p>
        </p:txBody>
      </p:sp>
      <p:sp>
        <p:nvSpPr>
          <p:cNvPr id="14" name="Rectangle 2"/>
          <p:cNvSpPr txBox="1">
            <a:spLocks/>
          </p:cNvSpPr>
          <p:nvPr/>
        </p:nvSpPr>
        <p:spPr>
          <a:xfrm>
            <a:off x="4032156" y="2004423"/>
            <a:ext cx="3230480" cy="1052500"/>
          </a:xfrm>
          <a:prstGeom prst="rect">
            <a:avLst/>
          </a:prstGeom>
        </p:spPr>
        <p:txBody>
          <a:bodyPr vert="horz">
            <a:normAutofit fontScale="92500" lnSpcReduction="20000"/>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marL="0" indent="0" algn="just">
              <a:spcBef>
                <a:spcPts val="0"/>
              </a:spcBef>
              <a:buClr>
                <a:srgbClr val="F3A447"/>
              </a:buClr>
              <a:buFont typeface="Wingdings"/>
              <a:buNone/>
            </a:pPr>
            <a:r>
              <a:rPr lang="es-EC" sz="2000" noProof="1" smtClean="0">
                <a:latin typeface="Tw Cen MT"/>
              </a:rPr>
              <a:t>Int</a:t>
            </a:r>
          </a:p>
          <a:p>
            <a:pPr marL="0" indent="0" algn="just">
              <a:spcBef>
                <a:spcPts val="0"/>
              </a:spcBef>
              <a:buClr>
                <a:srgbClr val="F3A447"/>
              </a:buClr>
              <a:buFont typeface="Wingdings"/>
              <a:buNone/>
            </a:pPr>
            <a:r>
              <a:rPr lang="es-EC" sz="2000" noProof="1" smtClean="0">
                <a:latin typeface="Tw Cen MT"/>
              </a:rPr>
              <a:t>Float</a:t>
            </a:r>
          </a:p>
          <a:p>
            <a:pPr marL="0" indent="0" algn="just">
              <a:spcBef>
                <a:spcPts val="0"/>
              </a:spcBef>
              <a:buClr>
                <a:srgbClr val="F3A447"/>
              </a:buClr>
              <a:buFont typeface="Wingdings"/>
              <a:buNone/>
            </a:pPr>
            <a:r>
              <a:rPr lang="es-EC" sz="2000" noProof="1" smtClean="0">
                <a:latin typeface="Tw Cen MT"/>
              </a:rPr>
              <a:t>Char</a:t>
            </a:r>
          </a:p>
          <a:p>
            <a:pPr marL="0" indent="0" algn="just">
              <a:spcBef>
                <a:spcPts val="0"/>
              </a:spcBef>
              <a:buClr>
                <a:srgbClr val="F3A447"/>
              </a:buClr>
              <a:buFont typeface="Wingdings"/>
              <a:buNone/>
            </a:pPr>
            <a:r>
              <a:rPr lang="es-EC" sz="2000" noProof="1" smtClean="0">
                <a:latin typeface="Tw Cen MT"/>
              </a:rPr>
              <a:t>Boolean</a:t>
            </a:r>
          </a:p>
          <a:p>
            <a:pPr marL="0" indent="0" algn="just">
              <a:spcBef>
                <a:spcPts val="0"/>
              </a:spcBef>
              <a:buClr>
                <a:srgbClr val="F3A447"/>
              </a:buClr>
              <a:buFont typeface="Wingdings"/>
              <a:buNone/>
            </a:pPr>
            <a:endParaRPr lang="es-ES_tradnl" sz="2000" noProof="1" smtClean="0">
              <a:latin typeface="Tw Cen MT"/>
            </a:endParaRPr>
          </a:p>
        </p:txBody>
      </p:sp>
      <p:sp>
        <p:nvSpPr>
          <p:cNvPr id="15" name="Rectangle 2"/>
          <p:cNvSpPr txBox="1">
            <a:spLocks/>
          </p:cNvSpPr>
          <p:nvPr/>
        </p:nvSpPr>
        <p:spPr>
          <a:xfrm>
            <a:off x="5426434" y="2945726"/>
            <a:ext cx="2248744" cy="992925"/>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marL="0" indent="0" algn="just">
              <a:lnSpc>
                <a:spcPct val="120000"/>
              </a:lnSpc>
              <a:spcBef>
                <a:spcPts val="0"/>
              </a:spcBef>
              <a:buClr>
                <a:srgbClr val="F3A447"/>
              </a:buClr>
              <a:buFont typeface="Wingdings"/>
              <a:buNone/>
            </a:pPr>
            <a:r>
              <a:rPr lang="es-EC" sz="1400" noProof="1" smtClean="0">
                <a:latin typeface="Tw Cen MT"/>
              </a:rPr>
              <a:t>Unidimensionales (vectores)</a:t>
            </a:r>
          </a:p>
          <a:p>
            <a:pPr marL="0" indent="0" algn="just">
              <a:lnSpc>
                <a:spcPct val="120000"/>
              </a:lnSpc>
              <a:spcBef>
                <a:spcPts val="0"/>
              </a:spcBef>
              <a:buClr>
                <a:srgbClr val="F3A447"/>
              </a:buClr>
              <a:buFont typeface="Wingdings"/>
              <a:buNone/>
            </a:pPr>
            <a:r>
              <a:rPr lang="es-EC" sz="1400" noProof="1" smtClean="0">
                <a:latin typeface="Tw Cen MT"/>
              </a:rPr>
              <a:t>Bidimensionales (matrices)</a:t>
            </a:r>
          </a:p>
          <a:p>
            <a:pPr marL="0" indent="0" algn="just">
              <a:lnSpc>
                <a:spcPct val="120000"/>
              </a:lnSpc>
              <a:spcBef>
                <a:spcPts val="0"/>
              </a:spcBef>
              <a:buClr>
                <a:srgbClr val="F3A447"/>
              </a:buClr>
              <a:buFont typeface="Wingdings"/>
              <a:buNone/>
            </a:pPr>
            <a:r>
              <a:rPr lang="es-EC" sz="1400" noProof="1" smtClean="0">
                <a:latin typeface="Tw Cen MT"/>
              </a:rPr>
              <a:t>Tres o más dimensiones</a:t>
            </a:r>
          </a:p>
          <a:p>
            <a:pPr marL="0" indent="0" algn="just">
              <a:lnSpc>
                <a:spcPct val="120000"/>
              </a:lnSpc>
              <a:spcBef>
                <a:spcPts val="0"/>
              </a:spcBef>
              <a:buClr>
                <a:srgbClr val="F3A447"/>
              </a:buClr>
              <a:buFont typeface="Wingdings"/>
              <a:buNone/>
            </a:pPr>
            <a:endParaRPr lang="es-ES_tradnl" sz="1400" noProof="1" smtClean="0">
              <a:latin typeface="Tw Cen MT"/>
            </a:endParaRPr>
          </a:p>
        </p:txBody>
      </p:sp>
      <p:sp>
        <p:nvSpPr>
          <p:cNvPr id="16" name="Abrir llave 15"/>
          <p:cNvSpPr/>
          <p:nvPr/>
        </p:nvSpPr>
        <p:spPr>
          <a:xfrm>
            <a:off x="674993" y="2513678"/>
            <a:ext cx="108000" cy="3396380"/>
          </a:xfrm>
          <a:prstGeom prst="lef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s-EC"/>
          </a:p>
        </p:txBody>
      </p:sp>
      <p:sp>
        <p:nvSpPr>
          <p:cNvPr id="17" name="Rectangle 2"/>
          <p:cNvSpPr txBox="1">
            <a:spLocks/>
          </p:cNvSpPr>
          <p:nvPr/>
        </p:nvSpPr>
        <p:spPr>
          <a:xfrm>
            <a:off x="181004" y="2612715"/>
            <a:ext cx="564910" cy="2853291"/>
          </a:xfrm>
          <a:prstGeom prst="rect">
            <a:avLst/>
          </a:prstGeom>
        </p:spPr>
        <p:txBody>
          <a:bodyPr vert="vert270">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marL="0" indent="0" algn="just">
              <a:buClr>
                <a:srgbClr val="F3A447"/>
              </a:buClr>
              <a:buFont typeface="Wingdings"/>
              <a:buNone/>
            </a:pPr>
            <a:r>
              <a:rPr lang="es-EC" sz="2400" noProof="1" smtClean="0">
                <a:latin typeface="Tw Cen MT"/>
              </a:rPr>
              <a:t>Estructura de Datos</a:t>
            </a:r>
          </a:p>
          <a:p>
            <a:pPr marL="0" indent="0" algn="just">
              <a:buClr>
                <a:srgbClr val="F3A447"/>
              </a:buClr>
              <a:buFont typeface="Wingdings"/>
              <a:buNone/>
            </a:pPr>
            <a:endParaRPr lang="es-ES_tradnl" sz="2400" noProof="1" smtClean="0">
              <a:latin typeface="Tw Cen MT"/>
            </a:endParaRPr>
          </a:p>
        </p:txBody>
      </p:sp>
      <p:sp>
        <p:nvSpPr>
          <p:cNvPr id="18" name="Abrir llave 17"/>
          <p:cNvSpPr/>
          <p:nvPr/>
        </p:nvSpPr>
        <p:spPr>
          <a:xfrm>
            <a:off x="2266466" y="2153854"/>
            <a:ext cx="108000" cy="1944000"/>
          </a:xfrm>
          <a:prstGeom prst="lef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s-EC"/>
          </a:p>
        </p:txBody>
      </p:sp>
      <p:sp>
        <p:nvSpPr>
          <p:cNvPr id="19" name="Abrir llave 18"/>
          <p:cNvSpPr/>
          <p:nvPr/>
        </p:nvSpPr>
        <p:spPr>
          <a:xfrm>
            <a:off x="2266466" y="4386046"/>
            <a:ext cx="108000" cy="1440000"/>
          </a:xfrm>
          <a:prstGeom prst="lef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s-EC"/>
          </a:p>
        </p:txBody>
      </p:sp>
      <p:sp>
        <p:nvSpPr>
          <p:cNvPr id="20" name="Abrir llave 19"/>
          <p:cNvSpPr/>
          <p:nvPr/>
        </p:nvSpPr>
        <p:spPr>
          <a:xfrm>
            <a:off x="3803939" y="2081630"/>
            <a:ext cx="108000" cy="900000"/>
          </a:xfrm>
          <a:prstGeom prst="lef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s-EC"/>
          </a:p>
        </p:txBody>
      </p:sp>
      <p:sp>
        <p:nvSpPr>
          <p:cNvPr id="21" name="Abrir llave 20"/>
          <p:cNvSpPr/>
          <p:nvPr/>
        </p:nvSpPr>
        <p:spPr>
          <a:xfrm>
            <a:off x="3803939" y="3269862"/>
            <a:ext cx="108000" cy="900000"/>
          </a:xfrm>
          <a:prstGeom prst="lef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s-EC"/>
          </a:p>
        </p:txBody>
      </p:sp>
      <p:sp>
        <p:nvSpPr>
          <p:cNvPr id="22" name="Abrir llave 21"/>
          <p:cNvSpPr/>
          <p:nvPr/>
        </p:nvSpPr>
        <p:spPr>
          <a:xfrm>
            <a:off x="5282418" y="2909822"/>
            <a:ext cx="108000" cy="900000"/>
          </a:xfrm>
          <a:prstGeom prst="lef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s-EC"/>
          </a:p>
        </p:txBody>
      </p:sp>
      <p:graphicFrame>
        <p:nvGraphicFramePr>
          <p:cNvPr id="23" name="Tabla 22"/>
          <p:cNvGraphicFramePr>
            <a:graphicFrameLocks noGrp="1"/>
          </p:cNvGraphicFramePr>
          <p:nvPr>
            <p:extLst>
              <p:ext uri="{D42A27DB-BD31-4B8C-83A1-F6EECF244321}">
                <p14:modId xmlns:p14="http://schemas.microsoft.com/office/powerpoint/2010/main" val="1401105035"/>
              </p:ext>
            </p:extLst>
          </p:nvPr>
        </p:nvGraphicFramePr>
        <p:xfrm>
          <a:off x="5390418" y="1991662"/>
          <a:ext cx="684088" cy="370840"/>
        </p:xfrm>
        <a:graphic>
          <a:graphicData uri="http://schemas.openxmlformats.org/drawingml/2006/table">
            <a:tbl>
              <a:tblPr firstRow="1" bandRow="1">
                <a:tableStyleId>{5C22544A-7EE6-4342-B048-85BDC9FD1C3A}</a:tableStyleId>
              </a:tblPr>
              <a:tblGrid>
                <a:gridCol w="684088">
                  <a:extLst>
                    <a:ext uri="{9D8B030D-6E8A-4147-A177-3AD203B41FA5}">
                      <a16:colId xmlns:a16="http://schemas.microsoft.com/office/drawing/2014/main" val="20000"/>
                    </a:ext>
                  </a:extLst>
                </a:gridCol>
              </a:tblGrid>
              <a:tr h="370840">
                <a:tc>
                  <a:txBody>
                    <a:bodyPr/>
                    <a:lstStyle/>
                    <a:p>
                      <a:endParaRPr lang="es-EC" dirty="0"/>
                    </a:p>
                  </a:txBody>
                  <a:tcPr/>
                </a:tc>
                <a:extLst>
                  <a:ext uri="{0D108BD9-81ED-4DB2-BD59-A6C34878D82A}">
                    <a16:rowId xmlns:a16="http://schemas.microsoft.com/office/drawing/2014/main" val="10000"/>
                  </a:ext>
                </a:extLst>
              </a:tr>
            </a:tbl>
          </a:graphicData>
        </a:graphic>
      </p:graphicFrame>
      <p:graphicFrame>
        <p:nvGraphicFramePr>
          <p:cNvPr id="24" name="Tabla 23"/>
          <p:cNvGraphicFramePr>
            <a:graphicFrameLocks noGrp="1"/>
          </p:cNvGraphicFramePr>
          <p:nvPr>
            <p:extLst>
              <p:ext uri="{D42A27DB-BD31-4B8C-83A1-F6EECF244321}">
                <p14:modId xmlns:p14="http://schemas.microsoft.com/office/powerpoint/2010/main" val="205266109"/>
              </p:ext>
            </p:extLst>
          </p:nvPr>
        </p:nvGraphicFramePr>
        <p:xfrm>
          <a:off x="5447281" y="4010659"/>
          <a:ext cx="2376264" cy="370840"/>
        </p:xfrm>
        <a:graphic>
          <a:graphicData uri="http://schemas.openxmlformats.org/drawingml/2006/table">
            <a:tbl>
              <a:tblPr firstRow="1" bandRow="1">
                <a:tableStyleId>{5C22544A-7EE6-4342-B048-85BDC9FD1C3A}</a:tableStyleId>
              </a:tblPr>
              <a:tblGrid>
                <a:gridCol w="594066">
                  <a:extLst>
                    <a:ext uri="{9D8B030D-6E8A-4147-A177-3AD203B41FA5}">
                      <a16:colId xmlns:a16="http://schemas.microsoft.com/office/drawing/2014/main" val="20000"/>
                    </a:ext>
                  </a:extLst>
                </a:gridCol>
                <a:gridCol w="594066">
                  <a:extLst>
                    <a:ext uri="{9D8B030D-6E8A-4147-A177-3AD203B41FA5}">
                      <a16:colId xmlns:a16="http://schemas.microsoft.com/office/drawing/2014/main" val="20001"/>
                    </a:ext>
                  </a:extLst>
                </a:gridCol>
                <a:gridCol w="594066">
                  <a:extLst>
                    <a:ext uri="{9D8B030D-6E8A-4147-A177-3AD203B41FA5}">
                      <a16:colId xmlns:a16="http://schemas.microsoft.com/office/drawing/2014/main" val="20002"/>
                    </a:ext>
                  </a:extLst>
                </a:gridCol>
                <a:gridCol w="594066">
                  <a:extLst>
                    <a:ext uri="{9D8B030D-6E8A-4147-A177-3AD203B41FA5}">
                      <a16:colId xmlns:a16="http://schemas.microsoft.com/office/drawing/2014/main" val="20003"/>
                    </a:ext>
                  </a:extLst>
                </a:gridCol>
              </a:tblGrid>
              <a:tr h="370840">
                <a:tc>
                  <a:txBody>
                    <a:bodyPr/>
                    <a:lstStyle/>
                    <a:p>
                      <a:endParaRPr lang="es-EC" dirty="0"/>
                    </a:p>
                  </a:txBody>
                  <a:tcPr/>
                </a:tc>
                <a:tc>
                  <a:txBody>
                    <a:bodyPr/>
                    <a:lstStyle/>
                    <a:p>
                      <a:endParaRPr lang="es-EC"/>
                    </a:p>
                  </a:txBody>
                  <a:tcPr/>
                </a:tc>
                <a:tc>
                  <a:txBody>
                    <a:bodyPr/>
                    <a:lstStyle/>
                    <a:p>
                      <a:endParaRPr lang="es-EC"/>
                    </a:p>
                  </a:txBody>
                  <a:tcPr/>
                </a:tc>
                <a:tc>
                  <a:txBody>
                    <a:bodyPr/>
                    <a:lstStyle/>
                    <a:p>
                      <a:endParaRPr lang="es-EC" dirty="0"/>
                    </a:p>
                  </a:txBody>
                  <a:tcPr/>
                </a:tc>
                <a:extLst>
                  <a:ext uri="{0D108BD9-81ED-4DB2-BD59-A6C34878D82A}">
                    <a16:rowId xmlns:a16="http://schemas.microsoft.com/office/drawing/2014/main" val="10000"/>
                  </a:ext>
                </a:extLst>
              </a:tr>
            </a:tbl>
          </a:graphicData>
        </a:graphic>
      </p:graphicFrame>
      <p:sp>
        <p:nvSpPr>
          <p:cNvPr id="25" name="Rectangle 2"/>
          <p:cNvSpPr txBox="1">
            <a:spLocks/>
          </p:cNvSpPr>
          <p:nvPr/>
        </p:nvSpPr>
        <p:spPr>
          <a:xfrm>
            <a:off x="6218522" y="1889595"/>
            <a:ext cx="2248744" cy="552075"/>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marL="0" indent="0" algn="just">
              <a:lnSpc>
                <a:spcPct val="120000"/>
              </a:lnSpc>
              <a:spcBef>
                <a:spcPts val="0"/>
              </a:spcBef>
              <a:buClr>
                <a:srgbClr val="F3A447"/>
              </a:buClr>
              <a:buFont typeface="Wingdings"/>
              <a:buNone/>
            </a:pPr>
            <a:r>
              <a:rPr lang="es-EC" sz="1400" noProof="1" smtClean="0">
                <a:latin typeface="Tw Cen MT"/>
              </a:rPr>
              <a:t>Ocupan una casilla de memoria</a:t>
            </a:r>
          </a:p>
          <a:p>
            <a:pPr marL="0" indent="0" algn="just">
              <a:lnSpc>
                <a:spcPct val="120000"/>
              </a:lnSpc>
              <a:spcBef>
                <a:spcPts val="0"/>
              </a:spcBef>
              <a:buClr>
                <a:srgbClr val="F3A447"/>
              </a:buClr>
              <a:buFont typeface="Wingdings"/>
              <a:buNone/>
            </a:pPr>
            <a:endParaRPr lang="es-ES_tradnl" sz="1400" noProof="1" smtClean="0">
              <a:latin typeface="Tw Cen MT"/>
            </a:endParaRPr>
          </a:p>
        </p:txBody>
      </p:sp>
      <p:sp>
        <p:nvSpPr>
          <p:cNvPr id="26" name="Rectangle 2"/>
          <p:cNvSpPr txBox="1">
            <a:spLocks/>
          </p:cNvSpPr>
          <p:nvPr/>
        </p:nvSpPr>
        <p:spPr>
          <a:xfrm>
            <a:off x="6550806" y="4385886"/>
            <a:ext cx="2248744" cy="552075"/>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marL="0" indent="0" algn="just">
              <a:lnSpc>
                <a:spcPct val="120000"/>
              </a:lnSpc>
              <a:spcBef>
                <a:spcPts val="0"/>
              </a:spcBef>
              <a:buClr>
                <a:srgbClr val="F3A447"/>
              </a:buClr>
              <a:buFont typeface="Wingdings"/>
              <a:buNone/>
            </a:pPr>
            <a:r>
              <a:rPr lang="es-EC" sz="1400" noProof="1" smtClean="0">
                <a:latin typeface="Tw Cen MT"/>
              </a:rPr>
              <a:t>Hace referencia a un grupo de casillas en memoria</a:t>
            </a:r>
          </a:p>
          <a:p>
            <a:pPr marL="0" indent="0" algn="just">
              <a:lnSpc>
                <a:spcPct val="120000"/>
              </a:lnSpc>
              <a:spcBef>
                <a:spcPts val="0"/>
              </a:spcBef>
              <a:buClr>
                <a:srgbClr val="F3A447"/>
              </a:buClr>
              <a:buFont typeface="Wingdings"/>
              <a:buNone/>
            </a:pPr>
            <a:endParaRPr lang="es-ES_tradnl" sz="1400" noProof="1" smtClean="0">
              <a:latin typeface="Tw Cen MT"/>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2586" y="5321990"/>
            <a:ext cx="2232000" cy="653821"/>
          </a:xfrm>
          <a:prstGeom prst="rect">
            <a:avLst/>
          </a:prstGeom>
        </p:spPr>
      </p:pic>
    </p:spTree>
    <p:extLst>
      <p:ext uri="{BB962C8B-B14F-4D97-AF65-F5344CB8AC3E}">
        <p14:creationId xmlns:p14="http://schemas.microsoft.com/office/powerpoint/2010/main" val="31875012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90418"/>
            <a:ext cx="8437418" cy="893852"/>
          </a:xfrm>
        </p:spPr>
        <p:txBody>
          <a:bodyPr/>
          <a:lstStyle/>
          <a:p>
            <a:pPr algn="l"/>
            <a:r>
              <a:rPr lang="es-EC" sz="3600" dirty="0"/>
              <a:t>Diferencia: ED estáticas y ED dinámicas</a:t>
            </a:r>
            <a:endParaRPr lang="es-ES" sz="3600" dirty="0"/>
          </a:p>
        </p:txBody>
      </p:sp>
      <p:sp>
        <p:nvSpPr>
          <p:cNvPr id="4" name="Marcador de pie de página 3"/>
          <p:cNvSpPr>
            <a:spLocks noGrp="1"/>
          </p:cNvSpPr>
          <p:nvPr>
            <p:ph type="ftr" sz="quarter" idx="11"/>
          </p:nvPr>
        </p:nvSpPr>
        <p:spPr>
          <a:xfrm>
            <a:off x="659165" y="6356350"/>
            <a:ext cx="4303253" cy="365125"/>
          </a:xfrm>
        </p:spPr>
        <p:txBody>
          <a:bodyPr/>
          <a:lstStyle/>
          <a:p>
            <a:r>
              <a:rPr lang="es-EC" smtClean="0"/>
              <a:t>Estructuras de Datos y Algoritmos - Franco Guamán</a:t>
            </a:r>
            <a:endParaRPr lang="es-ES" dirty="0"/>
          </a:p>
        </p:txBody>
      </p:sp>
      <p:sp>
        <p:nvSpPr>
          <p:cNvPr id="5" name="Marcador de número de diapositiva 4"/>
          <p:cNvSpPr>
            <a:spLocks noGrp="1"/>
          </p:cNvSpPr>
          <p:nvPr>
            <p:ph type="sldNum" sz="quarter" idx="12"/>
          </p:nvPr>
        </p:nvSpPr>
        <p:spPr/>
        <p:txBody>
          <a:bodyPr/>
          <a:lstStyle/>
          <a:p>
            <a:fld id="{1BB75467-C78C-8745-B24F-9C01B138A8E9}" type="slidenum">
              <a:rPr lang="es-ES" smtClean="0"/>
              <a:t>11</a:t>
            </a:fld>
            <a:endParaRPr lang="es-ES"/>
          </a:p>
        </p:txBody>
      </p:sp>
      <p:sp>
        <p:nvSpPr>
          <p:cNvPr id="7" name="Text Box 7"/>
          <p:cNvSpPr txBox="1">
            <a:spLocks noChangeArrowheads="1"/>
          </p:cNvSpPr>
          <p:nvPr/>
        </p:nvSpPr>
        <p:spPr bwMode="auto">
          <a:xfrm>
            <a:off x="1001978" y="2307602"/>
            <a:ext cx="3240000" cy="3108543"/>
          </a:xfrm>
          <a:prstGeom prst="rect">
            <a:avLst/>
          </a:prstGeom>
          <a:noFill/>
          <a:ln w="9525">
            <a:noFill/>
            <a:miter lim="800000"/>
            <a:headEnd/>
            <a:tailEnd/>
          </a:ln>
          <a:effectLst/>
        </p:spPr>
        <p:txBody>
          <a:bodyPr>
            <a:spAutoFit/>
          </a:bodyPr>
          <a:lstStyle/>
          <a:p>
            <a:pPr>
              <a:defRPr/>
            </a:pPr>
            <a:r>
              <a:rPr lang="es-ES" sz="2800" u="sng" dirty="0">
                <a:solidFill>
                  <a:schemeClr val="tx1">
                    <a:lumMod val="65000"/>
                    <a:lumOff val="35000"/>
                  </a:schemeClr>
                </a:solidFill>
                <a:effectLst>
                  <a:outerShdw blurRad="38100" dist="38100" dir="2700000" algn="tl">
                    <a:srgbClr val="C0C0C0"/>
                  </a:outerShdw>
                </a:effectLst>
              </a:rPr>
              <a:t>Estática</a:t>
            </a:r>
          </a:p>
          <a:p>
            <a:pPr>
              <a:defRPr/>
            </a:pPr>
            <a:r>
              <a:rPr lang="es-ES" sz="2800" dirty="0">
                <a:solidFill>
                  <a:schemeClr val="tx1">
                    <a:lumMod val="65000"/>
                    <a:lumOff val="35000"/>
                  </a:schemeClr>
                </a:solidFill>
              </a:rPr>
              <a:t>Durante la ejecución del programa el tamaño de la estructura no cambia</a:t>
            </a:r>
            <a:endParaRPr lang="en-GB" sz="2800" dirty="0">
              <a:solidFill>
                <a:schemeClr val="tx1">
                  <a:lumMod val="65000"/>
                  <a:lumOff val="35000"/>
                </a:schemeClr>
              </a:solidFill>
            </a:endParaRPr>
          </a:p>
        </p:txBody>
      </p:sp>
      <p:sp>
        <p:nvSpPr>
          <p:cNvPr id="8" name="Text Box 8"/>
          <p:cNvSpPr txBox="1">
            <a:spLocks noChangeArrowheads="1"/>
          </p:cNvSpPr>
          <p:nvPr/>
        </p:nvSpPr>
        <p:spPr bwMode="auto">
          <a:xfrm>
            <a:off x="4962418" y="2307602"/>
            <a:ext cx="3240000" cy="3108543"/>
          </a:xfrm>
          <a:prstGeom prst="rect">
            <a:avLst/>
          </a:prstGeom>
          <a:noFill/>
          <a:ln w="9525">
            <a:noFill/>
            <a:miter lim="800000"/>
            <a:headEnd/>
            <a:tailEnd/>
          </a:ln>
          <a:effectLst/>
        </p:spPr>
        <p:txBody>
          <a:bodyPr>
            <a:spAutoFit/>
          </a:bodyPr>
          <a:lstStyle/>
          <a:p>
            <a:pPr>
              <a:defRPr/>
            </a:pPr>
            <a:r>
              <a:rPr lang="es-ES" sz="2800" u="sng" dirty="0">
                <a:solidFill>
                  <a:schemeClr val="tx1">
                    <a:lumMod val="65000"/>
                    <a:lumOff val="35000"/>
                  </a:schemeClr>
                </a:solidFill>
                <a:effectLst>
                  <a:outerShdw blurRad="38100" dist="38100" dir="2700000" algn="tl">
                    <a:srgbClr val="C0C0C0"/>
                  </a:outerShdw>
                </a:effectLst>
              </a:rPr>
              <a:t>Dinámica</a:t>
            </a:r>
          </a:p>
          <a:p>
            <a:pPr>
              <a:defRPr/>
            </a:pPr>
            <a:r>
              <a:rPr lang="es-ES" sz="2800" dirty="0">
                <a:solidFill>
                  <a:schemeClr val="tx1">
                    <a:lumMod val="65000"/>
                    <a:lumOff val="35000"/>
                  </a:schemeClr>
                </a:solidFill>
              </a:rPr>
              <a:t>Durante la ejecución del programa el tamaño de la estructura puede cambiar</a:t>
            </a:r>
            <a:endParaRPr lang="en-GB" sz="2800" dirty="0">
              <a:solidFill>
                <a:schemeClr val="tx1">
                  <a:lumMod val="65000"/>
                  <a:lumOff val="35000"/>
                </a:schemeClr>
              </a:solidFill>
            </a:endParaRPr>
          </a:p>
        </p:txBody>
      </p:sp>
    </p:spTree>
    <p:extLst>
      <p:ext uri="{BB962C8B-B14F-4D97-AF65-F5344CB8AC3E}">
        <p14:creationId xmlns:p14="http://schemas.microsoft.com/office/powerpoint/2010/main" val="33700810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90418"/>
            <a:ext cx="8229600" cy="893852"/>
          </a:xfrm>
        </p:spPr>
        <p:txBody>
          <a:bodyPr/>
          <a:lstStyle/>
          <a:p>
            <a:pPr algn="l"/>
            <a:r>
              <a:rPr lang="es-ES" sz="4400" dirty="0" smtClean="0"/>
              <a:t>Cadenas (</a:t>
            </a:r>
            <a:r>
              <a:rPr lang="es-ES" sz="4400" dirty="0" err="1" smtClean="0"/>
              <a:t>strings</a:t>
            </a:r>
            <a:r>
              <a:rPr lang="es-ES" sz="4400" dirty="0" smtClean="0"/>
              <a:t>)</a:t>
            </a:r>
            <a:endParaRPr lang="es-ES" sz="4400" dirty="0"/>
          </a:p>
        </p:txBody>
      </p:sp>
      <p:sp>
        <p:nvSpPr>
          <p:cNvPr id="3" name="Marcador de contenido 2"/>
          <p:cNvSpPr>
            <a:spLocks noGrp="1"/>
          </p:cNvSpPr>
          <p:nvPr>
            <p:ph idx="1"/>
          </p:nvPr>
        </p:nvSpPr>
        <p:spPr>
          <a:xfrm>
            <a:off x="457200" y="1600200"/>
            <a:ext cx="8229600" cy="4322618"/>
          </a:xfrm>
        </p:spPr>
        <p:txBody>
          <a:bodyPr>
            <a:noAutofit/>
          </a:bodyPr>
          <a:lstStyle/>
          <a:p>
            <a:pPr>
              <a:buFont typeface="Wingdings" panose="05000000000000000000" pitchFamily="2" charset="2"/>
              <a:buChar char="Ø"/>
            </a:pPr>
            <a:r>
              <a:rPr lang="es-EC" sz="2200" dirty="0">
                <a:solidFill>
                  <a:schemeClr val="tx1">
                    <a:lumMod val="65000"/>
                    <a:lumOff val="35000"/>
                  </a:schemeClr>
                </a:solidFill>
              </a:rPr>
              <a:t>Definición: </a:t>
            </a:r>
            <a:r>
              <a:rPr lang="es-EC" sz="2000" dirty="0">
                <a:solidFill>
                  <a:schemeClr val="tx1">
                    <a:lumMod val="65000"/>
                    <a:lumOff val="35000"/>
                  </a:schemeClr>
                </a:solidFill>
              </a:rPr>
              <a:t>S</a:t>
            </a:r>
            <a:r>
              <a:rPr lang="es-EC" sz="2000" dirty="0" smtClean="0">
                <a:solidFill>
                  <a:schemeClr val="tx1">
                    <a:lumMod val="65000"/>
                    <a:lumOff val="35000"/>
                  </a:schemeClr>
                </a:solidFill>
              </a:rPr>
              <a:t>ecuencia </a:t>
            </a:r>
            <a:r>
              <a:rPr lang="es-EC" sz="2000" dirty="0">
                <a:solidFill>
                  <a:schemeClr val="tx1">
                    <a:lumMod val="65000"/>
                    <a:lumOff val="35000"/>
                  </a:schemeClr>
                </a:solidFill>
              </a:rPr>
              <a:t>de caracteres interpretados como un único dato.</a:t>
            </a:r>
          </a:p>
          <a:p>
            <a:pPr marL="400050" lvl="1" indent="0">
              <a:buNone/>
            </a:pPr>
            <a:r>
              <a:rPr lang="es-EC" sz="2000" u="sng" dirty="0" smtClean="0">
                <a:solidFill>
                  <a:schemeClr val="tx1">
                    <a:lumMod val="65000"/>
                    <a:lumOff val="35000"/>
                  </a:schemeClr>
                </a:solidFill>
              </a:rPr>
              <a:t>Longitud</a:t>
            </a:r>
            <a:r>
              <a:rPr lang="es-EC" sz="2000" dirty="0" smtClean="0">
                <a:solidFill>
                  <a:schemeClr val="tx1">
                    <a:lumMod val="65000"/>
                    <a:lumOff val="35000"/>
                  </a:schemeClr>
                </a:solidFill>
              </a:rPr>
              <a:t>: puede ser fija o variable.</a:t>
            </a:r>
            <a:endParaRPr lang="es-EC" sz="2000" dirty="0">
              <a:solidFill>
                <a:schemeClr val="tx1">
                  <a:lumMod val="65000"/>
                  <a:lumOff val="35000"/>
                </a:schemeClr>
              </a:solidFill>
            </a:endParaRPr>
          </a:p>
          <a:p>
            <a:pPr marL="400050" lvl="1" indent="0">
              <a:buNone/>
            </a:pPr>
            <a:r>
              <a:rPr lang="es-EC" sz="2000" u="sng" dirty="0" smtClean="0">
                <a:solidFill>
                  <a:schemeClr val="tx1">
                    <a:lumMod val="65000"/>
                    <a:lumOff val="35000"/>
                  </a:schemeClr>
                </a:solidFill>
              </a:rPr>
              <a:t>Constitución</a:t>
            </a:r>
            <a:r>
              <a:rPr lang="es-EC" sz="2000" dirty="0" smtClean="0">
                <a:solidFill>
                  <a:schemeClr val="tx1">
                    <a:lumMod val="65000"/>
                    <a:lumOff val="35000"/>
                  </a:schemeClr>
                </a:solidFill>
              </a:rPr>
              <a:t>: caracteres alfanuméricos, puede almacenar una palabra, frase, dirección, incluidos números.</a:t>
            </a:r>
          </a:p>
          <a:p>
            <a:pPr marL="400050" lvl="1" indent="0">
              <a:buNone/>
            </a:pPr>
            <a:endParaRPr lang="es-EC" sz="2000" dirty="0" smtClean="0">
              <a:solidFill>
                <a:schemeClr val="tx1">
                  <a:lumMod val="65000"/>
                  <a:lumOff val="35000"/>
                </a:schemeClr>
              </a:solidFill>
            </a:endParaRPr>
          </a:p>
          <a:p>
            <a:pPr>
              <a:buFont typeface="Wingdings" panose="05000000000000000000" pitchFamily="2" charset="2"/>
              <a:buChar char="Ø"/>
            </a:pPr>
            <a:r>
              <a:rPr lang="es-EC" sz="2200" dirty="0">
                <a:solidFill>
                  <a:schemeClr val="tx1">
                    <a:lumMod val="65000"/>
                    <a:lumOff val="35000"/>
                  </a:schemeClr>
                </a:solidFill>
              </a:rPr>
              <a:t>Operaciones</a:t>
            </a:r>
          </a:p>
          <a:p>
            <a:pPr marL="400050" lvl="1" indent="0">
              <a:buNone/>
            </a:pPr>
            <a:r>
              <a:rPr lang="es-EC" sz="2000" u="sng" dirty="0" smtClean="0">
                <a:solidFill>
                  <a:schemeClr val="tx1">
                    <a:lumMod val="65000"/>
                    <a:lumOff val="35000"/>
                  </a:schemeClr>
                </a:solidFill>
              </a:rPr>
              <a:t>Declaración</a:t>
            </a:r>
            <a:r>
              <a:rPr lang="es-EC" sz="2000" dirty="0" smtClean="0">
                <a:solidFill>
                  <a:schemeClr val="tx1">
                    <a:lumMod val="65000"/>
                    <a:lumOff val="35000"/>
                  </a:schemeClr>
                </a:solidFill>
              </a:rPr>
              <a:t>: se utiliza la palabra reservada “</a:t>
            </a:r>
            <a:r>
              <a:rPr lang="es-EC" sz="2000" dirty="0" err="1" smtClean="0">
                <a:solidFill>
                  <a:schemeClr val="tx1">
                    <a:lumMod val="65000"/>
                    <a:lumOff val="35000"/>
                  </a:schemeClr>
                </a:solidFill>
              </a:rPr>
              <a:t>String</a:t>
            </a:r>
            <a:r>
              <a:rPr lang="es-EC" sz="2000" dirty="0" smtClean="0">
                <a:solidFill>
                  <a:schemeClr val="tx1">
                    <a:lumMod val="65000"/>
                    <a:lumOff val="35000"/>
                  </a:schemeClr>
                </a:solidFill>
              </a:rPr>
              <a:t>” previo al nombre de la variable. </a:t>
            </a:r>
            <a:r>
              <a:rPr lang="es-EC" sz="2000" dirty="0" err="1" smtClean="0">
                <a:solidFill>
                  <a:schemeClr val="tx1">
                    <a:lumMod val="65000"/>
                    <a:lumOff val="35000"/>
                  </a:schemeClr>
                </a:solidFill>
              </a:rPr>
              <a:t>Ejm</a:t>
            </a:r>
            <a:r>
              <a:rPr lang="es-EC" sz="2000" dirty="0" smtClean="0">
                <a:solidFill>
                  <a:schemeClr val="tx1">
                    <a:lumMod val="65000"/>
                    <a:lumOff val="35000"/>
                  </a:schemeClr>
                </a:solidFill>
              </a:rPr>
              <a:t>:</a:t>
            </a:r>
          </a:p>
          <a:p>
            <a:pPr marL="400050" lvl="1" indent="0">
              <a:buNone/>
            </a:pPr>
            <a:endParaRPr lang="es-EC" sz="2000" dirty="0">
              <a:solidFill>
                <a:schemeClr val="tx1">
                  <a:lumMod val="65000"/>
                  <a:lumOff val="35000"/>
                </a:schemeClr>
              </a:solidFill>
            </a:endParaRPr>
          </a:p>
          <a:p>
            <a:pPr marL="400050" lvl="1" indent="0">
              <a:buNone/>
            </a:pPr>
            <a:r>
              <a:rPr lang="es-EC" sz="2000" b="1" dirty="0" err="1">
                <a:solidFill>
                  <a:schemeClr val="tx1">
                    <a:lumMod val="65000"/>
                    <a:lumOff val="35000"/>
                  </a:schemeClr>
                </a:solidFill>
                <a:latin typeface="Courier" pitchFamily="49" charset="0"/>
              </a:rPr>
              <a:t>String</a:t>
            </a:r>
            <a:r>
              <a:rPr lang="es-EC" sz="2000" dirty="0">
                <a:solidFill>
                  <a:schemeClr val="tx1">
                    <a:lumMod val="65000"/>
                    <a:lumOff val="35000"/>
                  </a:schemeClr>
                </a:solidFill>
                <a:latin typeface="Courier" pitchFamily="49" charset="0"/>
              </a:rPr>
              <a:t> </a:t>
            </a:r>
            <a:r>
              <a:rPr lang="es-EC" sz="2000" dirty="0" err="1" smtClean="0">
                <a:solidFill>
                  <a:schemeClr val="accent4"/>
                </a:solidFill>
                <a:latin typeface="Courier" pitchFamily="49" charset="0"/>
              </a:rPr>
              <a:t>strNombre</a:t>
            </a:r>
            <a:r>
              <a:rPr lang="es-EC" sz="2000" dirty="0" smtClean="0">
                <a:solidFill>
                  <a:schemeClr val="accent4"/>
                </a:solidFill>
                <a:latin typeface="Courier" pitchFamily="49" charset="0"/>
              </a:rPr>
              <a:t>;</a:t>
            </a:r>
            <a:endParaRPr lang="es-EC" sz="2000" dirty="0" smtClean="0">
              <a:solidFill>
                <a:schemeClr val="accent4"/>
              </a:solidFill>
            </a:endParaRPr>
          </a:p>
          <a:p>
            <a:pPr marL="400050" lvl="1" indent="0">
              <a:buNone/>
            </a:pPr>
            <a:endParaRPr lang="es-EC" sz="2000" dirty="0">
              <a:solidFill>
                <a:schemeClr val="tx1">
                  <a:lumMod val="65000"/>
                  <a:lumOff val="35000"/>
                </a:schemeClr>
              </a:solidFill>
            </a:endParaRPr>
          </a:p>
          <a:p>
            <a:pPr marL="400050" lvl="1" indent="0">
              <a:buNone/>
            </a:pPr>
            <a:endParaRPr lang="es-EC" dirty="0" smtClean="0">
              <a:solidFill>
                <a:schemeClr val="accent3">
                  <a:lumMod val="60000"/>
                  <a:lumOff val="40000"/>
                </a:schemeClr>
              </a:solidFill>
              <a:latin typeface="Courier" pitchFamily="49" charset="0"/>
            </a:endParaRPr>
          </a:p>
        </p:txBody>
      </p:sp>
      <p:sp>
        <p:nvSpPr>
          <p:cNvPr id="4" name="Marcador de pie de página 3"/>
          <p:cNvSpPr>
            <a:spLocks noGrp="1"/>
          </p:cNvSpPr>
          <p:nvPr>
            <p:ph type="ftr" sz="quarter" idx="11"/>
          </p:nvPr>
        </p:nvSpPr>
        <p:spPr>
          <a:xfrm>
            <a:off x="659165" y="6356350"/>
            <a:ext cx="4303253" cy="365125"/>
          </a:xfrm>
        </p:spPr>
        <p:txBody>
          <a:bodyPr/>
          <a:lstStyle/>
          <a:p>
            <a:r>
              <a:rPr lang="es-EC" smtClean="0"/>
              <a:t>Estructuras de Datos y Algoritmos - Franco Guamán</a:t>
            </a:r>
            <a:endParaRPr lang="es-ES" dirty="0"/>
          </a:p>
        </p:txBody>
      </p:sp>
      <p:sp>
        <p:nvSpPr>
          <p:cNvPr id="5" name="Marcador de número de diapositiva 4"/>
          <p:cNvSpPr>
            <a:spLocks noGrp="1"/>
          </p:cNvSpPr>
          <p:nvPr>
            <p:ph type="sldNum" sz="quarter" idx="12"/>
          </p:nvPr>
        </p:nvSpPr>
        <p:spPr/>
        <p:txBody>
          <a:bodyPr/>
          <a:lstStyle/>
          <a:p>
            <a:fld id="{1BB75467-C78C-8745-B24F-9C01B138A8E9}" type="slidenum">
              <a:rPr lang="es-ES" smtClean="0"/>
              <a:t>12</a:t>
            </a:fld>
            <a:endParaRPr lang="es-ES" dirty="0"/>
          </a:p>
        </p:txBody>
      </p:sp>
    </p:spTree>
    <p:extLst>
      <p:ext uri="{BB962C8B-B14F-4D97-AF65-F5344CB8AC3E}">
        <p14:creationId xmlns:p14="http://schemas.microsoft.com/office/powerpoint/2010/main" val="26641211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90418"/>
            <a:ext cx="8229600" cy="893852"/>
          </a:xfrm>
        </p:spPr>
        <p:txBody>
          <a:bodyPr/>
          <a:lstStyle/>
          <a:p>
            <a:pPr algn="l"/>
            <a:r>
              <a:rPr lang="es-ES" sz="4400" dirty="0" smtClean="0"/>
              <a:t>Cadenas (</a:t>
            </a:r>
            <a:r>
              <a:rPr lang="es-ES" sz="4400" dirty="0" err="1" smtClean="0"/>
              <a:t>strings</a:t>
            </a:r>
            <a:r>
              <a:rPr lang="es-ES" sz="4400" dirty="0" smtClean="0"/>
              <a:t>): </a:t>
            </a:r>
            <a:r>
              <a:rPr lang="es-ES" sz="3600" dirty="0" smtClean="0"/>
              <a:t>Operaciones</a:t>
            </a:r>
            <a:endParaRPr lang="es-ES" sz="3600" dirty="0"/>
          </a:p>
        </p:txBody>
      </p:sp>
      <p:sp>
        <p:nvSpPr>
          <p:cNvPr id="3" name="Marcador de contenido 2"/>
          <p:cNvSpPr>
            <a:spLocks noGrp="1"/>
          </p:cNvSpPr>
          <p:nvPr>
            <p:ph idx="1"/>
          </p:nvPr>
        </p:nvSpPr>
        <p:spPr>
          <a:xfrm>
            <a:off x="457200" y="1600200"/>
            <a:ext cx="8229600" cy="4322618"/>
          </a:xfrm>
        </p:spPr>
        <p:txBody>
          <a:bodyPr>
            <a:noAutofit/>
          </a:bodyPr>
          <a:lstStyle/>
          <a:p>
            <a:pPr marL="400050" lvl="1" indent="0">
              <a:buNone/>
            </a:pPr>
            <a:r>
              <a:rPr lang="es-EC" sz="2000" u="sng" dirty="0">
                <a:solidFill>
                  <a:schemeClr val="tx1">
                    <a:lumMod val="65000"/>
                    <a:lumOff val="35000"/>
                  </a:schemeClr>
                </a:solidFill>
              </a:rPr>
              <a:t>Asignación</a:t>
            </a:r>
            <a:r>
              <a:rPr lang="es-EC" sz="2000" dirty="0">
                <a:solidFill>
                  <a:schemeClr val="tx1">
                    <a:lumMod val="65000"/>
                    <a:lumOff val="35000"/>
                  </a:schemeClr>
                </a:solidFill>
              </a:rPr>
              <a:t>: </a:t>
            </a:r>
            <a:r>
              <a:rPr lang="es-EC" sz="2000" dirty="0" smtClean="0">
                <a:solidFill>
                  <a:schemeClr val="tx1">
                    <a:lumMod val="65000"/>
                    <a:lumOff val="35000"/>
                  </a:schemeClr>
                </a:solidFill>
              </a:rPr>
              <a:t>almacena una cadena de caracteres en una variable. </a:t>
            </a:r>
            <a:endParaRPr lang="es-EC" sz="2000" dirty="0">
              <a:solidFill>
                <a:schemeClr val="tx1">
                  <a:lumMod val="65000"/>
                  <a:lumOff val="35000"/>
                </a:schemeClr>
              </a:solidFill>
            </a:endParaRPr>
          </a:p>
          <a:p>
            <a:pPr marL="400050" lvl="1" indent="0">
              <a:buNone/>
            </a:pPr>
            <a:r>
              <a:rPr lang="es-EC" dirty="0" err="1" smtClean="0">
                <a:solidFill>
                  <a:schemeClr val="accent4"/>
                </a:solidFill>
                <a:latin typeface="Courier" pitchFamily="49" charset="0"/>
              </a:rPr>
              <a:t>strNombre</a:t>
            </a:r>
            <a:r>
              <a:rPr lang="es-EC" dirty="0" smtClean="0">
                <a:solidFill>
                  <a:schemeClr val="accent4"/>
                </a:solidFill>
                <a:latin typeface="Courier" pitchFamily="49" charset="0"/>
              </a:rPr>
              <a:t> </a:t>
            </a:r>
            <a:r>
              <a:rPr lang="es-EC" dirty="0">
                <a:solidFill>
                  <a:schemeClr val="accent4"/>
                </a:solidFill>
                <a:latin typeface="Courier" pitchFamily="49" charset="0"/>
              </a:rPr>
              <a:t>= “Universidad Técnica Particular de Loja</a:t>
            </a:r>
            <a:r>
              <a:rPr lang="es-EC" dirty="0" smtClean="0">
                <a:solidFill>
                  <a:schemeClr val="accent4"/>
                </a:solidFill>
                <a:latin typeface="Courier" pitchFamily="49" charset="0"/>
              </a:rPr>
              <a:t>”;</a:t>
            </a:r>
          </a:p>
          <a:p>
            <a:pPr marL="400050" lvl="1" indent="0">
              <a:buNone/>
            </a:pPr>
            <a:endParaRPr lang="es-EC" sz="2000" dirty="0" smtClean="0">
              <a:solidFill>
                <a:schemeClr val="tx1">
                  <a:lumMod val="65000"/>
                  <a:lumOff val="35000"/>
                </a:schemeClr>
              </a:solidFill>
            </a:endParaRPr>
          </a:p>
          <a:p>
            <a:pPr marL="400050" lvl="1" indent="0">
              <a:buNone/>
            </a:pPr>
            <a:r>
              <a:rPr lang="es-EC" sz="2000" dirty="0" smtClean="0">
                <a:solidFill>
                  <a:schemeClr val="tx1">
                    <a:lumMod val="65000"/>
                    <a:lumOff val="35000"/>
                  </a:schemeClr>
                </a:solidFill>
              </a:rPr>
              <a:t>La asignación también puede realizarse junto con la declaración así:</a:t>
            </a:r>
            <a:endParaRPr lang="es-EC" sz="2000" dirty="0">
              <a:solidFill>
                <a:schemeClr val="tx1">
                  <a:lumMod val="65000"/>
                  <a:lumOff val="35000"/>
                </a:schemeClr>
              </a:solidFill>
            </a:endParaRPr>
          </a:p>
          <a:p>
            <a:pPr marL="400050" lvl="1" indent="0">
              <a:buNone/>
            </a:pPr>
            <a:r>
              <a:rPr lang="es-EC" b="1" dirty="0" err="1">
                <a:solidFill>
                  <a:schemeClr val="tx1">
                    <a:lumMod val="65000"/>
                    <a:lumOff val="35000"/>
                  </a:schemeClr>
                </a:solidFill>
                <a:latin typeface="Courier" pitchFamily="49" charset="0"/>
              </a:rPr>
              <a:t>String</a:t>
            </a:r>
            <a:r>
              <a:rPr lang="es-EC" dirty="0">
                <a:solidFill>
                  <a:schemeClr val="tx1">
                    <a:lumMod val="65000"/>
                    <a:lumOff val="35000"/>
                  </a:schemeClr>
                </a:solidFill>
                <a:latin typeface="Courier" pitchFamily="49" charset="0"/>
              </a:rPr>
              <a:t> </a:t>
            </a:r>
            <a:r>
              <a:rPr lang="es-EC" dirty="0" err="1">
                <a:solidFill>
                  <a:schemeClr val="accent4"/>
                </a:solidFill>
                <a:latin typeface="Courier" pitchFamily="49" charset="0"/>
              </a:rPr>
              <a:t>strNombre</a:t>
            </a:r>
            <a:r>
              <a:rPr lang="es-EC" dirty="0">
                <a:solidFill>
                  <a:schemeClr val="accent4"/>
                </a:solidFill>
                <a:latin typeface="Courier" pitchFamily="49" charset="0"/>
              </a:rPr>
              <a:t> = “Universidad Técnica Particular de Loja</a:t>
            </a:r>
            <a:r>
              <a:rPr lang="es-EC" dirty="0" smtClean="0">
                <a:solidFill>
                  <a:schemeClr val="accent4"/>
                </a:solidFill>
                <a:latin typeface="Courier" pitchFamily="49" charset="0"/>
              </a:rPr>
              <a:t>”;</a:t>
            </a:r>
          </a:p>
          <a:p>
            <a:pPr marL="400050" lvl="1" indent="0">
              <a:buNone/>
            </a:pPr>
            <a:endParaRPr lang="es-EC" dirty="0">
              <a:solidFill>
                <a:schemeClr val="accent3">
                  <a:lumMod val="60000"/>
                  <a:lumOff val="40000"/>
                </a:schemeClr>
              </a:solidFill>
              <a:latin typeface="Courier" pitchFamily="49" charset="0"/>
            </a:endParaRPr>
          </a:p>
          <a:p>
            <a:pPr marL="400050" lvl="1" indent="0">
              <a:buNone/>
            </a:pPr>
            <a:r>
              <a:rPr lang="es-EC" sz="2000" u="sng" dirty="0" smtClean="0">
                <a:solidFill>
                  <a:schemeClr val="tx1">
                    <a:lumMod val="65000"/>
                    <a:lumOff val="35000"/>
                  </a:schemeClr>
                </a:solidFill>
              </a:rPr>
              <a:t>Extracción</a:t>
            </a:r>
            <a:r>
              <a:rPr lang="es-EC" sz="2000" dirty="0" smtClean="0">
                <a:solidFill>
                  <a:schemeClr val="tx1">
                    <a:lumMod val="65000"/>
                    <a:lumOff val="35000"/>
                  </a:schemeClr>
                </a:solidFill>
              </a:rPr>
              <a:t>: permite extraer una sub cadena a partir de otra:</a:t>
            </a:r>
          </a:p>
          <a:p>
            <a:pPr marL="400050" lvl="1" indent="0">
              <a:buNone/>
            </a:pPr>
            <a:r>
              <a:rPr lang="es-EC" dirty="0" err="1" smtClean="0">
                <a:solidFill>
                  <a:schemeClr val="accent4"/>
                </a:solidFill>
                <a:latin typeface="Courier" pitchFamily="49" charset="0"/>
              </a:rPr>
              <a:t>strNombre</a:t>
            </a:r>
            <a:r>
              <a:rPr lang="es-EC" dirty="0" smtClean="0">
                <a:solidFill>
                  <a:schemeClr val="accent4"/>
                </a:solidFill>
                <a:latin typeface="Courier" pitchFamily="49" charset="0"/>
              </a:rPr>
              <a:t>(13:7);</a:t>
            </a:r>
            <a:endParaRPr lang="es-EC" dirty="0">
              <a:solidFill>
                <a:schemeClr val="accent4"/>
              </a:solidFill>
              <a:latin typeface="Courier" pitchFamily="49" charset="0"/>
            </a:endParaRPr>
          </a:p>
          <a:p>
            <a:pPr marL="400050" lvl="1" indent="0">
              <a:buNone/>
            </a:pPr>
            <a:endParaRPr lang="es-EC" sz="2000" dirty="0" smtClean="0">
              <a:solidFill>
                <a:schemeClr val="tx1">
                  <a:lumMod val="65000"/>
                  <a:lumOff val="35000"/>
                </a:schemeClr>
              </a:solidFill>
            </a:endParaRPr>
          </a:p>
          <a:p>
            <a:pPr marL="400050" lvl="1" indent="0">
              <a:buNone/>
            </a:pPr>
            <a:r>
              <a:rPr lang="es-EC" sz="2000" dirty="0" smtClean="0">
                <a:solidFill>
                  <a:schemeClr val="tx1">
                    <a:lumMod val="65000"/>
                    <a:lumOff val="35000"/>
                  </a:schemeClr>
                </a:solidFill>
              </a:rPr>
              <a:t>Esto generará una sub cadena que contenga la palabra “</a:t>
            </a:r>
            <a:r>
              <a:rPr lang="es-EC" sz="2000" b="1" dirty="0" smtClean="0">
                <a:solidFill>
                  <a:schemeClr val="tx1">
                    <a:lumMod val="65000"/>
                    <a:lumOff val="35000"/>
                  </a:schemeClr>
                </a:solidFill>
              </a:rPr>
              <a:t>Técnica</a:t>
            </a:r>
            <a:r>
              <a:rPr lang="es-EC" sz="2000" dirty="0" smtClean="0">
                <a:solidFill>
                  <a:schemeClr val="tx1">
                    <a:lumMod val="65000"/>
                    <a:lumOff val="35000"/>
                  </a:schemeClr>
                </a:solidFill>
              </a:rPr>
              <a:t>”, teniendo en cuenta el carácter vacío.</a:t>
            </a:r>
            <a:endParaRPr lang="es-EC" sz="2000" dirty="0">
              <a:solidFill>
                <a:schemeClr val="tx1">
                  <a:lumMod val="65000"/>
                  <a:lumOff val="35000"/>
                </a:schemeClr>
              </a:solidFill>
            </a:endParaRPr>
          </a:p>
        </p:txBody>
      </p:sp>
      <p:sp>
        <p:nvSpPr>
          <p:cNvPr id="4" name="Marcador de pie de página 3"/>
          <p:cNvSpPr>
            <a:spLocks noGrp="1"/>
          </p:cNvSpPr>
          <p:nvPr>
            <p:ph type="ftr" sz="quarter" idx="11"/>
          </p:nvPr>
        </p:nvSpPr>
        <p:spPr>
          <a:xfrm>
            <a:off x="659165" y="6356350"/>
            <a:ext cx="4303253" cy="365125"/>
          </a:xfrm>
        </p:spPr>
        <p:txBody>
          <a:bodyPr/>
          <a:lstStyle/>
          <a:p>
            <a:r>
              <a:rPr lang="es-EC" smtClean="0"/>
              <a:t>Estructuras de Datos y Algoritmos - Franco Guamán</a:t>
            </a:r>
            <a:endParaRPr lang="es-ES" dirty="0"/>
          </a:p>
        </p:txBody>
      </p:sp>
      <p:sp>
        <p:nvSpPr>
          <p:cNvPr id="5" name="Marcador de número de diapositiva 4"/>
          <p:cNvSpPr>
            <a:spLocks noGrp="1"/>
          </p:cNvSpPr>
          <p:nvPr>
            <p:ph type="sldNum" sz="quarter" idx="12"/>
          </p:nvPr>
        </p:nvSpPr>
        <p:spPr/>
        <p:txBody>
          <a:bodyPr/>
          <a:lstStyle/>
          <a:p>
            <a:fld id="{1BB75467-C78C-8745-B24F-9C01B138A8E9}" type="slidenum">
              <a:rPr lang="es-ES" smtClean="0"/>
              <a:t>13</a:t>
            </a:fld>
            <a:endParaRPr lang="es-ES"/>
          </a:p>
        </p:txBody>
      </p:sp>
    </p:spTree>
    <p:extLst>
      <p:ext uri="{BB962C8B-B14F-4D97-AF65-F5344CB8AC3E}">
        <p14:creationId xmlns:p14="http://schemas.microsoft.com/office/powerpoint/2010/main" val="1421361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90418"/>
            <a:ext cx="8229600" cy="893852"/>
          </a:xfrm>
        </p:spPr>
        <p:txBody>
          <a:bodyPr/>
          <a:lstStyle/>
          <a:p>
            <a:pPr algn="l"/>
            <a:r>
              <a:rPr lang="es-ES" sz="4400" dirty="0" smtClean="0"/>
              <a:t>Cadenas (</a:t>
            </a:r>
            <a:r>
              <a:rPr lang="es-ES" sz="4400" dirty="0" err="1" smtClean="0"/>
              <a:t>strings</a:t>
            </a:r>
            <a:r>
              <a:rPr lang="es-ES" sz="4400" dirty="0" smtClean="0"/>
              <a:t>): </a:t>
            </a:r>
            <a:r>
              <a:rPr lang="es-ES" sz="3600" dirty="0" smtClean="0"/>
              <a:t>Operaciones</a:t>
            </a:r>
            <a:endParaRPr lang="es-ES" sz="3600" dirty="0"/>
          </a:p>
        </p:txBody>
      </p:sp>
      <p:sp>
        <p:nvSpPr>
          <p:cNvPr id="3" name="Marcador de contenido 2"/>
          <p:cNvSpPr>
            <a:spLocks noGrp="1"/>
          </p:cNvSpPr>
          <p:nvPr>
            <p:ph idx="1"/>
          </p:nvPr>
        </p:nvSpPr>
        <p:spPr>
          <a:xfrm>
            <a:off x="457200" y="1508759"/>
            <a:ext cx="8229600" cy="4322618"/>
          </a:xfrm>
        </p:spPr>
        <p:txBody>
          <a:bodyPr>
            <a:noAutofit/>
          </a:bodyPr>
          <a:lstStyle/>
          <a:p>
            <a:pPr marL="400050" lvl="1" indent="0">
              <a:buNone/>
            </a:pPr>
            <a:r>
              <a:rPr lang="es-EC" sz="2000" u="sng" dirty="0" smtClean="0">
                <a:solidFill>
                  <a:schemeClr val="tx1">
                    <a:lumMod val="65000"/>
                    <a:lumOff val="35000"/>
                  </a:schemeClr>
                </a:solidFill>
              </a:rPr>
              <a:t>Concatenación</a:t>
            </a:r>
            <a:r>
              <a:rPr lang="es-EC" sz="2000" dirty="0">
                <a:solidFill>
                  <a:schemeClr val="tx1">
                    <a:lumMod val="65000"/>
                    <a:lumOff val="35000"/>
                  </a:schemeClr>
                </a:solidFill>
              </a:rPr>
              <a:t>: </a:t>
            </a:r>
            <a:r>
              <a:rPr lang="es-EC" sz="2000" dirty="0" smtClean="0">
                <a:solidFill>
                  <a:schemeClr val="tx1">
                    <a:lumMod val="65000"/>
                    <a:lumOff val="35000"/>
                  </a:schemeClr>
                </a:solidFill>
              </a:rPr>
              <a:t>formar una nueva cadena a partir de otras pre existentes. </a:t>
            </a:r>
            <a:endParaRPr lang="es-EC" sz="2000" dirty="0">
              <a:solidFill>
                <a:schemeClr val="tx1">
                  <a:lumMod val="65000"/>
                  <a:lumOff val="35000"/>
                </a:schemeClr>
              </a:solidFill>
            </a:endParaRPr>
          </a:p>
          <a:p>
            <a:pPr marL="800100" lvl="2" indent="0">
              <a:buNone/>
            </a:pPr>
            <a:r>
              <a:rPr lang="es-EC" dirty="0" err="1" smtClean="0">
                <a:solidFill>
                  <a:schemeClr val="accent4"/>
                </a:solidFill>
                <a:latin typeface="Courier" pitchFamily="49" charset="0"/>
              </a:rPr>
              <a:t>strNombre</a:t>
            </a:r>
            <a:r>
              <a:rPr lang="es-EC" dirty="0" smtClean="0">
                <a:solidFill>
                  <a:schemeClr val="accent4"/>
                </a:solidFill>
                <a:latin typeface="Courier" pitchFamily="49" charset="0"/>
              </a:rPr>
              <a:t> </a:t>
            </a:r>
            <a:r>
              <a:rPr lang="es-EC" dirty="0">
                <a:solidFill>
                  <a:schemeClr val="accent4"/>
                </a:solidFill>
                <a:latin typeface="Courier" pitchFamily="49" charset="0"/>
              </a:rPr>
              <a:t>= </a:t>
            </a:r>
            <a:r>
              <a:rPr lang="es-EC" dirty="0" smtClean="0">
                <a:solidFill>
                  <a:schemeClr val="accent4"/>
                </a:solidFill>
                <a:latin typeface="Courier" pitchFamily="49" charset="0"/>
              </a:rPr>
              <a:t>“Juan Carlos”;</a:t>
            </a:r>
          </a:p>
          <a:p>
            <a:pPr marL="800100" lvl="2" indent="0">
              <a:buNone/>
            </a:pPr>
            <a:r>
              <a:rPr lang="es-EC" dirty="0" err="1" smtClean="0">
                <a:solidFill>
                  <a:schemeClr val="accent4"/>
                </a:solidFill>
                <a:latin typeface="Courier" pitchFamily="49" charset="0"/>
              </a:rPr>
              <a:t>strApellido</a:t>
            </a:r>
            <a:r>
              <a:rPr lang="es-EC" dirty="0" smtClean="0">
                <a:solidFill>
                  <a:schemeClr val="accent4"/>
                </a:solidFill>
                <a:latin typeface="Courier" pitchFamily="49" charset="0"/>
              </a:rPr>
              <a:t> </a:t>
            </a:r>
            <a:r>
              <a:rPr lang="es-EC" dirty="0">
                <a:solidFill>
                  <a:schemeClr val="accent4"/>
                </a:solidFill>
                <a:latin typeface="Courier" pitchFamily="49" charset="0"/>
              </a:rPr>
              <a:t>= </a:t>
            </a:r>
            <a:r>
              <a:rPr lang="es-EC" dirty="0" smtClean="0">
                <a:solidFill>
                  <a:schemeClr val="accent4"/>
                </a:solidFill>
                <a:latin typeface="Courier" pitchFamily="49" charset="0"/>
              </a:rPr>
              <a:t>“López”;</a:t>
            </a:r>
            <a:endParaRPr lang="es-EC" dirty="0">
              <a:solidFill>
                <a:schemeClr val="accent4"/>
              </a:solidFill>
              <a:latin typeface="Courier" pitchFamily="49" charset="0"/>
            </a:endParaRPr>
          </a:p>
          <a:p>
            <a:pPr marL="800100" lvl="2" indent="0">
              <a:buNone/>
            </a:pPr>
            <a:r>
              <a:rPr lang="es-EC" dirty="0" err="1" smtClean="0">
                <a:solidFill>
                  <a:schemeClr val="accent4"/>
                </a:solidFill>
                <a:latin typeface="Courier" pitchFamily="49" charset="0"/>
              </a:rPr>
              <a:t>strNombreCompleto</a:t>
            </a:r>
            <a:r>
              <a:rPr lang="es-EC" dirty="0" smtClean="0">
                <a:solidFill>
                  <a:schemeClr val="accent4"/>
                </a:solidFill>
                <a:latin typeface="Courier" pitchFamily="49" charset="0"/>
              </a:rPr>
              <a:t> </a:t>
            </a:r>
            <a:r>
              <a:rPr lang="es-EC" dirty="0">
                <a:solidFill>
                  <a:schemeClr val="accent4"/>
                </a:solidFill>
                <a:latin typeface="Courier" pitchFamily="49" charset="0"/>
              </a:rPr>
              <a:t>= </a:t>
            </a:r>
            <a:r>
              <a:rPr lang="es-EC" dirty="0" err="1" smtClean="0">
                <a:solidFill>
                  <a:schemeClr val="accent4"/>
                </a:solidFill>
                <a:latin typeface="Courier" pitchFamily="49" charset="0"/>
              </a:rPr>
              <a:t>strNombre</a:t>
            </a:r>
            <a:r>
              <a:rPr lang="es-EC" dirty="0" smtClean="0">
                <a:solidFill>
                  <a:schemeClr val="accent4"/>
                </a:solidFill>
                <a:latin typeface="Courier" pitchFamily="49" charset="0"/>
              </a:rPr>
              <a:t>+” ”+</a:t>
            </a:r>
            <a:r>
              <a:rPr lang="es-EC" dirty="0" err="1" smtClean="0">
                <a:solidFill>
                  <a:schemeClr val="accent4"/>
                </a:solidFill>
                <a:latin typeface="Courier" pitchFamily="49" charset="0"/>
              </a:rPr>
              <a:t>strApellido</a:t>
            </a:r>
            <a:r>
              <a:rPr lang="es-EC" dirty="0" smtClean="0">
                <a:solidFill>
                  <a:schemeClr val="accent4"/>
                </a:solidFill>
                <a:latin typeface="Courier" pitchFamily="49" charset="0"/>
              </a:rPr>
              <a:t>;</a:t>
            </a:r>
            <a:endParaRPr lang="es-EC" dirty="0">
              <a:solidFill>
                <a:schemeClr val="accent4"/>
              </a:solidFill>
              <a:latin typeface="Courier" pitchFamily="49" charset="0"/>
            </a:endParaRPr>
          </a:p>
          <a:p>
            <a:pPr marL="400050" lvl="1" indent="0">
              <a:buNone/>
            </a:pPr>
            <a:endParaRPr lang="es-EC" dirty="0" smtClean="0">
              <a:solidFill>
                <a:schemeClr val="accent4"/>
              </a:solidFill>
              <a:latin typeface="Courier" pitchFamily="49" charset="0"/>
            </a:endParaRPr>
          </a:p>
          <a:p>
            <a:pPr marL="400050" lvl="1" indent="0">
              <a:buNone/>
            </a:pPr>
            <a:r>
              <a:rPr lang="es-EC" sz="2000" u="sng" dirty="0" smtClean="0">
                <a:solidFill>
                  <a:schemeClr val="tx1">
                    <a:lumMod val="65000"/>
                    <a:lumOff val="35000"/>
                  </a:schemeClr>
                </a:solidFill>
              </a:rPr>
              <a:t>Obtención de longitud</a:t>
            </a:r>
            <a:r>
              <a:rPr lang="es-EC" sz="2000" dirty="0" smtClean="0">
                <a:solidFill>
                  <a:schemeClr val="tx1">
                    <a:lumMod val="65000"/>
                    <a:lumOff val="35000"/>
                  </a:schemeClr>
                </a:solidFill>
              </a:rPr>
              <a:t>: es un dato de tipo entero, esta es una función existente en la mayoría de lenguajes de programación de alto nivel.</a:t>
            </a:r>
          </a:p>
          <a:p>
            <a:pPr marL="400050" lvl="1" indent="0">
              <a:buNone/>
            </a:pPr>
            <a:r>
              <a:rPr lang="es-EC" sz="2000" u="sng" dirty="0" smtClean="0">
                <a:solidFill>
                  <a:schemeClr val="tx1">
                    <a:lumMod val="65000"/>
                    <a:lumOff val="35000"/>
                  </a:schemeClr>
                </a:solidFill>
              </a:rPr>
              <a:t>Comparación de cadenas</a:t>
            </a:r>
            <a:r>
              <a:rPr lang="es-EC" sz="2000" dirty="0" smtClean="0">
                <a:solidFill>
                  <a:schemeClr val="tx1">
                    <a:lumMod val="65000"/>
                    <a:lumOff val="35000"/>
                  </a:schemeClr>
                </a:solidFill>
              </a:rPr>
              <a:t>: Java muestra algunas diferencias en cuanto a la comparación de cadenas. Revise el apartado 2.3.3 del libro base.</a:t>
            </a:r>
            <a:endParaRPr lang="es-EC" sz="2000" dirty="0">
              <a:solidFill>
                <a:schemeClr val="tx1">
                  <a:lumMod val="65000"/>
                  <a:lumOff val="35000"/>
                </a:schemeClr>
              </a:solidFill>
            </a:endParaRPr>
          </a:p>
        </p:txBody>
      </p:sp>
      <p:sp>
        <p:nvSpPr>
          <p:cNvPr id="4" name="Marcador de pie de página 3"/>
          <p:cNvSpPr>
            <a:spLocks noGrp="1"/>
          </p:cNvSpPr>
          <p:nvPr>
            <p:ph type="ftr" sz="quarter" idx="11"/>
          </p:nvPr>
        </p:nvSpPr>
        <p:spPr>
          <a:xfrm>
            <a:off x="659165" y="6356350"/>
            <a:ext cx="4303253" cy="365125"/>
          </a:xfrm>
        </p:spPr>
        <p:txBody>
          <a:bodyPr/>
          <a:lstStyle/>
          <a:p>
            <a:r>
              <a:rPr lang="es-EC" smtClean="0"/>
              <a:t>Estructuras de Datos y Algoritmos - Franco Guamán</a:t>
            </a:r>
            <a:endParaRPr lang="es-ES" dirty="0"/>
          </a:p>
        </p:txBody>
      </p:sp>
      <p:sp>
        <p:nvSpPr>
          <p:cNvPr id="5" name="Marcador de número de diapositiva 4"/>
          <p:cNvSpPr>
            <a:spLocks noGrp="1"/>
          </p:cNvSpPr>
          <p:nvPr>
            <p:ph type="sldNum" sz="quarter" idx="12"/>
          </p:nvPr>
        </p:nvSpPr>
        <p:spPr/>
        <p:txBody>
          <a:bodyPr/>
          <a:lstStyle/>
          <a:p>
            <a:fld id="{1BB75467-C78C-8745-B24F-9C01B138A8E9}" type="slidenum">
              <a:rPr lang="es-ES" smtClean="0"/>
              <a:t>14</a:t>
            </a:fld>
            <a:endParaRPr lang="es-ES"/>
          </a:p>
        </p:txBody>
      </p:sp>
      <p:pic>
        <p:nvPicPr>
          <p:cNvPr id="6" name="Imagen 5" descr="Para realizar los ejercicios y actividades recomendadas, no son ejercicios obligatorios pero se sugiere realizarlos ya que le ayudarán a medir su nivel de asimilación de los contenidos de la asignatura." title="Actividades recomendada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5443437"/>
            <a:ext cx="802005" cy="802005"/>
          </a:xfrm>
          <a:prstGeom prst="rect">
            <a:avLst/>
          </a:prstGeom>
          <a:noFill/>
          <a:ln>
            <a:noFill/>
          </a:ln>
        </p:spPr>
      </p:pic>
      <p:sp>
        <p:nvSpPr>
          <p:cNvPr id="7" name="Rectángulo 6"/>
          <p:cNvSpPr/>
          <p:nvPr/>
        </p:nvSpPr>
        <p:spPr>
          <a:xfrm>
            <a:off x="1298394" y="5633578"/>
            <a:ext cx="7427595" cy="615553"/>
          </a:xfrm>
          <a:prstGeom prst="rect">
            <a:avLst/>
          </a:prstGeom>
          <a:solidFill>
            <a:schemeClr val="accent1">
              <a:lumMod val="40000"/>
              <a:lumOff val="60000"/>
            </a:schemeClr>
          </a:solidFill>
        </p:spPr>
        <p:txBody>
          <a:bodyPr wrap="square">
            <a:spAutoFit/>
          </a:bodyPr>
          <a:lstStyle/>
          <a:p>
            <a:r>
              <a:rPr lang="es-EC" sz="1700" dirty="0">
                <a:solidFill>
                  <a:srgbClr val="000000"/>
                </a:solidFill>
                <a:latin typeface="Arial" panose="020B0604020202020204" pitchFamily="34" charset="0"/>
                <a:ea typeface="Calibri" panose="020F0502020204030204" pitchFamily="34" charset="0"/>
                <a:cs typeface="Calibri" panose="020F0502020204030204" pitchFamily="34" charset="0"/>
              </a:rPr>
              <a:t>Realice un cuadro comparativo entre JAVA y otros tres lenguajes de programación, con respecto al tratamiento de estructuras de tipo STRING.</a:t>
            </a:r>
            <a:endParaRPr lang="es-EC" sz="1700" dirty="0"/>
          </a:p>
        </p:txBody>
      </p:sp>
    </p:spTree>
    <p:extLst>
      <p:ext uri="{BB962C8B-B14F-4D97-AF65-F5344CB8AC3E}">
        <p14:creationId xmlns:p14="http://schemas.microsoft.com/office/powerpoint/2010/main" val="7433137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a:xfrm>
            <a:off x="659165" y="6356350"/>
            <a:ext cx="4066947" cy="365125"/>
          </a:xfrm>
        </p:spPr>
        <p:txBody>
          <a:bodyPr/>
          <a:lstStyle/>
          <a:p>
            <a:r>
              <a:rPr lang="es-EC" smtClean="0"/>
              <a:t>Estructuras de Datos y Algoritmos - Franco Guamán</a:t>
            </a:r>
            <a:endParaRPr lang="es-ES" dirty="0"/>
          </a:p>
        </p:txBody>
      </p:sp>
      <p:sp>
        <p:nvSpPr>
          <p:cNvPr id="5" name="4 Marcador de número de diapositiva"/>
          <p:cNvSpPr>
            <a:spLocks noGrp="1"/>
          </p:cNvSpPr>
          <p:nvPr>
            <p:ph type="sldNum" sz="quarter" idx="12"/>
          </p:nvPr>
        </p:nvSpPr>
        <p:spPr/>
        <p:txBody>
          <a:bodyPr/>
          <a:lstStyle/>
          <a:p>
            <a:fld id="{1BB75467-C78C-8745-B24F-9C01B138A8E9}" type="slidenum">
              <a:rPr lang="es-ES" smtClean="0"/>
              <a:t>15</a:t>
            </a:fld>
            <a:endParaRPr lang="es-ES"/>
          </a:p>
        </p:txBody>
      </p:sp>
      <p:pic>
        <p:nvPicPr>
          <p:cNvPr id="6146" name="Picture 2" descr="D:\Franco\Universidad\Docencia\2014 - 2015\presencial\fundamentos de programacion\primera clase\pregunta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4008" y="1428644"/>
            <a:ext cx="4170630" cy="4170630"/>
          </a:xfrm>
          <a:prstGeom prst="rect">
            <a:avLst/>
          </a:prstGeom>
          <a:noFill/>
          <a:extLst>
            <a:ext uri="{909E8E84-426E-40DD-AFC4-6F175D3DCCD1}">
              <a14:hiddenFill xmlns:a14="http://schemas.microsoft.com/office/drawing/2010/main">
                <a:solidFill>
                  <a:srgbClr val="FFFFFF"/>
                </a:solidFill>
              </a14:hiddenFill>
            </a:ext>
          </a:extLst>
        </p:spPr>
      </p:pic>
      <p:sp>
        <p:nvSpPr>
          <p:cNvPr id="7" name="Título 1"/>
          <p:cNvSpPr>
            <a:spLocks noGrp="1"/>
          </p:cNvSpPr>
          <p:nvPr>
            <p:ph type="title"/>
          </p:nvPr>
        </p:nvSpPr>
        <p:spPr>
          <a:xfrm>
            <a:off x="457200" y="150587"/>
            <a:ext cx="8229600" cy="1047964"/>
          </a:xfrm>
        </p:spPr>
        <p:txBody>
          <a:bodyPr/>
          <a:lstStyle/>
          <a:p>
            <a:r>
              <a:rPr lang="es-ES" dirty="0" smtClean="0"/>
              <a:t>Preguntas</a:t>
            </a:r>
            <a:endParaRPr lang="es-ES" sz="3600" dirty="0"/>
          </a:p>
        </p:txBody>
      </p:sp>
    </p:spTree>
    <p:extLst>
      <p:ext uri="{BB962C8B-B14F-4D97-AF65-F5344CB8AC3E}">
        <p14:creationId xmlns:p14="http://schemas.microsoft.com/office/powerpoint/2010/main" val="42716922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90418"/>
            <a:ext cx="8229600" cy="893852"/>
          </a:xfrm>
        </p:spPr>
        <p:txBody>
          <a:bodyPr/>
          <a:lstStyle/>
          <a:p>
            <a:pPr algn="l"/>
            <a:r>
              <a:rPr lang="es-ES" sz="4400" dirty="0" smtClean="0"/>
              <a:t>Contenidos</a:t>
            </a:r>
            <a:endParaRPr lang="es-ES" sz="4400" dirty="0"/>
          </a:p>
        </p:txBody>
      </p:sp>
      <p:sp>
        <p:nvSpPr>
          <p:cNvPr id="3" name="Marcador de contenido 2"/>
          <p:cNvSpPr>
            <a:spLocks noGrp="1"/>
          </p:cNvSpPr>
          <p:nvPr>
            <p:ph idx="1"/>
          </p:nvPr>
        </p:nvSpPr>
        <p:spPr>
          <a:xfrm>
            <a:off x="457200" y="1880755"/>
            <a:ext cx="8229600" cy="4245408"/>
          </a:xfrm>
        </p:spPr>
        <p:txBody>
          <a:bodyPr>
            <a:noAutofit/>
          </a:bodyPr>
          <a:lstStyle/>
          <a:p>
            <a:pPr>
              <a:buFont typeface="Wingdings" panose="05000000000000000000" pitchFamily="2" charset="2"/>
              <a:buChar char="Ø"/>
            </a:pPr>
            <a:r>
              <a:rPr lang="es-EC" sz="2200" dirty="0">
                <a:solidFill>
                  <a:schemeClr val="tx1">
                    <a:lumMod val="65000"/>
                    <a:lumOff val="35000"/>
                  </a:schemeClr>
                </a:solidFill>
              </a:rPr>
              <a:t>Competencias</a:t>
            </a:r>
          </a:p>
          <a:p>
            <a:pPr>
              <a:buFont typeface="Wingdings" panose="05000000000000000000" pitchFamily="2" charset="2"/>
              <a:buChar char="Ø"/>
            </a:pPr>
            <a:r>
              <a:rPr lang="es-EC" sz="2200" dirty="0">
                <a:solidFill>
                  <a:schemeClr val="tx1">
                    <a:lumMod val="65000"/>
                    <a:lumOff val="35000"/>
                  </a:schemeClr>
                </a:solidFill>
              </a:rPr>
              <a:t>Conocimientos previos</a:t>
            </a:r>
          </a:p>
          <a:p>
            <a:pPr>
              <a:buFont typeface="Wingdings" panose="05000000000000000000" pitchFamily="2" charset="2"/>
              <a:buChar char="Ø"/>
            </a:pPr>
            <a:r>
              <a:rPr lang="es-EC" sz="2200" dirty="0">
                <a:solidFill>
                  <a:schemeClr val="tx1">
                    <a:lumMod val="65000"/>
                    <a:lumOff val="35000"/>
                  </a:schemeClr>
                </a:solidFill>
              </a:rPr>
              <a:t>Plan </a:t>
            </a:r>
            <a:r>
              <a:rPr lang="es-EC" sz="2200" dirty="0" smtClean="0">
                <a:solidFill>
                  <a:schemeClr val="tx1">
                    <a:lumMod val="65000"/>
                    <a:lumOff val="35000"/>
                  </a:schemeClr>
                </a:solidFill>
              </a:rPr>
              <a:t>Docente</a:t>
            </a:r>
          </a:p>
          <a:p>
            <a:pPr>
              <a:buFont typeface="Wingdings" panose="05000000000000000000" pitchFamily="2" charset="2"/>
              <a:buChar char="Ø"/>
            </a:pPr>
            <a:r>
              <a:rPr lang="es-EC" sz="2200" dirty="0" smtClean="0">
                <a:solidFill>
                  <a:schemeClr val="tx1">
                    <a:lumMod val="65000"/>
                    <a:lumOff val="35000"/>
                  </a:schemeClr>
                </a:solidFill>
              </a:rPr>
              <a:t>Trabajar en Java</a:t>
            </a:r>
          </a:p>
          <a:p>
            <a:pPr>
              <a:buFont typeface="Wingdings" panose="05000000000000000000" pitchFamily="2" charset="2"/>
              <a:buChar char="Ø"/>
            </a:pPr>
            <a:r>
              <a:rPr lang="es-EC" sz="2200" dirty="0" smtClean="0">
                <a:solidFill>
                  <a:schemeClr val="tx1">
                    <a:lumMod val="65000"/>
                    <a:lumOff val="35000"/>
                  </a:schemeClr>
                </a:solidFill>
              </a:rPr>
              <a:t>Entorno de desarrollo</a:t>
            </a:r>
          </a:p>
          <a:p>
            <a:pPr>
              <a:buFont typeface="Wingdings" panose="05000000000000000000" pitchFamily="2" charset="2"/>
              <a:buChar char="Ø"/>
            </a:pPr>
            <a:r>
              <a:rPr lang="es-EC" sz="2200" dirty="0" smtClean="0">
                <a:solidFill>
                  <a:schemeClr val="tx1">
                    <a:lumMod val="65000"/>
                    <a:lumOff val="35000"/>
                  </a:schemeClr>
                </a:solidFill>
              </a:rPr>
              <a:t>Estructuras </a:t>
            </a:r>
            <a:r>
              <a:rPr lang="es-EC" sz="2200" dirty="0">
                <a:solidFill>
                  <a:schemeClr val="tx1">
                    <a:lumMod val="65000"/>
                    <a:lumOff val="35000"/>
                  </a:schemeClr>
                </a:solidFill>
              </a:rPr>
              <a:t>- ¿Qué son?</a:t>
            </a:r>
          </a:p>
          <a:p>
            <a:pPr>
              <a:buFont typeface="Wingdings" panose="05000000000000000000" pitchFamily="2" charset="2"/>
              <a:buChar char="Ø"/>
            </a:pPr>
            <a:r>
              <a:rPr lang="es-EC" sz="2200" dirty="0">
                <a:solidFill>
                  <a:schemeClr val="tx1">
                    <a:lumMod val="65000"/>
                    <a:lumOff val="35000"/>
                  </a:schemeClr>
                </a:solidFill>
              </a:rPr>
              <a:t>Clasificación de la Estructuras de </a:t>
            </a:r>
            <a:r>
              <a:rPr lang="es-EC" sz="2200" dirty="0" smtClean="0">
                <a:solidFill>
                  <a:schemeClr val="tx1">
                    <a:lumMod val="65000"/>
                    <a:lumOff val="35000"/>
                  </a:schemeClr>
                </a:solidFill>
              </a:rPr>
              <a:t>Datos</a:t>
            </a:r>
          </a:p>
          <a:p>
            <a:pPr>
              <a:buFont typeface="Wingdings" panose="05000000000000000000" pitchFamily="2" charset="2"/>
              <a:buChar char="Ø"/>
            </a:pPr>
            <a:r>
              <a:rPr lang="es-EC" sz="2200" dirty="0" smtClean="0">
                <a:solidFill>
                  <a:schemeClr val="tx1">
                    <a:lumMod val="65000"/>
                    <a:lumOff val="35000"/>
                  </a:schemeClr>
                </a:solidFill>
              </a:rPr>
              <a:t>Cadenas (</a:t>
            </a:r>
            <a:r>
              <a:rPr lang="es-EC" sz="2200" dirty="0" err="1" smtClean="0">
                <a:solidFill>
                  <a:schemeClr val="tx1">
                    <a:lumMod val="65000"/>
                    <a:lumOff val="35000"/>
                  </a:schemeClr>
                </a:solidFill>
              </a:rPr>
              <a:t>Strings</a:t>
            </a:r>
            <a:r>
              <a:rPr lang="es-EC" sz="2200" dirty="0" smtClean="0">
                <a:solidFill>
                  <a:schemeClr val="tx1">
                    <a:lumMod val="65000"/>
                    <a:lumOff val="35000"/>
                  </a:schemeClr>
                </a:solidFill>
              </a:rPr>
              <a:t>)</a:t>
            </a:r>
            <a:endParaRPr lang="es-EC" sz="2200" dirty="0">
              <a:solidFill>
                <a:schemeClr val="tx1">
                  <a:lumMod val="65000"/>
                  <a:lumOff val="35000"/>
                </a:schemeClr>
              </a:solidFill>
            </a:endParaRPr>
          </a:p>
        </p:txBody>
      </p:sp>
      <p:sp>
        <p:nvSpPr>
          <p:cNvPr id="4" name="Marcador de pie de página 3"/>
          <p:cNvSpPr>
            <a:spLocks noGrp="1"/>
          </p:cNvSpPr>
          <p:nvPr>
            <p:ph type="ftr" sz="quarter" idx="11"/>
          </p:nvPr>
        </p:nvSpPr>
        <p:spPr>
          <a:xfrm>
            <a:off x="659165" y="6356350"/>
            <a:ext cx="4303253" cy="365125"/>
          </a:xfrm>
        </p:spPr>
        <p:txBody>
          <a:bodyPr/>
          <a:lstStyle/>
          <a:p>
            <a:r>
              <a:rPr lang="es-EC" smtClean="0"/>
              <a:t>Estructuras de Datos y Algoritmos - Franco Guamán</a:t>
            </a:r>
            <a:endParaRPr lang="es-ES" dirty="0"/>
          </a:p>
        </p:txBody>
      </p:sp>
      <p:sp>
        <p:nvSpPr>
          <p:cNvPr id="5" name="Marcador de número de diapositiva 4"/>
          <p:cNvSpPr>
            <a:spLocks noGrp="1"/>
          </p:cNvSpPr>
          <p:nvPr>
            <p:ph type="sldNum" sz="quarter" idx="12"/>
          </p:nvPr>
        </p:nvSpPr>
        <p:spPr/>
        <p:txBody>
          <a:bodyPr/>
          <a:lstStyle/>
          <a:p>
            <a:fld id="{1BB75467-C78C-8745-B24F-9C01B138A8E9}" type="slidenum">
              <a:rPr lang="es-ES" smtClean="0"/>
              <a:t>2</a:t>
            </a:fld>
            <a:endParaRPr lang="es-ES"/>
          </a:p>
        </p:txBody>
      </p:sp>
    </p:spTree>
    <p:extLst>
      <p:ext uri="{BB962C8B-B14F-4D97-AF65-F5344CB8AC3E}">
        <p14:creationId xmlns:p14="http://schemas.microsoft.com/office/powerpoint/2010/main" val="27977744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90418"/>
            <a:ext cx="8229600" cy="893852"/>
          </a:xfrm>
        </p:spPr>
        <p:txBody>
          <a:bodyPr/>
          <a:lstStyle/>
          <a:p>
            <a:pPr algn="l"/>
            <a:r>
              <a:rPr lang="es-ES" sz="4400" dirty="0" smtClean="0"/>
              <a:t>Competencias</a:t>
            </a:r>
            <a:endParaRPr lang="es-ES" sz="4400" dirty="0"/>
          </a:p>
        </p:txBody>
      </p:sp>
      <p:sp>
        <p:nvSpPr>
          <p:cNvPr id="3" name="Marcador de contenido 2"/>
          <p:cNvSpPr>
            <a:spLocks noGrp="1"/>
          </p:cNvSpPr>
          <p:nvPr>
            <p:ph idx="1"/>
          </p:nvPr>
        </p:nvSpPr>
        <p:spPr>
          <a:xfrm>
            <a:off x="457200" y="1600200"/>
            <a:ext cx="8229600" cy="1496291"/>
          </a:xfrm>
        </p:spPr>
        <p:txBody>
          <a:bodyPr>
            <a:normAutofit/>
          </a:bodyPr>
          <a:lstStyle/>
          <a:p>
            <a:pPr marL="0" indent="0">
              <a:buNone/>
            </a:pPr>
            <a:r>
              <a:rPr lang="es-EC" sz="2800" dirty="0">
                <a:solidFill>
                  <a:schemeClr val="accent3">
                    <a:lumMod val="75000"/>
                  </a:schemeClr>
                </a:solidFill>
              </a:rPr>
              <a:t>Genéricas de la </a:t>
            </a:r>
            <a:r>
              <a:rPr lang="es-EC" sz="2800" dirty="0" smtClean="0">
                <a:solidFill>
                  <a:schemeClr val="accent3">
                    <a:lumMod val="75000"/>
                  </a:schemeClr>
                </a:solidFill>
              </a:rPr>
              <a:t>UTPL</a:t>
            </a:r>
          </a:p>
          <a:p>
            <a:r>
              <a:rPr lang="es-EC" dirty="0" smtClean="0">
                <a:solidFill>
                  <a:schemeClr val="tx1">
                    <a:lumMod val="65000"/>
                    <a:lumOff val="35000"/>
                  </a:schemeClr>
                </a:solidFill>
              </a:rPr>
              <a:t>Orientación a la innovación y a la investigación</a:t>
            </a:r>
          </a:p>
          <a:p>
            <a:r>
              <a:rPr lang="es-EC" dirty="0" smtClean="0">
                <a:solidFill>
                  <a:schemeClr val="tx1">
                    <a:lumMod val="65000"/>
                    <a:lumOff val="35000"/>
                  </a:schemeClr>
                </a:solidFill>
              </a:rPr>
              <a:t>Pensamiento </a:t>
            </a:r>
            <a:r>
              <a:rPr lang="es-EC" dirty="0">
                <a:solidFill>
                  <a:schemeClr val="tx1">
                    <a:lumMod val="65000"/>
                    <a:lumOff val="35000"/>
                  </a:schemeClr>
                </a:solidFill>
              </a:rPr>
              <a:t>crítico y reflexivo</a:t>
            </a:r>
            <a:endParaRPr lang="es-ES" dirty="0" smtClean="0">
              <a:solidFill>
                <a:schemeClr val="tx1">
                  <a:lumMod val="65000"/>
                  <a:lumOff val="35000"/>
                </a:schemeClr>
              </a:solidFill>
            </a:endParaRPr>
          </a:p>
        </p:txBody>
      </p:sp>
      <p:sp>
        <p:nvSpPr>
          <p:cNvPr id="4" name="Marcador de pie de página 3"/>
          <p:cNvSpPr>
            <a:spLocks noGrp="1"/>
          </p:cNvSpPr>
          <p:nvPr>
            <p:ph type="ftr" sz="quarter" idx="11"/>
          </p:nvPr>
        </p:nvSpPr>
        <p:spPr>
          <a:xfrm>
            <a:off x="659165" y="6356350"/>
            <a:ext cx="4303253" cy="365125"/>
          </a:xfrm>
        </p:spPr>
        <p:txBody>
          <a:bodyPr/>
          <a:lstStyle/>
          <a:p>
            <a:r>
              <a:rPr lang="es-EC" smtClean="0"/>
              <a:t>Estructuras de Datos y Algoritmos - Franco Guamán</a:t>
            </a:r>
            <a:endParaRPr lang="es-ES" dirty="0"/>
          </a:p>
        </p:txBody>
      </p:sp>
      <p:sp>
        <p:nvSpPr>
          <p:cNvPr id="5" name="Marcador de número de diapositiva 4"/>
          <p:cNvSpPr>
            <a:spLocks noGrp="1"/>
          </p:cNvSpPr>
          <p:nvPr>
            <p:ph type="sldNum" sz="quarter" idx="12"/>
          </p:nvPr>
        </p:nvSpPr>
        <p:spPr/>
        <p:txBody>
          <a:bodyPr/>
          <a:lstStyle/>
          <a:p>
            <a:fld id="{1BB75467-C78C-8745-B24F-9C01B138A8E9}" type="slidenum">
              <a:rPr lang="es-ES" smtClean="0"/>
              <a:t>3</a:t>
            </a:fld>
            <a:endParaRPr lang="es-ES"/>
          </a:p>
        </p:txBody>
      </p:sp>
      <p:sp>
        <p:nvSpPr>
          <p:cNvPr id="6" name="Marcador de contenido 2"/>
          <p:cNvSpPr txBox="1">
            <a:spLocks/>
          </p:cNvSpPr>
          <p:nvPr/>
        </p:nvSpPr>
        <p:spPr>
          <a:xfrm>
            <a:off x="453735" y="3103417"/>
            <a:ext cx="8229600" cy="289213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None/>
            </a:pPr>
            <a:r>
              <a:rPr lang="es-EC" sz="2800" dirty="0">
                <a:solidFill>
                  <a:schemeClr val="accent3">
                    <a:lumMod val="75000"/>
                  </a:schemeClr>
                </a:solidFill>
              </a:rPr>
              <a:t>Específicas de la </a:t>
            </a:r>
            <a:r>
              <a:rPr lang="es-EC" sz="2800" dirty="0" smtClean="0">
                <a:solidFill>
                  <a:schemeClr val="accent3">
                    <a:lumMod val="75000"/>
                  </a:schemeClr>
                </a:solidFill>
              </a:rPr>
              <a:t>Titulación</a:t>
            </a:r>
          </a:p>
          <a:p>
            <a:r>
              <a:rPr lang="es-EC" dirty="0" smtClean="0">
                <a:solidFill>
                  <a:schemeClr val="tx1">
                    <a:lumMod val="65000"/>
                    <a:lumOff val="35000"/>
                  </a:schemeClr>
                </a:solidFill>
              </a:rPr>
              <a:t>Analizar </a:t>
            </a:r>
            <a:r>
              <a:rPr lang="es-EC" dirty="0">
                <a:solidFill>
                  <a:schemeClr val="tx1">
                    <a:lumMod val="65000"/>
                    <a:lumOff val="35000"/>
                  </a:schemeClr>
                </a:solidFill>
              </a:rPr>
              <a:t>problemas de programación y </a:t>
            </a:r>
            <a:r>
              <a:rPr lang="es-EC" dirty="0" smtClean="0">
                <a:solidFill>
                  <a:schemeClr val="tx1">
                    <a:lumMod val="65000"/>
                    <a:lumOff val="35000"/>
                  </a:schemeClr>
                </a:solidFill>
              </a:rPr>
              <a:t>plantear </a:t>
            </a:r>
            <a:r>
              <a:rPr lang="es-EC" dirty="0">
                <a:solidFill>
                  <a:schemeClr val="tx1">
                    <a:lumMod val="65000"/>
                    <a:lumOff val="35000"/>
                  </a:schemeClr>
                </a:solidFill>
              </a:rPr>
              <a:t>soluciones  mediante métodos computacionales.</a:t>
            </a:r>
          </a:p>
          <a:p>
            <a:r>
              <a:rPr lang="es-EC" dirty="0" smtClean="0">
                <a:solidFill>
                  <a:schemeClr val="tx1">
                    <a:lumMod val="65000"/>
                    <a:lumOff val="35000"/>
                  </a:schemeClr>
                </a:solidFill>
              </a:rPr>
              <a:t>Proponer </a:t>
            </a:r>
            <a:r>
              <a:rPr lang="es-EC" dirty="0">
                <a:solidFill>
                  <a:schemeClr val="tx1">
                    <a:lumMod val="65000"/>
                    <a:lumOff val="35000"/>
                  </a:schemeClr>
                </a:solidFill>
              </a:rPr>
              <a:t>estrategias de solución a partir de conocimientos previamente establecidos en el área de Ciencias de la Computación.</a:t>
            </a:r>
            <a:endParaRPr lang="es-ES" dirty="0" smtClean="0">
              <a:solidFill>
                <a:schemeClr val="tx1">
                  <a:lumMod val="65000"/>
                  <a:lumOff val="35000"/>
                </a:schemeClr>
              </a:solidFill>
            </a:endParaRPr>
          </a:p>
        </p:txBody>
      </p:sp>
    </p:spTree>
    <p:extLst>
      <p:ext uri="{BB962C8B-B14F-4D97-AF65-F5344CB8AC3E}">
        <p14:creationId xmlns:p14="http://schemas.microsoft.com/office/powerpoint/2010/main" val="27909555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90418"/>
            <a:ext cx="8229600" cy="893852"/>
          </a:xfrm>
        </p:spPr>
        <p:txBody>
          <a:bodyPr/>
          <a:lstStyle/>
          <a:p>
            <a:pPr algn="l"/>
            <a:r>
              <a:rPr lang="es-ES" sz="4400" dirty="0" smtClean="0"/>
              <a:t>Competencias</a:t>
            </a:r>
            <a:endParaRPr lang="es-ES" sz="4400" dirty="0"/>
          </a:p>
        </p:txBody>
      </p:sp>
      <p:sp>
        <p:nvSpPr>
          <p:cNvPr id="3" name="Marcador de contenido 2"/>
          <p:cNvSpPr>
            <a:spLocks noGrp="1"/>
          </p:cNvSpPr>
          <p:nvPr>
            <p:ph idx="1"/>
          </p:nvPr>
        </p:nvSpPr>
        <p:spPr>
          <a:xfrm>
            <a:off x="457200" y="1600200"/>
            <a:ext cx="8229600" cy="4322618"/>
          </a:xfrm>
        </p:spPr>
        <p:txBody>
          <a:bodyPr>
            <a:normAutofit/>
          </a:bodyPr>
          <a:lstStyle/>
          <a:p>
            <a:pPr marL="0" indent="0">
              <a:buNone/>
            </a:pPr>
            <a:r>
              <a:rPr lang="es-EC" sz="2800" dirty="0" smtClean="0">
                <a:solidFill>
                  <a:schemeClr val="accent3">
                    <a:lumMod val="75000"/>
                  </a:schemeClr>
                </a:solidFill>
              </a:rPr>
              <a:t>Componente académico</a:t>
            </a:r>
            <a:endParaRPr lang="es-EC" sz="2800" dirty="0">
              <a:solidFill>
                <a:schemeClr val="accent3">
                  <a:lumMod val="75000"/>
                </a:schemeClr>
              </a:solidFill>
            </a:endParaRPr>
          </a:p>
          <a:p>
            <a:r>
              <a:rPr lang="es-EC" dirty="0" smtClean="0">
                <a:solidFill>
                  <a:schemeClr val="tx1">
                    <a:lumMod val="65000"/>
                    <a:lumOff val="35000"/>
                  </a:schemeClr>
                </a:solidFill>
              </a:rPr>
              <a:t>Resolver </a:t>
            </a:r>
            <a:r>
              <a:rPr lang="es-EC" dirty="0">
                <a:solidFill>
                  <a:schemeClr val="tx1">
                    <a:lumMod val="65000"/>
                    <a:lumOff val="35000"/>
                  </a:schemeClr>
                </a:solidFill>
              </a:rPr>
              <a:t>problemas mediante el uso de estructuras lineales y jerárquicas.</a:t>
            </a:r>
          </a:p>
          <a:p>
            <a:r>
              <a:rPr lang="es-EC" dirty="0" smtClean="0">
                <a:solidFill>
                  <a:schemeClr val="tx1">
                    <a:lumMod val="65000"/>
                    <a:lumOff val="35000"/>
                  </a:schemeClr>
                </a:solidFill>
              </a:rPr>
              <a:t>Entender </a:t>
            </a:r>
            <a:r>
              <a:rPr lang="es-EC" dirty="0">
                <a:solidFill>
                  <a:schemeClr val="tx1">
                    <a:lumMod val="65000"/>
                    <a:lumOff val="35000"/>
                  </a:schemeClr>
                </a:solidFill>
              </a:rPr>
              <a:t>los algoritmos para manipular datos.</a:t>
            </a:r>
          </a:p>
          <a:p>
            <a:r>
              <a:rPr lang="es-EC" dirty="0" smtClean="0">
                <a:solidFill>
                  <a:schemeClr val="tx1">
                    <a:lumMod val="65000"/>
                    <a:lumOff val="35000"/>
                  </a:schemeClr>
                </a:solidFill>
              </a:rPr>
              <a:t>Aplicar </a:t>
            </a:r>
            <a:r>
              <a:rPr lang="es-EC" dirty="0">
                <a:solidFill>
                  <a:schemeClr val="tx1">
                    <a:lumMod val="65000"/>
                    <a:lumOff val="35000"/>
                  </a:schemeClr>
                </a:solidFill>
              </a:rPr>
              <a:t>las estructuras de datos dinámicas en la solución de problemas reales.</a:t>
            </a:r>
            <a:endParaRPr lang="es-ES" dirty="0" smtClean="0">
              <a:solidFill>
                <a:schemeClr val="tx1">
                  <a:lumMod val="65000"/>
                  <a:lumOff val="35000"/>
                </a:schemeClr>
              </a:solidFill>
            </a:endParaRPr>
          </a:p>
        </p:txBody>
      </p:sp>
      <p:sp>
        <p:nvSpPr>
          <p:cNvPr id="4" name="Marcador de pie de página 3"/>
          <p:cNvSpPr>
            <a:spLocks noGrp="1"/>
          </p:cNvSpPr>
          <p:nvPr>
            <p:ph type="ftr" sz="quarter" idx="11"/>
          </p:nvPr>
        </p:nvSpPr>
        <p:spPr>
          <a:xfrm>
            <a:off x="659165" y="6356350"/>
            <a:ext cx="4303253" cy="365125"/>
          </a:xfrm>
        </p:spPr>
        <p:txBody>
          <a:bodyPr/>
          <a:lstStyle/>
          <a:p>
            <a:r>
              <a:rPr lang="es-EC" smtClean="0"/>
              <a:t>Estructuras de Datos y Algoritmos - Franco Guamán</a:t>
            </a:r>
            <a:endParaRPr lang="es-ES" dirty="0"/>
          </a:p>
        </p:txBody>
      </p:sp>
      <p:sp>
        <p:nvSpPr>
          <p:cNvPr id="5" name="Marcador de número de diapositiva 4"/>
          <p:cNvSpPr>
            <a:spLocks noGrp="1"/>
          </p:cNvSpPr>
          <p:nvPr>
            <p:ph type="sldNum" sz="quarter" idx="12"/>
          </p:nvPr>
        </p:nvSpPr>
        <p:spPr/>
        <p:txBody>
          <a:bodyPr/>
          <a:lstStyle/>
          <a:p>
            <a:fld id="{1BB75467-C78C-8745-B24F-9C01B138A8E9}" type="slidenum">
              <a:rPr lang="es-ES" smtClean="0"/>
              <a:t>4</a:t>
            </a:fld>
            <a:endParaRPr lang="es-ES"/>
          </a:p>
        </p:txBody>
      </p:sp>
    </p:spTree>
    <p:extLst>
      <p:ext uri="{BB962C8B-B14F-4D97-AF65-F5344CB8AC3E}">
        <p14:creationId xmlns:p14="http://schemas.microsoft.com/office/powerpoint/2010/main" val="35152735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90418"/>
            <a:ext cx="8229600" cy="893852"/>
          </a:xfrm>
        </p:spPr>
        <p:txBody>
          <a:bodyPr/>
          <a:lstStyle/>
          <a:p>
            <a:pPr algn="l"/>
            <a:r>
              <a:rPr lang="es-ES" sz="4400" dirty="0" smtClean="0"/>
              <a:t>Conocimientos previos</a:t>
            </a:r>
            <a:endParaRPr lang="es-ES" sz="4400" dirty="0"/>
          </a:p>
        </p:txBody>
      </p:sp>
      <p:sp>
        <p:nvSpPr>
          <p:cNvPr id="3" name="Marcador de contenido 2"/>
          <p:cNvSpPr>
            <a:spLocks noGrp="1"/>
          </p:cNvSpPr>
          <p:nvPr>
            <p:ph idx="1"/>
          </p:nvPr>
        </p:nvSpPr>
        <p:spPr>
          <a:xfrm>
            <a:off x="457200" y="1600200"/>
            <a:ext cx="8229600" cy="4322618"/>
          </a:xfrm>
        </p:spPr>
        <p:txBody>
          <a:bodyPr>
            <a:normAutofit/>
          </a:bodyPr>
          <a:lstStyle/>
          <a:p>
            <a:pPr marL="0" indent="0">
              <a:buNone/>
            </a:pPr>
            <a:r>
              <a:rPr lang="es-EC" dirty="0" smtClean="0">
                <a:solidFill>
                  <a:schemeClr val="accent3">
                    <a:lumMod val="75000"/>
                  </a:schemeClr>
                </a:solidFill>
              </a:rPr>
              <a:t>Metodología de la Programación</a:t>
            </a:r>
          </a:p>
          <a:p>
            <a:pPr marL="0" indent="0">
              <a:buNone/>
            </a:pPr>
            <a:r>
              <a:rPr lang="es-EC" dirty="0" smtClean="0">
                <a:solidFill>
                  <a:schemeClr val="accent3">
                    <a:lumMod val="75000"/>
                  </a:schemeClr>
                </a:solidFill>
              </a:rPr>
              <a:t>Lógica </a:t>
            </a:r>
            <a:r>
              <a:rPr lang="es-EC" dirty="0">
                <a:solidFill>
                  <a:schemeClr val="accent3">
                    <a:lumMod val="75000"/>
                  </a:schemeClr>
                </a:solidFill>
              </a:rPr>
              <a:t>de la </a:t>
            </a:r>
            <a:r>
              <a:rPr lang="es-EC" dirty="0" smtClean="0">
                <a:solidFill>
                  <a:schemeClr val="accent3">
                    <a:lumMod val="75000"/>
                  </a:schemeClr>
                </a:solidFill>
              </a:rPr>
              <a:t>Programación</a:t>
            </a:r>
            <a:endParaRPr lang="es-EC" dirty="0">
              <a:solidFill>
                <a:schemeClr val="accent3">
                  <a:lumMod val="75000"/>
                </a:schemeClr>
              </a:solidFill>
            </a:endParaRPr>
          </a:p>
          <a:p>
            <a:pPr marL="0" indent="0">
              <a:buNone/>
            </a:pPr>
            <a:r>
              <a:rPr lang="es-EC" dirty="0">
                <a:solidFill>
                  <a:schemeClr val="accent3">
                    <a:lumMod val="75000"/>
                  </a:schemeClr>
                </a:solidFill>
              </a:rPr>
              <a:t>Fundamentos de </a:t>
            </a:r>
            <a:r>
              <a:rPr lang="es-EC" dirty="0" smtClean="0">
                <a:solidFill>
                  <a:schemeClr val="accent3">
                    <a:lumMod val="75000"/>
                  </a:schemeClr>
                </a:solidFill>
              </a:rPr>
              <a:t>Programación</a:t>
            </a:r>
            <a:endParaRPr lang="es-EC" dirty="0">
              <a:solidFill>
                <a:schemeClr val="accent3">
                  <a:lumMod val="75000"/>
                </a:schemeClr>
              </a:solidFill>
            </a:endParaRPr>
          </a:p>
          <a:p>
            <a:pPr marL="0" indent="0">
              <a:buNone/>
            </a:pPr>
            <a:endParaRPr lang="es-EC" dirty="0">
              <a:solidFill>
                <a:schemeClr val="tx1">
                  <a:lumMod val="65000"/>
                  <a:lumOff val="35000"/>
                </a:schemeClr>
              </a:solidFill>
            </a:endParaRPr>
          </a:p>
          <a:p>
            <a:pPr marL="0" indent="0">
              <a:buNone/>
            </a:pPr>
            <a:r>
              <a:rPr lang="es-EC" sz="2200" dirty="0">
                <a:solidFill>
                  <a:schemeClr val="tx1">
                    <a:lumMod val="65000"/>
                    <a:lumOff val="35000"/>
                  </a:schemeClr>
                </a:solidFill>
              </a:rPr>
              <a:t>Se sugiere hacer una revisión sobre:</a:t>
            </a:r>
          </a:p>
          <a:p>
            <a:pPr>
              <a:buFont typeface="Wingdings" panose="05000000000000000000" pitchFamily="2" charset="2"/>
              <a:buChar char="Ø"/>
            </a:pPr>
            <a:r>
              <a:rPr lang="es-EC" sz="2200" dirty="0" smtClean="0">
                <a:solidFill>
                  <a:schemeClr val="tx1">
                    <a:lumMod val="65000"/>
                    <a:lumOff val="35000"/>
                  </a:schemeClr>
                </a:solidFill>
              </a:rPr>
              <a:t>El </a:t>
            </a:r>
            <a:r>
              <a:rPr lang="es-EC" sz="2200" dirty="0">
                <a:solidFill>
                  <a:schemeClr val="tx1">
                    <a:lumMod val="65000"/>
                    <a:lumOff val="35000"/>
                  </a:schemeClr>
                </a:solidFill>
              </a:rPr>
              <a:t>lenguaje C: elementos </a:t>
            </a:r>
            <a:r>
              <a:rPr lang="es-EC" sz="2200" dirty="0" smtClean="0">
                <a:solidFill>
                  <a:schemeClr val="tx1">
                    <a:lumMod val="65000"/>
                    <a:lumOff val="35000"/>
                  </a:schemeClr>
                </a:solidFill>
              </a:rPr>
              <a:t>básicos</a:t>
            </a:r>
          </a:p>
          <a:p>
            <a:pPr>
              <a:buFont typeface="Wingdings" panose="05000000000000000000" pitchFamily="2" charset="2"/>
              <a:buChar char="Ø"/>
            </a:pPr>
            <a:r>
              <a:rPr lang="es-EC" sz="2200" dirty="0">
                <a:solidFill>
                  <a:schemeClr val="tx1">
                    <a:lumMod val="65000"/>
                    <a:lumOff val="35000"/>
                  </a:schemeClr>
                </a:solidFill>
              </a:rPr>
              <a:t>El lenguaje </a:t>
            </a:r>
            <a:r>
              <a:rPr lang="es-EC" sz="2200" dirty="0" smtClean="0">
                <a:solidFill>
                  <a:schemeClr val="tx1">
                    <a:lumMod val="65000"/>
                    <a:lumOff val="35000"/>
                  </a:schemeClr>
                </a:solidFill>
              </a:rPr>
              <a:t>JAVA: </a:t>
            </a:r>
            <a:r>
              <a:rPr lang="es-EC" sz="2200" dirty="0">
                <a:solidFill>
                  <a:schemeClr val="tx1">
                    <a:lumMod val="65000"/>
                    <a:lumOff val="35000"/>
                  </a:schemeClr>
                </a:solidFill>
              </a:rPr>
              <a:t>elementos </a:t>
            </a:r>
            <a:r>
              <a:rPr lang="es-EC" sz="2200" dirty="0" smtClean="0">
                <a:solidFill>
                  <a:schemeClr val="tx1">
                    <a:lumMod val="65000"/>
                    <a:lumOff val="35000"/>
                  </a:schemeClr>
                </a:solidFill>
              </a:rPr>
              <a:t>básicos</a:t>
            </a:r>
            <a:endParaRPr lang="es-EC" sz="2200" dirty="0">
              <a:solidFill>
                <a:schemeClr val="tx1">
                  <a:lumMod val="65000"/>
                  <a:lumOff val="35000"/>
                </a:schemeClr>
              </a:solidFill>
            </a:endParaRPr>
          </a:p>
          <a:p>
            <a:pPr>
              <a:buFont typeface="Wingdings" panose="05000000000000000000" pitchFamily="2" charset="2"/>
              <a:buChar char="Ø"/>
            </a:pPr>
            <a:r>
              <a:rPr lang="es-EC" sz="2200" dirty="0">
                <a:solidFill>
                  <a:schemeClr val="tx1">
                    <a:lumMod val="65000"/>
                    <a:lumOff val="35000"/>
                  </a:schemeClr>
                </a:solidFill>
              </a:rPr>
              <a:t>Operadores y expresiones,</a:t>
            </a:r>
          </a:p>
          <a:p>
            <a:pPr>
              <a:buFont typeface="Wingdings" panose="05000000000000000000" pitchFamily="2" charset="2"/>
              <a:buChar char="Ø"/>
            </a:pPr>
            <a:r>
              <a:rPr lang="es-EC" sz="2200" dirty="0">
                <a:solidFill>
                  <a:schemeClr val="tx1">
                    <a:lumMod val="65000"/>
                    <a:lumOff val="35000"/>
                  </a:schemeClr>
                </a:solidFill>
              </a:rPr>
              <a:t>Estructuras de control: </a:t>
            </a:r>
            <a:r>
              <a:rPr lang="es-EC" sz="2200" dirty="0" smtClean="0">
                <a:solidFill>
                  <a:schemeClr val="tx1">
                    <a:lumMod val="65000"/>
                    <a:lumOff val="35000"/>
                  </a:schemeClr>
                </a:solidFill>
              </a:rPr>
              <a:t>repetitivas y condicionales</a:t>
            </a:r>
            <a:endParaRPr lang="es-EC" sz="2200" dirty="0">
              <a:solidFill>
                <a:schemeClr val="tx1">
                  <a:lumMod val="65000"/>
                  <a:lumOff val="35000"/>
                </a:schemeClr>
              </a:solidFill>
            </a:endParaRPr>
          </a:p>
          <a:p>
            <a:pPr>
              <a:buFont typeface="Wingdings" panose="05000000000000000000" pitchFamily="2" charset="2"/>
              <a:buChar char="Ø"/>
            </a:pPr>
            <a:r>
              <a:rPr lang="es-EC" sz="2200" dirty="0" smtClean="0">
                <a:solidFill>
                  <a:schemeClr val="tx1">
                    <a:lumMod val="65000"/>
                    <a:lumOff val="35000"/>
                  </a:schemeClr>
                </a:solidFill>
              </a:rPr>
              <a:t>Funciones, métodos</a:t>
            </a:r>
            <a:endParaRPr lang="es-ES" sz="2200" dirty="0" smtClean="0">
              <a:solidFill>
                <a:schemeClr val="tx1">
                  <a:lumMod val="65000"/>
                  <a:lumOff val="35000"/>
                </a:schemeClr>
              </a:solidFill>
            </a:endParaRPr>
          </a:p>
        </p:txBody>
      </p:sp>
      <p:sp>
        <p:nvSpPr>
          <p:cNvPr id="4" name="Marcador de pie de página 3"/>
          <p:cNvSpPr>
            <a:spLocks noGrp="1"/>
          </p:cNvSpPr>
          <p:nvPr>
            <p:ph type="ftr" sz="quarter" idx="11"/>
          </p:nvPr>
        </p:nvSpPr>
        <p:spPr>
          <a:xfrm>
            <a:off x="659165" y="6356350"/>
            <a:ext cx="4303253" cy="365125"/>
          </a:xfrm>
        </p:spPr>
        <p:txBody>
          <a:bodyPr/>
          <a:lstStyle/>
          <a:p>
            <a:r>
              <a:rPr lang="es-EC" smtClean="0"/>
              <a:t>Estructuras de Datos y Algoritmos - Franco Guamán</a:t>
            </a:r>
            <a:endParaRPr lang="es-ES" dirty="0"/>
          </a:p>
        </p:txBody>
      </p:sp>
      <p:sp>
        <p:nvSpPr>
          <p:cNvPr id="5" name="Marcador de número de diapositiva 4"/>
          <p:cNvSpPr>
            <a:spLocks noGrp="1"/>
          </p:cNvSpPr>
          <p:nvPr>
            <p:ph type="sldNum" sz="quarter" idx="12"/>
          </p:nvPr>
        </p:nvSpPr>
        <p:spPr/>
        <p:txBody>
          <a:bodyPr/>
          <a:lstStyle/>
          <a:p>
            <a:fld id="{1BB75467-C78C-8745-B24F-9C01B138A8E9}" type="slidenum">
              <a:rPr lang="es-ES" smtClean="0"/>
              <a:t>5</a:t>
            </a:fld>
            <a:endParaRPr lang="es-ES"/>
          </a:p>
        </p:txBody>
      </p:sp>
    </p:spTree>
    <p:extLst>
      <p:ext uri="{BB962C8B-B14F-4D97-AF65-F5344CB8AC3E}">
        <p14:creationId xmlns:p14="http://schemas.microsoft.com/office/powerpoint/2010/main" val="21774049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90418"/>
            <a:ext cx="8229600" cy="893852"/>
          </a:xfrm>
        </p:spPr>
        <p:txBody>
          <a:bodyPr/>
          <a:lstStyle/>
          <a:p>
            <a:pPr algn="l"/>
            <a:r>
              <a:rPr lang="es-ES" sz="4400" dirty="0" smtClean="0"/>
              <a:t>Plan docente</a:t>
            </a:r>
            <a:endParaRPr lang="es-ES" sz="4400" dirty="0"/>
          </a:p>
        </p:txBody>
      </p:sp>
      <p:sp>
        <p:nvSpPr>
          <p:cNvPr id="3" name="Marcador de contenido 2"/>
          <p:cNvSpPr>
            <a:spLocks noGrp="1"/>
          </p:cNvSpPr>
          <p:nvPr>
            <p:ph idx="1"/>
          </p:nvPr>
        </p:nvSpPr>
        <p:spPr>
          <a:xfrm>
            <a:off x="457200" y="1600200"/>
            <a:ext cx="8229600" cy="4322618"/>
          </a:xfrm>
        </p:spPr>
        <p:txBody>
          <a:bodyPr>
            <a:normAutofit/>
          </a:bodyPr>
          <a:lstStyle/>
          <a:p>
            <a:pPr marL="457200" indent="-457200">
              <a:buFont typeface="+mj-lt"/>
              <a:buAutoNum type="alphaUcPeriod"/>
            </a:pPr>
            <a:r>
              <a:rPr lang="es-EC" dirty="0" smtClean="0">
                <a:solidFill>
                  <a:schemeClr val="tx1">
                    <a:lumMod val="65000"/>
                    <a:lumOff val="35000"/>
                  </a:schemeClr>
                </a:solidFill>
              </a:rPr>
              <a:t>Datos </a:t>
            </a:r>
            <a:r>
              <a:rPr lang="es-EC" dirty="0">
                <a:solidFill>
                  <a:schemeClr val="tx1">
                    <a:lumMod val="65000"/>
                    <a:lumOff val="35000"/>
                  </a:schemeClr>
                </a:solidFill>
              </a:rPr>
              <a:t>básicos del componente académico</a:t>
            </a:r>
          </a:p>
          <a:p>
            <a:pPr marL="457200" indent="-457200">
              <a:buFont typeface="+mj-lt"/>
              <a:buAutoNum type="alphaUcPeriod"/>
            </a:pPr>
            <a:r>
              <a:rPr lang="es-EC" dirty="0" smtClean="0">
                <a:solidFill>
                  <a:schemeClr val="tx1">
                    <a:lumMod val="65000"/>
                    <a:lumOff val="35000"/>
                  </a:schemeClr>
                </a:solidFill>
              </a:rPr>
              <a:t>Datos </a:t>
            </a:r>
            <a:r>
              <a:rPr lang="es-EC" dirty="0">
                <a:solidFill>
                  <a:schemeClr val="tx1">
                    <a:lumMod val="65000"/>
                    <a:lumOff val="35000"/>
                  </a:schemeClr>
                </a:solidFill>
              </a:rPr>
              <a:t>del </a:t>
            </a:r>
            <a:r>
              <a:rPr lang="es-EC" dirty="0" smtClean="0">
                <a:solidFill>
                  <a:schemeClr val="tx1">
                    <a:lumMod val="65000"/>
                    <a:lumOff val="35000"/>
                  </a:schemeClr>
                </a:solidFill>
              </a:rPr>
              <a:t>docente</a:t>
            </a:r>
            <a:endParaRPr lang="es-EC" dirty="0">
              <a:solidFill>
                <a:schemeClr val="tx1">
                  <a:lumMod val="65000"/>
                  <a:lumOff val="35000"/>
                </a:schemeClr>
              </a:solidFill>
            </a:endParaRPr>
          </a:p>
          <a:p>
            <a:pPr marL="457200" indent="-457200">
              <a:buFont typeface="+mj-lt"/>
              <a:buAutoNum type="alphaUcPeriod"/>
            </a:pPr>
            <a:r>
              <a:rPr lang="es-EC" dirty="0" smtClean="0">
                <a:solidFill>
                  <a:schemeClr val="tx1">
                    <a:lumMod val="65000"/>
                    <a:lumOff val="35000"/>
                  </a:schemeClr>
                </a:solidFill>
              </a:rPr>
              <a:t>Horario </a:t>
            </a:r>
            <a:r>
              <a:rPr lang="es-EC" dirty="0">
                <a:solidFill>
                  <a:schemeClr val="tx1">
                    <a:lumMod val="65000"/>
                    <a:lumOff val="35000"/>
                  </a:schemeClr>
                </a:solidFill>
              </a:rPr>
              <a:t>de tutoría: …</a:t>
            </a:r>
          </a:p>
          <a:p>
            <a:pPr marL="457200" indent="-457200">
              <a:buFont typeface="+mj-lt"/>
              <a:buAutoNum type="alphaUcPeriod"/>
            </a:pPr>
            <a:r>
              <a:rPr lang="es-EC" dirty="0" smtClean="0">
                <a:solidFill>
                  <a:schemeClr val="tx1">
                    <a:lumMod val="65000"/>
                    <a:lumOff val="35000"/>
                  </a:schemeClr>
                </a:solidFill>
              </a:rPr>
              <a:t>Competencias </a:t>
            </a:r>
            <a:r>
              <a:rPr lang="es-EC" dirty="0">
                <a:solidFill>
                  <a:schemeClr val="tx1">
                    <a:lumMod val="65000"/>
                    <a:lumOff val="35000"/>
                  </a:schemeClr>
                </a:solidFill>
              </a:rPr>
              <a:t>a desarrollar</a:t>
            </a:r>
          </a:p>
          <a:p>
            <a:pPr marL="457200" indent="-457200">
              <a:buFont typeface="+mj-lt"/>
              <a:buAutoNum type="alphaUcPeriod"/>
            </a:pPr>
            <a:r>
              <a:rPr lang="es-EC" dirty="0" smtClean="0">
                <a:solidFill>
                  <a:schemeClr val="tx1">
                    <a:lumMod val="65000"/>
                    <a:lumOff val="35000"/>
                  </a:schemeClr>
                </a:solidFill>
              </a:rPr>
              <a:t>Planificación </a:t>
            </a:r>
            <a:r>
              <a:rPr lang="es-EC" dirty="0">
                <a:solidFill>
                  <a:schemeClr val="tx1">
                    <a:lumMod val="65000"/>
                    <a:lumOff val="35000"/>
                  </a:schemeClr>
                </a:solidFill>
              </a:rPr>
              <a:t>1 y 2 </a:t>
            </a:r>
            <a:r>
              <a:rPr lang="es-EC" dirty="0" err="1" smtClean="0">
                <a:solidFill>
                  <a:schemeClr val="tx1">
                    <a:lumMod val="65000"/>
                    <a:lumOff val="35000"/>
                  </a:schemeClr>
                </a:solidFill>
              </a:rPr>
              <a:t>Bim</a:t>
            </a:r>
            <a:r>
              <a:rPr lang="es-EC" dirty="0" smtClean="0">
                <a:solidFill>
                  <a:schemeClr val="tx1">
                    <a:lumMod val="65000"/>
                    <a:lumOff val="35000"/>
                  </a:schemeClr>
                </a:solidFill>
              </a:rPr>
              <a:t>. </a:t>
            </a:r>
            <a:r>
              <a:rPr lang="es-EC" dirty="0">
                <a:solidFill>
                  <a:schemeClr val="tx1">
                    <a:lumMod val="65000"/>
                    <a:lumOff val="35000"/>
                  </a:schemeClr>
                </a:solidFill>
              </a:rPr>
              <a:t>(16 semanas)</a:t>
            </a:r>
          </a:p>
          <a:p>
            <a:pPr marL="457200" indent="-457200">
              <a:buFont typeface="+mj-lt"/>
              <a:buAutoNum type="alphaUcPeriod"/>
            </a:pPr>
            <a:r>
              <a:rPr lang="es-EC" dirty="0" smtClean="0">
                <a:solidFill>
                  <a:schemeClr val="tx1">
                    <a:lumMod val="65000"/>
                    <a:lumOff val="35000"/>
                  </a:schemeClr>
                </a:solidFill>
              </a:rPr>
              <a:t>Evaluación </a:t>
            </a:r>
            <a:r>
              <a:rPr lang="es-EC" dirty="0">
                <a:solidFill>
                  <a:schemeClr val="tx1">
                    <a:lumMod val="65000"/>
                    <a:lumOff val="35000"/>
                  </a:schemeClr>
                </a:solidFill>
              </a:rPr>
              <a:t>del componente</a:t>
            </a:r>
          </a:p>
          <a:p>
            <a:pPr marL="457200" indent="-457200">
              <a:buFont typeface="+mj-lt"/>
              <a:buAutoNum type="alphaUcPeriod"/>
            </a:pPr>
            <a:r>
              <a:rPr lang="es-EC" dirty="0" smtClean="0">
                <a:solidFill>
                  <a:schemeClr val="tx1">
                    <a:lumMod val="65000"/>
                    <a:lumOff val="35000"/>
                  </a:schemeClr>
                </a:solidFill>
              </a:rPr>
              <a:t>Examen </a:t>
            </a:r>
            <a:r>
              <a:rPr lang="es-EC" dirty="0">
                <a:solidFill>
                  <a:schemeClr val="tx1">
                    <a:lumMod val="65000"/>
                    <a:lumOff val="35000"/>
                  </a:schemeClr>
                </a:solidFill>
              </a:rPr>
              <a:t>final</a:t>
            </a:r>
          </a:p>
          <a:p>
            <a:pPr marL="457200" indent="-457200">
              <a:buFont typeface="+mj-lt"/>
              <a:buAutoNum type="alphaUcPeriod"/>
            </a:pPr>
            <a:r>
              <a:rPr lang="es-EC" dirty="0" smtClean="0">
                <a:solidFill>
                  <a:schemeClr val="tx1">
                    <a:lumMod val="65000"/>
                    <a:lumOff val="35000"/>
                  </a:schemeClr>
                </a:solidFill>
              </a:rPr>
              <a:t>Recursos </a:t>
            </a:r>
            <a:r>
              <a:rPr lang="es-EC" dirty="0">
                <a:solidFill>
                  <a:schemeClr val="tx1">
                    <a:lumMod val="65000"/>
                    <a:lumOff val="35000"/>
                  </a:schemeClr>
                </a:solidFill>
              </a:rPr>
              <a:t>a utilizar</a:t>
            </a:r>
          </a:p>
          <a:p>
            <a:pPr marL="0" indent="0" algn="r">
              <a:buNone/>
            </a:pPr>
            <a:r>
              <a:rPr lang="es-EC" b="1" dirty="0">
                <a:solidFill>
                  <a:schemeClr val="tx1">
                    <a:lumMod val="65000"/>
                    <a:lumOff val="35000"/>
                  </a:schemeClr>
                </a:solidFill>
              </a:rPr>
              <a:t>Disponible en el EVA</a:t>
            </a:r>
            <a:endParaRPr lang="es-ES" sz="2200" b="1" dirty="0" smtClean="0">
              <a:solidFill>
                <a:schemeClr val="tx1">
                  <a:lumMod val="65000"/>
                  <a:lumOff val="35000"/>
                </a:schemeClr>
              </a:solidFill>
            </a:endParaRPr>
          </a:p>
        </p:txBody>
      </p:sp>
      <p:sp>
        <p:nvSpPr>
          <p:cNvPr id="4" name="Marcador de pie de página 3"/>
          <p:cNvSpPr>
            <a:spLocks noGrp="1"/>
          </p:cNvSpPr>
          <p:nvPr>
            <p:ph type="ftr" sz="quarter" idx="11"/>
          </p:nvPr>
        </p:nvSpPr>
        <p:spPr>
          <a:xfrm>
            <a:off x="659165" y="6356350"/>
            <a:ext cx="4303253" cy="365125"/>
          </a:xfrm>
        </p:spPr>
        <p:txBody>
          <a:bodyPr/>
          <a:lstStyle/>
          <a:p>
            <a:r>
              <a:rPr lang="es-EC" smtClean="0"/>
              <a:t>Estructuras de Datos y Algoritmos - Franco Guamán</a:t>
            </a:r>
            <a:endParaRPr lang="es-ES" dirty="0"/>
          </a:p>
        </p:txBody>
      </p:sp>
      <p:sp>
        <p:nvSpPr>
          <p:cNvPr id="5" name="Marcador de número de diapositiva 4"/>
          <p:cNvSpPr>
            <a:spLocks noGrp="1"/>
          </p:cNvSpPr>
          <p:nvPr>
            <p:ph type="sldNum" sz="quarter" idx="12"/>
          </p:nvPr>
        </p:nvSpPr>
        <p:spPr/>
        <p:txBody>
          <a:bodyPr/>
          <a:lstStyle/>
          <a:p>
            <a:fld id="{1BB75467-C78C-8745-B24F-9C01B138A8E9}" type="slidenum">
              <a:rPr lang="es-ES" smtClean="0"/>
              <a:t>6</a:t>
            </a:fld>
            <a:endParaRPr lang="es-ES"/>
          </a:p>
        </p:txBody>
      </p:sp>
    </p:spTree>
    <p:extLst>
      <p:ext uri="{BB962C8B-B14F-4D97-AF65-F5344CB8AC3E}">
        <p14:creationId xmlns:p14="http://schemas.microsoft.com/office/powerpoint/2010/main" val="29155128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90418"/>
            <a:ext cx="8229600" cy="893852"/>
          </a:xfrm>
        </p:spPr>
        <p:txBody>
          <a:bodyPr/>
          <a:lstStyle/>
          <a:p>
            <a:pPr algn="l"/>
            <a:r>
              <a:rPr lang="es-ES" sz="4400" dirty="0"/>
              <a:t>Trabajar en </a:t>
            </a:r>
            <a:r>
              <a:rPr lang="es-ES" sz="4400" dirty="0" smtClean="0"/>
              <a:t>JAVA</a:t>
            </a:r>
            <a:endParaRPr lang="es-ES" sz="4400" dirty="0"/>
          </a:p>
        </p:txBody>
      </p:sp>
      <p:sp>
        <p:nvSpPr>
          <p:cNvPr id="3" name="Marcador de contenido 2"/>
          <p:cNvSpPr>
            <a:spLocks noGrp="1"/>
          </p:cNvSpPr>
          <p:nvPr>
            <p:ph idx="1"/>
          </p:nvPr>
        </p:nvSpPr>
        <p:spPr>
          <a:xfrm>
            <a:off x="457200" y="1600200"/>
            <a:ext cx="8229600" cy="4322618"/>
          </a:xfrm>
        </p:spPr>
        <p:txBody>
          <a:bodyPr>
            <a:noAutofit/>
          </a:bodyPr>
          <a:lstStyle/>
          <a:p>
            <a:pPr marL="0" indent="0">
              <a:buNone/>
            </a:pPr>
            <a:r>
              <a:rPr lang="es-EC" dirty="0">
                <a:solidFill>
                  <a:schemeClr val="tx1">
                    <a:lumMod val="65000"/>
                    <a:lumOff val="35000"/>
                  </a:schemeClr>
                </a:solidFill>
              </a:rPr>
              <a:t>Hoy en día los diversos lenguajes de programación facilitan el uso e implementación de las estructuras de datos, al incorporar componentes mucho mas fáciles de manejar desde el punto de vista de la programación. Sin embargo la esencia conceptual de cada estructura sigue siendo el mismo, por lo que para realizar la parte práctica se </a:t>
            </a:r>
            <a:r>
              <a:rPr lang="es-EC" dirty="0" smtClean="0">
                <a:solidFill>
                  <a:schemeClr val="tx1">
                    <a:lumMod val="65000"/>
                    <a:lumOff val="35000"/>
                  </a:schemeClr>
                </a:solidFill>
              </a:rPr>
              <a:t>ha </a:t>
            </a:r>
            <a:r>
              <a:rPr lang="es-EC" dirty="0">
                <a:solidFill>
                  <a:schemeClr val="tx1">
                    <a:lumMod val="65000"/>
                    <a:lumOff val="35000"/>
                  </a:schemeClr>
                </a:solidFill>
              </a:rPr>
              <a:t>escogido como lenguaje de programación </a:t>
            </a:r>
            <a:r>
              <a:rPr lang="es-EC" dirty="0" smtClean="0">
                <a:solidFill>
                  <a:schemeClr val="tx1">
                    <a:lumMod val="65000"/>
                    <a:lumOff val="35000"/>
                  </a:schemeClr>
                </a:solidFill>
              </a:rPr>
              <a:t>“JAVA” </a:t>
            </a:r>
            <a:r>
              <a:rPr lang="es-EC" dirty="0">
                <a:solidFill>
                  <a:schemeClr val="tx1">
                    <a:lumMod val="65000"/>
                    <a:lumOff val="35000"/>
                  </a:schemeClr>
                </a:solidFill>
              </a:rPr>
              <a:t>en cualquiera de las versiones.</a:t>
            </a:r>
          </a:p>
        </p:txBody>
      </p:sp>
      <p:sp>
        <p:nvSpPr>
          <p:cNvPr id="4" name="Marcador de pie de página 3"/>
          <p:cNvSpPr>
            <a:spLocks noGrp="1"/>
          </p:cNvSpPr>
          <p:nvPr>
            <p:ph type="ftr" sz="quarter" idx="11"/>
          </p:nvPr>
        </p:nvSpPr>
        <p:spPr>
          <a:xfrm>
            <a:off x="659165" y="6356350"/>
            <a:ext cx="4303253" cy="365125"/>
          </a:xfrm>
        </p:spPr>
        <p:txBody>
          <a:bodyPr/>
          <a:lstStyle/>
          <a:p>
            <a:r>
              <a:rPr lang="es-EC" smtClean="0"/>
              <a:t>Estructuras de Datos y Algoritmos - Franco Guamán</a:t>
            </a:r>
            <a:endParaRPr lang="es-ES" dirty="0"/>
          </a:p>
        </p:txBody>
      </p:sp>
      <p:sp>
        <p:nvSpPr>
          <p:cNvPr id="5" name="Marcador de número de diapositiva 4"/>
          <p:cNvSpPr>
            <a:spLocks noGrp="1"/>
          </p:cNvSpPr>
          <p:nvPr>
            <p:ph type="sldNum" sz="quarter" idx="12"/>
          </p:nvPr>
        </p:nvSpPr>
        <p:spPr/>
        <p:txBody>
          <a:bodyPr/>
          <a:lstStyle/>
          <a:p>
            <a:fld id="{1BB75467-C78C-8745-B24F-9C01B138A8E9}" type="slidenum">
              <a:rPr lang="es-ES" smtClean="0"/>
              <a:t>7</a:t>
            </a:fld>
            <a:endParaRPr lang="es-ES"/>
          </a:p>
        </p:txBody>
      </p:sp>
      <p:sp>
        <p:nvSpPr>
          <p:cNvPr id="6" name="Rectangle 1"/>
          <p:cNvSpPr txBox="1">
            <a:spLocks/>
          </p:cNvSpPr>
          <p:nvPr/>
        </p:nvSpPr>
        <p:spPr>
          <a:xfrm>
            <a:off x="539552" y="5013176"/>
            <a:ext cx="8153400" cy="990600"/>
          </a:xfrm>
          <a:prstGeom prst="rect">
            <a:avLst/>
          </a:prstGeom>
        </p:spPr>
        <p:txBody>
          <a:bodyPr vert="horz" anchor="ctr">
            <a:normAutofit/>
          </a:bodyPr>
          <a:lstStyle>
            <a:lvl1pPr algn="l" rtl="0" eaLnBrk="1" latinLnBrk="0" hangingPunct="1">
              <a:spcBef>
                <a:spcPct val="0"/>
              </a:spcBef>
              <a:buNone/>
              <a:defRPr sz="4400" kern="1200">
                <a:solidFill>
                  <a:schemeClr val="tx2"/>
                </a:solidFill>
                <a:latin typeface="+mj-lt"/>
                <a:ea typeface="+mj-ea"/>
                <a:cs typeface="+mj-cs"/>
              </a:defRPr>
            </a:lvl1pPr>
          </a:lstStyle>
          <a:p>
            <a:pPr>
              <a:spcBef>
                <a:spcPts val="0"/>
              </a:spcBef>
            </a:pPr>
            <a:r>
              <a:rPr lang="es-ES_tradnl" sz="4000" noProof="1" smtClean="0">
                <a:solidFill>
                  <a:srgbClr val="444D26"/>
                </a:solidFill>
                <a:latin typeface="Tw Cen MT"/>
              </a:rPr>
              <a:t>Descargue NetBeans IDE 8.2</a:t>
            </a:r>
            <a:endParaRPr lang="es-ES_tradnl" sz="4000" noProof="1">
              <a:solidFill>
                <a:srgbClr val="444D26"/>
              </a:solidFill>
              <a:latin typeface="Tw Cen MT"/>
            </a:endParaRPr>
          </a:p>
        </p:txBody>
      </p:sp>
    </p:spTree>
    <p:extLst>
      <p:ext uri="{BB962C8B-B14F-4D97-AF65-F5344CB8AC3E}">
        <p14:creationId xmlns:p14="http://schemas.microsoft.com/office/powerpoint/2010/main" val="26130970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17681"/>
            <a:ext cx="8229600" cy="893852"/>
          </a:xfrm>
        </p:spPr>
        <p:txBody>
          <a:bodyPr/>
          <a:lstStyle/>
          <a:p>
            <a:pPr algn="l"/>
            <a:r>
              <a:rPr lang="es-ES" sz="4400" dirty="0" smtClean="0"/>
              <a:t>Entorno de desarrollo</a:t>
            </a:r>
            <a:endParaRPr lang="es-ES" sz="4400" dirty="0"/>
          </a:p>
        </p:txBody>
      </p:sp>
      <p:sp>
        <p:nvSpPr>
          <p:cNvPr id="4" name="Marcador de pie de página 3"/>
          <p:cNvSpPr>
            <a:spLocks noGrp="1"/>
          </p:cNvSpPr>
          <p:nvPr>
            <p:ph type="ftr" sz="quarter" idx="11"/>
          </p:nvPr>
        </p:nvSpPr>
        <p:spPr>
          <a:xfrm>
            <a:off x="659165" y="6356350"/>
            <a:ext cx="4303253" cy="365125"/>
          </a:xfrm>
        </p:spPr>
        <p:txBody>
          <a:bodyPr/>
          <a:lstStyle/>
          <a:p>
            <a:r>
              <a:rPr lang="es-EC" smtClean="0"/>
              <a:t>Estructuras de Datos y Algoritmos - Franco Guamán</a:t>
            </a:r>
            <a:endParaRPr lang="es-ES" dirty="0"/>
          </a:p>
        </p:txBody>
      </p:sp>
      <p:sp>
        <p:nvSpPr>
          <p:cNvPr id="5" name="Marcador de número de diapositiva 4"/>
          <p:cNvSpPr>
            <a:spLocks noGrp="1"/>
          </p:cNvSpPr>
          <p:nvPr>
            <p:ph type="sldNum" sz="quarter" idx="12"/>
          </p:nvPr>
        </p:nvSpPr>
        <p:spPr/>
        <p:txBody>
          <a:bodyPr/>
          <a:lstStyle/>
          <a:p>
            <a:fld id="{1BB75467-C78C-8745-B24F-9C01B138A8E9}" type="slidenum">
              <a:rPr lang="es-ES" smtClean="0"/>
              <a:t>8</a:t>
            </a:fld>
            <a:endParaRPr lang="es-ES"/>
          </a:p>
        </p:txBody>
      </p:sp>
      <p:pic>
        <p:nvPicPr>
          <p:cNvPr id="8" name="Marcador de contenido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22939" y="1247941"/>
            <a:ext cx="7331352" cy="5108409"/>
          </a:xfrm>
        </p:spPr>
      </p:pic>
    </p:spTree>
    <p:extLst>
      <p:ext uri="{BB962C8B-B14F-4D97-AF65-F5344CB8AC3E}">
        <p14:creationId xmlns:p14="http://schemas.microsoft.com/office/powerpoint/2010/main" val="20635759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90418"/>
            <a:ext cx="8229600" cy="893852"/>
          </a:xfrm>
        </p:spPr>
        <p:txBody>
          <a:bodyPr/>
          <a:lstStyle/>
          <a:p>
            <a:pPr algn="l"/>
            <a:r>
              <a:rPr lang="es-ES" sz="4400" dirty="0" smtClean="0"/>
              <a:t>Estructuras</a:t>
            </a:r>
            <a:endParaRPr lang="es-ES" sz="4400" dirty="0"/>
          </a:p>
        </p:txBody>
      </p:sp>
      <p:sp>
        <p:nvSpPr>
          <p:cNvPr id="3" name="Marcador de contenido 2"/>
          <p:cNvSpPr>
            <a:spLocks noGrp="1"/>
          </p:cNvSpPr>
          <p:nvPr>
            <p:ph idx="1"/>
          </p:nvPr>
        </p:nvSpPr>
        <p:spPr>
          <a:xfrm>
            <a:off x="457200" y="1600200"/>
            <a:ext cx="8229600" cy="4322618"/>
          </a:xfrm>
        </p:spPr>
        <p:txBody>
          <a:bodyPr>
            <a:normAutofit/>
          </a:bodyPr>
          <a:lstStyle/>
          <a:p>
            <a:pPr marL="0" indent="0">
              <a:buNone/>
            </a:pPr>
            <a:r>
              <a:rPr lang="es-EC" sz="2200" dirty="0">
                <a:solidFill>
                  <a:schemeClr val="tx1">
                    <a:lumMod val="65000"/>
                    <a:lumOff val="35000"/>
                  </a:schemeClr>
                </a:solidFill>
              </a:rPr>
              <a:t>Una estructura de datos es una colección de elementos que se caracterizan por su forma de organización y las operaciones que se pueden definir de dicha estructura</a:t>
            </a:r>
            <a:r>
              <a:rPr lang="es-EC" sz="2200" dirty="0" smtClean="0">
                <a:solidFill>
                  <a:schemeClr val="tx1">
                    <a:lumMod val="65000"/>
                    <a:lumOff val="35000"/>
                  </a:schemeClr>
                </a:solidFill>
              </a:rPr>
              <a:t>.</a:t>
            </a:r>
          </a:p>
          <a:p>
            <a:pPr marL="0" indent="0">
              <a:buNone/>
            </a:pPr>
            <a:endParaRPr lang="es-ES" sz="2200" b="1" dirty="0" smtClean="0">
              <a:solidFill>
                <a:schemeClr val="tx1">
                  <a:lumMod val="65000"/>
                  <a:lumOff val="35000"/>
                </a:schemeClr>
              </a:solidFill>
            </a:endParaRPr>
          </a:p>
        </p:txBody>
      </p:sp>
      <p:sp>
        <p:nvSpPr>
          <p:cNvPr id="4" name="Marcador de pie de página 3"/>
          <p:cNvSpPr>
            <a:spLocks noGrp="1"/>
          </p:cNvSpPr>
          <p:nvPr>
            <p:ph type="ftr" sz="quarter" idx="11"/>
          </p:nvPr>
        </p:nvSpPr>
        <p:spPr>
          <a:xfrm>
            <a:off x="659165" y="6356350"/>
            <a:ext cx="4303253" cy="365125"/>
          </a:xfrm>
        </p:spPr>
        <p:txBody>
          <a:bodyPr/>
          <a:lstStyle/>
          <a:p>
            <a:r>
              <a:rPr lang="es-EC" smtClean="0"/>
              <a:t>Estructuras de Datos y Algoritmos - Franco Guamán</a:t>
            </a:r>
            <a:endParaRPr lang="es-ES" dirty="0"/>
          </a:p>
        </p:txBody>
      </p:sp>
      <p:sp>
        <p:nvSpPr>
          <p:cNvPr id="5" name="Marcador de número de diapositiva 4"/>
          <p:cNvSpPr>
            <a:spLocks noGrp="1"/>
          </p:cNvSpPr>
          <p:nvPr>
            <p:ph type="sldNum" sz="quarter" idx="12"/>
          </p:nvPr>
        </p:nvSpPr>
        <p:spPr/>
        <p:txBody>
          <a:bodyPr/>
          <a:lstStyle/>
          <a:p>
            <a:fld id="{1BB75467-C78C-8745-B24F-9C01B138A8E9}" type="slidenum">
              <a:rPr lang="es-ES" smtClean="0"/>
              <a:t>9</a:t>
            </a:fld>
            <a:endParaRPr lang="es-ES"/>
          </a:p>
        </p:txBody>
      </p:sp>
      <p:pic>
        <p:nvPicPr>
          <p:cNvPr id="6" name="Imagen 5" descr="Captura de pantalla 2014-10-14 a la(s) 1.06.13.png"/>
          <p:cNvPicPr>
            <a:picLocks noChangeAspect="1"/>
          </p:cNvPicPr>
          <p:nvPr/>
        </p:nvPicPr>
        <p:blipFill rotWithShape="1">
          <a:blip r:embed="rId3">
            <a:extLst>
              <a:ext uri="{28A0092B-C50C-407E-A947-70E740481C1C}">
                <a14:useLocalDpi xmlns:a14="http://schemas.microsoft.com/office/drawing/2010/main" val="0"/>
              </a:ext>
            </a:extLst>
          </a:blip>
          <a:srcRect b="7658"/>
          <a:stretch/>
        </p:blipFill>
        <p:spPr>
          <a:xfrm>
            <a:off x="1117600" y="2779866"/>
            <a:ext cx="6908800" cy="3142952"/>
          </a:xfrm>
          <a:prstGeom prst="rect">
            <a:avLst/>
          </a:prstGeom>
        </p:spPr>
      </p:pic>
    </p:spTree>
    <p:extLst>
      <p:ext uri="{BB962C8B-B14F-4D97-AF65-F5344CB8AC3E}">
        <p14:creationId xmlns:p14="http://schemas.microsoft.com/office/powerpoint/2010/main" val="37915400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jecutivo">
  <a:themeElements>
    <a:clrScheme name="Ejecutivo">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jecutivo">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jecutiv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23413</TotalTime>
  <Words>818</Words>
  <Application>Microsoft Office PowerPoint</Application>
  <PresentationFormat>Presentación en pantalla (4:3)</PresentationFormat>
  <Paragraphs>152</Paragraphs>
  <Slides>15</Slides>
  <Notes>13</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15</vt:i4>
      </vt:variant>
    </vt:vector>
  </HeadingPairs>
  <TitlesOfParts>
    <vt:vector size="24" baseType="lpstr">
      <vt:lpstr>Arial</vt:lpstr>
      <vt:lpstr>Calibri</vt:lpstr>
      <vt:lpstr>Century Gothic</vt:lpstr>
      <vt:lpstr>Courier</vt:lpstr>
      <vt:lpstr>Courier New</vt:lpstr>
      <vt:lpstr>Palatino Linotype</vt:lpstr>
      <vt:lpstr>Tw Cen MT</vt:lpstr>
      <vt:lpstr>Wingdings</vt:lpstr>
      <vt:lpstr>Ejecutivo</vt:lpstr>
      <vt:lpstr>Estructuras de Datos y Algoritmos</vt:lpstr>
      <vt:lpstr>Contenidos</vt:lpstr>
      <vt:lpstr>Competencias</vt:lpstr>
      <vt:lpstr>Competencias</vt:lpstr>
      <vt:lpstr>Conocimientos previos</vt:lpstr>
      <vt:lpstr>Plan docente</vt:lpstr>
      <vt:lpstr>Trabajar en JAVA</vt:lpstr>
      <vt:lpstr>Entorno de desarrollo</vt:lpstr>
      <vt:lpstr>Estructuras</vt:lpstr>
      <vt:lpstr>Clasificación de las ED</vt:lpstr>
      <vt:lpstr>Diferencia: ED estáticas y ED dinámicas</vt:lpstr>
      <vt:lpstr>Cadenas (strings)</vt:lpstr>
      <vt:lpstr>Cadenas (strings): Operaciones</vt:lpstr>
      <vt:lpstr>Cadenas (strings): Operaciones</vt:lpstr>
      <vt:lpstr>Preguntas</vt:lpstr>
    </vt:vector>
  </TitlesOfParts>
  <Company>UTPL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 de ingeniería de software</dc:title>
  <dc:creator>Manuel Sucunuta</dc:creator>
  <cp:lastModifiedBy>Franco Guamán</cp:lastModifiedBy>
  <cp:revision>182</cp:revision>
  <cp:lastPrinted>2017-10-06T17:38:28Z</cp:lastPrinted>
  <dcterms:created xsi:type="dcterms:W3CDTF">2014-03-31T12:59:41Z</dcterms:created>
  <dcterms:modified xsi:type="dcterms:W3CDTF">2019-10-02T15:47:40Z</dcterms:modified>
</cp:coreProperties>
</file>