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1"/>
  </p:sldMasterIdLst>
  <p:notesMasterIdLst>
    <p:notesMasterId r:id="rId18"/>
  </p:notesMasterIdLst>
  <p:handoutMasterIdLst>
    <p:handoutMasterId r:id="rId19"/>
  </p:handoutMasterIdLst>
  <p:sldIdLst>
    <p:sldId id="256" r:id="rId2"/>
    <p:sldId id="357" r:id="rId3"/>
    <p:sldId id="373" r:id="rId4"/>
    <p:sldId id="374" r:id="rId5"/>
    <p:sldId id="375" r:id="rId6"/>
    <p:sldId id="377" r:id="rId7"/>
    <p:sldId id="378" r:id="rId8"/>
    <p:sldId id="379" r:id="rId9"/>
    <p:sldId id="380" r:id="rId10"/>
    <p:sldId id="383" r:id="rId11"/>
    <p:sldId id="381" r:id="rId12"/>
    <p:sldId id="382" r:id="rId13"/>
    <p:sldId id="386" r:id="rId14"/>
    <p:sldId id="385" r:id="rId15"/>
    <p:sldId id="387" r:id="rId16"/>
    <p:sldId id="356" r:id="rId17"/>
  </p:sldIdLst>
  <p:sldSz cx="9144000" cy="6858000" type="screen4x3"/>
  <p:notesSz cx="7315200" cy="96012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122"/>
    <a:srgbClr val="3556DB"/>
    <a:srgbClr val="285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4" autoAdjust="0"/>
    <p:restoredTop sz="93424" autoAdjust="0"/>
  </p:normalViewPr>
  <p:slideViewPr>
    <p:cSldViewPr snapToGrid="0" snapToObjects="1">
      <p:cViewPr>
        <p:scale>
          <a:sx n="70" d="100"/>
          <a:sy n="70" d="100"/>
        </p:scale>
        <p:origin x="126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82422A8-4B20-8743-805E-EF9F867151F0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3CC110-3566-AC49-92C9-B20019070B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807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8242DB2-6460-B348-BA6E-18898A3836D1}" type="datetimeFigureOut">
              <a:rPr lang="es-ES" smtClean="0"/>
              <a:t>22/04/2020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0EB6F68-9418-894F-9356-387E34AFAD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713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096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88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3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88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79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6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01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238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95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B6F68-9418-894F-9356-387E34AFAD3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56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BAF7-1C8E-4A54-8CC0-29970E8303F3}" type="datetime1">
              <a:rPr lang="es-EC" smtClean="0"/>
              <a:t>22/4/2020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799E-55CE-4E9D-9E19-C05881D3CA50}" type="datetime1">
              <a:rPr lang="es-EC" smtClean="0"/>
              <a:t>22/4/2020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DE63-B5B1-4B95-AD7A-86BA66154A78}" type="datetime1">
              <a:rPr lang="es-EC" smtClean="0"/>
              <a:t>22/4/2020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D7F-B8CA-4205-8556-2C1A486638B6}" type="datetime1">
              <a:rPr lang="es-EC" smtClean="0"/>
              <a:t>22/4/2020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5D3-5E8E-41B8-82FC-B3EE5BEA0F2B}" type="datetime1">
              <a:rPr lang="es-EC" smtClean="0"/>
              <a:t>22/4/2020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1191-8FDE-4E4E-B33E-5181A17F14E6}" type="datetime1">
              <a:rPr lang="es-EC" smtClean="0"/>
              <a:t>22/4/2020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6097-AF87-45FC-9253-30C16FA2E02B}" type="datetime1">
              <a:rPr lang="es-EC" smtClean="0"/>
              <a:t>22/4/2020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47EB-6EE1-4178-8681-E56EA879D815}" type="datetime1">
              <a:rPr lang="es-EC" smtClean="0"/>
              <a:t>22/4/2020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D23-5B6C-4091-9D6A-895ED80A17A5}" type="datetime1">
              <a:rPr lang="es-EC" smtClean="0"/>
              <a:t>22/4/2020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A1A5-CE5C-4E53-A98F-3472285D50DA}" type="datetime1">
              <a:rPr lang="es-EC" smtClean="0"/>
              <a:t>22/4/2020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733-647A-46ED-88F7-E4FA9F228259}" type="datetime1">
              <a:rPr lang="es-EC" smtClean="0"/>
              <a:t>22/4/2020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ADEB886-ACFF-4D72-9598-F82CAABE7577}" type="datetime1">
              <a:rPr lang="es-EC" smtClean="0"/>
              <a:t>22/4/2020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BB75467-C78C-8745-B24F-9C01B138A8E9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29669849/Manejo_de_Archivos_en_Java" TargetMode="External"/><Relationship Id="rId2" Type="http://schemas.openxmlformats.org/officeDocument/2006/relationships/hyperlink" Target="https://www.slideshare.net/Ing_Yarelis_Vargas/programacion-no-numerica2?qid=89edb383-8d00-4f0d-bb25-e9cd815fdd33&amp;v=&amp;b=&amp;from_search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player.es/slide/11750977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83573"/>
            <a:ext cx="7772400" cy="2030857"/>
          </a:xfrm>
        </p:spPr>
        <p:txBody>
          <a:bodyPr/>
          <a:lstStyle/>
          <a:p>
            <a:r>
              <a:rPr lang="es-ES" sz="5400" cap="none" dirty="0" smtClean="0"/>
              <a:t>Estructuras de Datos y Algoritmos</a:t>
            </a:r>
            <a:endParaRPr lang="es-ES" sz="5400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4956" y="4465094"/>
            <a:ext cx="7450280" cy="1752600"/>
          </a:xfrm>
        </p:spPr>
        <p:txBody>
          <a:bodyPr>
            <a:normAutofit/>
          </a:bodyPr>
          <a:lstStyle/>
          <a:p>
            <a:pPr algn="r">
              <a:spcBef>
                <a:spcPts val="600"/>
              </a:spcBef>
            </a:pPr>
            <a:r>
              <a:rPr lang="es-ES" sz="1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M.Sc</a:t>
            </a:r>
            <a:r>
              <a:rPr lang="es-E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Franco Guamán Bastidas</a:t>
            </a:r>
          </a:p>
          <a:p>
            <a:pPr algn="r">
              <a:spcBef>
                <a:spcPts val="600"/>
              </a:spcBef>
            </a:pPr>
            <a:r>
              <a:rPr lang="es-E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Universidad Técnica Particular de Loja</a:t>
            </a:r>
          </a:p>
          <a:p>
            <a:pPr algn="r">
              <a:spcBef>
                <a:spcPts val="600"/>
              </a:spcBef>
            </a:pPr>
            <a:r>
              <a:rPr lang="es-E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Departamento de Ciencias de la Computación y Electrónica</a:t>
            </a:r>
          </a:p>
          <a:p>
            <a:pPr algn="r">
              <a:spcBef>
                <a:spcPts val="600"/>
              </a:spcBef>
            </a:pPr>
            <a:r>
              <a:rPr lang="es-E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Sección Departamental de Inteligencia Artificial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2510" y="2640458"/>
            <a:ext cx="7772400" cy="93401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ARCHIVOS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30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61257"/>
            <a:ext cx="8229600" cy="64602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C" dirty="0" err="1"/>
              <a:t>package</a:t>
            </a:r>
            <a:r>
              <a:rPr lang="es-EC" dirty="0"/>
              <a:t> archivos00;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 err="1"/>
              <a:t>import</a:t>
            </a:r>
            <a:r>
              <a:rPr lang="es-EC" dirty="0"/>
              <a:t> java.io.*;</a:t>
            </a:r>
          </a:p>
          <a:p>
            <a:pPr marL="0" indent="0">
              <a:buNone/>
            </a:pPr>
            <a:r>
              <a:rPr lang="es-EC" dirty="0" err="1"/>
              <a:t>import</a:t>
            </a:r>
            <a:r>
              <a:rPr lang="es-EC" dirty="0"/>
              <a:t> </a:t>
            </a:r>
            <a:r>
              <a:rPr lang="es-EC" dirty="0" err="1"/>
              <a:t>java.util.logging.Level</a:t>
            </a:r>
            <a:r>
              <a:rPr lang="es-EC" dirty="0"/>
              <a:t>;</a:t>
            </a:r>
          </a:p>
          <a:p>
            <a:pPr marL="0" indent="0">
              <a:buNone/>
            </a:pPr>
            <a:r>
              <a:rPr lang="es-EC" dirty="0" err="1"/>
              <a:t>import</a:t>
            </a:r>
            <a:r>
              <a:rPr lang="es-EC" dirty="0"/>
              <a:t> </a:t>
            </a:r>
            <a:r>
              <a:rPr lang="es-EC" dirty="0" err="1"/>
              <a:t>java.util.logging.Logger</a:t>
            </a:r>
            <a:r>
              <a:rPr lang="es-EC" dirty="0"/>
              <a:t>;</a:t>
            </a:r>
          </a:p>
          <a:p>
            <a:pPr marL="0" indent="0">
              <a:buNone/>
            </a:pPr>
            <a:r>
              <a:rPr lang="es-EC" dirty="0" err="1"/>
              <a:t>import</a:t>
            </a:r>
            <a:r>
              <a:rPr lang="es-EC" dirty="0"/>
              <a:t> </a:t>
            </a:r>
            <a:r>
              <a:rPr lang="es-EC" dirty="0" err="1"/>
              <a:t>javax.swing.JOptionPane</a:t>
            </a:r>
            <a:r>
              <a:rPr lang="es-EC" dirty="0"/>
              <a:t>;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 err="1" smtClean="0"/>
              <a:t>public</a:t>
            </a:r>
            <a:r>
              <a:rPr lang="es-EC" dirty="0" smtClean="0"/>
              <a:t> </a:t>
            </a:r>
            <a:r>
              <a:rPr lang="es-EC" dirty="0" err="1"/>
              <a:t>class</a:t>
            </a:r>
            <a:r>
              <a:rPr lang="es-EC" dirty="0"/>
              <a:t> Archivos00 {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 smtClean="0"/>
              <a:t>    </a:t>
            </a:r>
            <a:r>
              <a:rPr lang="es-EC" dirty="0" err="1" smtClean="0"/>
              <a:t>public</a:t>
            </a:r>
            <a:r>
              <a:rPr lang="es-EC" dirty="0" smtClean="0"/>
              <a:t> </a:t>
            </a:r>
            <a:r>
              <a:rPr lang="es-EC" dirty="0" err="1" smtClean="0"/>
              <a:t>static</a:t>
            </a:r>
            <a:r>
              <a:rPr lang="es-EC" dirty="0" smtClean="0"/>
              <a:t> </a:t>
            </a:r>
            <a:r>
              <a:rPr lang="es-EC" dirty="0" err="1" smtClean="0"/>
              <a:t>void</a:t>
            </a:r>
            <a:r>
              <a:rPr lang="es-EC" dirty="0" smtClean="0"/>
              <a:t> </a:t>
            </a:r>
            <a:r>
              <a:rPr lang="es-EC" dirty="0" err="1" smtClean="0"/>
              <a:t>main</a:t>
            </a:r>
            <a:r>
              <a:rPr lang="es-EC" dirty="0" smtClean="0"/>
              <a:t>(</a:t>
            </a:r>
            <a:r>
              <a:rPr lang="es-EC" dirty="0" err="1" smtClean="0"/>
              <a:t>String</a:t>
            </a:r>
            <a:r>
              <a:rPr lang="es-EC" dirty="0" smtClean="0"/>
              <a:t>[] </a:t>
            </a:r>
            <a:r>
              <a:rPr lang="es-EC" dirty="0" err="1" smtClean="0"/>
              <a:t>args</a:t>
            </a:r>
            <a:r>
              <a:rPr lang="es-EC" dirty="0" smtClean="0"/>
              <a:t>) {</a:t>
            </a:r>
          </a:p>
          <a:p>
            <a:pPr marL="0" indent="0">
              <a:buNone/>
            </a:pPr>
            <a:r>
              <a:rPr lang="es-EC" dirty="0" smtClean="0"/>
              <a:t>        </a:t>
            </a:r>
            <a:r>
              <a:rPr lang="es-EC" dirty="0"/>
              <a:t>File archivo</a:t>
            </a:r>
            <a:r>
              <a:rPr lang="es-EC" dirty="0" smtClean="0"/>
              <a:t>;</a:t>
            </a:r>
          </a:p>
          <a:p>
            <a:pPr marL="0" indent="0">
              <a:buNone/>
            </a:pPr>
            <a:r>
              <a:rPr lang="es-EC" dirty="0" smtClean="0"/>
              <a:t>        </a:t>
            </a:r>
            <a:r>
              <a:rPr lang="es-EC" dirty="0" err="1" smtClean="0"/>
              <a:t>PrintWriter</a:t>
            </a:r>
            <a:r>
              <a:rPr lang="es-EC" dirty="0" smtClean="0"/>
              <a:t> escribir;</a:t>
            </a:r>
          </a:p>
          <a:p>
            <a:pPr marL="0" indent="0">
              <a:buNone/>
            </a:pPr>
            <a:r>
              <a:rPr lang="es-EC" dirty="0" smtClean="0"/>
              <a:t>        </a:t>
            </a:r>
            <a:r>
              <a:rPr lang="es-EC" dirty="0"/>
              <a:t>archivo = new File("ejemplo00.txt</a:t>
            </a:r>
            <a:r>
              <a:rPr lang="es-EC" dirty="0" smtClean="0"/>
              <a:t>");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        </a:t>
            </a:r>
            <a:r>
              <a:rPr lang="es-EC" dirty="0" err="1"/>
              <a:t>String</a:t>
            </a:r>
            <a:r>
              <a:rPr lang="es-EC" dirty="0"/>
              <a:t> _nombre;</a:t>
            </a:r>
          </a:p>
          <a:p>
            <a:pPr marL="0" indent="0">
              <a:buNone/>
            </a:pPr>
            <a:r>
              <a:rPr lang="es-EC" dirty="0" smtClean="0"/>
              <a:t>        </a:t>
            </a:r>
            <a:r>
              <a:rPr lang="es-EC" dirty="0" err="1" smtClean="0"/>
              <a:t>if</a:t>
            </a:r>
            <a:r>
              <a:rPr lang="es-EC" dirty="0" smtClean="0"/>
              <a:t>(!</a:t>
            </a:r>
            <a:r>
              <a:rPr lang="es-EC" dirty="0" err="1" smtClean="0"/>
              <a:t>archivo.exists</a:t>
            </a:r>
            <a:r>
              <a:rPr lang="es-EC" dirty="0" smtClean="0"/>
              <a:t>()){</a:t>
            </a:r>
          </a:p>
          <a:p>
            <a:pPr marL="0" indent="0">
              <a:buNone/>
            </a:pPr>
            <a:r>
              <a:rPr lang="es-EC" dirty="0" smtClean="0"/>
              <a:t>            try {</a:t>
            </a:r>
          </a:p>
          <a:p>
            <a:pPr marL="0" indent="0">
              <a:buNone/>
            </a:pPr>
            <a:r>
              <a:rPr lang="es-EC" dirty="0" smtClean="0"/>
              <a:t>                </a:t>
            </a:r>
            <a:r>
              <a:rPr lang="es-EC" dirty="0" err="1" smtClean="0"/>
              <a:t>archivo.createNewFile</a:t>
            </a:r>
            <a:r>
              <a:rPr lang="es-EC" dirty="0" smtClean="0"/>
              <a:t>();</a:t>
            </a:r>
          </a:p>
          <a:p>
            <a:pPr marL="0" indent="0">
              <a:buNone/>
            </a:pPr>
            <a:r>
              <a:rPr lang="es-EC" dirty="0" smtClean="0"/>
              <a:t>            } catch (</a:t>
            </a:r>
            <a:r>
              <a:rPr lang="es-EC" dirty="0" err="1" smtClean="0"/>
              <a:t>IOException</a:t>
            </a:r>
            <a:r>
              <a:rPr lang="es-EC" dirty="0" smtClean="0"/>
              <a:t> ex) {</a:t>
            </a:r>
          </a:p>
          <a:p>
            <a:pPr marL="0" indent="0">
              <a:buNone/>
            </a:pPr>
            <a:r>
              <a:rPr lang="es-EC" dirty="0" smtClean="0"/>
              <a:t>                </a:t>
            </a:r>
            <a:r>
              <a:rPr lang="es-EC" dirty="0" err="1" smtClean="0"/>
              <a:t>ex.printStackTrace</a:t>
            </a:r>
            <a:r>
              <a:rPr lang="es-EC" dirty="0" smtClean="0"/>
              <a:t>();</a:t>
            </a:r>
          </a:p>
          <a:p>
            <a:pPr marL="0" indent="0">
              <a:buNone/>
            </a:pPr>
            <a:r>
              <a:rPr lang="es-EC" dirty="0" smtClean="0"/>
              <a:t>            }</a:t>
            </a:r>
          </a:p>
          <a:p>
            <a:pPr marL="0" indent="0">
              <a:buNone/>
            </a:pPr>
            <a:r>
              <a:rPr lang="es-EC" dirty="0" smtClean="0"/>
              <a:t>        }</a:t>
            </a:r>
          </a:p>
          <a:p>
            <a:pPr marL="0" indent="0">
              <a:buNone/>
            </a:pPr>
            <a:r>
              <a:rPr lang="es-EC" dirty="0" smtClean="0"/>
              <a:t>        try {</a:t>
            </a:r>
          </a:p>
          <a:p>
            <a:pPr marL="0" indent="0">
              <a:buNone/>
            </a:pPr>
            <a:r>
              <a:rPr lang="es-EC" dirty="0" smtClean="0"/>
              <a:t>            escribir = new </a:t>
            </a:r>
            <a:r>
              <a:rPr lang="es-EC" dirty="0" err="1" smtClean="0"/>
              <a:t>PrintWriter</a:t>
            </a:r>
            <a:r>
              <a:rPr lang="es-EC" dirty="0" smtClean="0"/>
              <a:t>(archivo);</a:t>
            </a:r>
          </a:p>
          <a:p>
            <a:pPr marL="0" indent="0">
              <a:buNone/>
            </a:pPr>
            <a:r>
              <a:rPr lang="es-EC" dirty="0" smtClean="0"/>
              <a:t>            _nombre = </a:t>
            </a:r>
            <a:r>
              <a:rPr lang="es-EC" dirty="0" err="1" smtClean="0"/>
              <a:t>JOptionPane.showInputDialog</a:t>
            </a:r>
            <a:r>
              <a:rPr lang="es-EC" dirty="0" smtClean="0"/>
              <a:t>(</a:t>
            </a:r>
            <a:r>
              <a:rPr lang="es-EC" dirty="0" err="1" smtClean="0"/>
              <a:t>null</a:t>
            </a:r>
            <a:r>
              <a:rPr lang="es-EC" dirty="0" smtClean="0"/>
              <a:t>,"Ingresa tu nombre : ");</a:t>
            </a:r>
          </a:p>
          <a:p>
            <a:pPr marL="0" indent="0">
              <a:buNone/>
            </a:pPr>
            <a:r>
              <a:rPr lang="es-EC" dirty="0" smtClean="0"/>
              <a:t>            </a:t>
            </a:r>
            <a:r>
              <a:rPr lang="es-EC" dirty="0" err="1" smtClean="0"/>
              <a:t>escribir.println</a:t>
            </a:r>
            <a:r>
              <a:rPr lang="es-EC" dirty="0" smtClean="0"/>
              <a:t>("Este es el primer contenido ingresado por "+_nombre+"... ");</a:t>
            </a:r>
          </a:p>
          <a:p>
            <a:pPr marL="0" indent="0">
              <a:buNone/>
            </a:pPr>
            <a:r>
              <a:rPr lang="es-EC" dirty="0" smtClean="0"/>
              <a:t>            </a:t>
            </a:r>
            <a:r>
              <a:rPr lang="es-EC" dirty="0" err="1" smtClean="0"/>
              <a:t>escribir.close</a:t>
            </a:r>
            <a:r>
              <a:rPr lang="es-EC" dirty="0" smtClean="0"/>
              <a:t>();</a:t>
            </a:r>
          </a:p>
          <a:p>
            <a:pPr marL="0" indent="0">
              <a:buNone/>
            </a:pPr>
            <a:r>
              <a:rPr lang="es-EC" dirty="0" smtClean="0"/>
              <a:t>        } catch (</a:t>
            </a:r>
            <a:r>
              <a:rPr lang="es-EC" dirty="0" err="1" smtClean="0"/>
              <a:t>Exception</a:t>
            </a:r>
            <a:r>
              <a:rPr lang="es-EC" dirty="0" smtClean="0"/>
              <a:t> ex) {</a:t>
            </a:r>
          </a:p>
          <a:p>
            <a:pPr marL="0" indent="0">
              <a:buNone/>
            </a:pPr>
            <a:r>
              <a:rPr lang="es-EC" dirty="0" smtClean="0"/>
              <a:t>            </a:t>
            </a:r>
            <a:r>
              <a:rPr lang="es-EC" dirty="0" err="1" smtClean="0"/>
              <a:t>ex.printStackTrace</a:t>
            </a:r>
            <a:r>
              <a:rPr lang="es-EC" dirty="0" smtClean="0"/>
              <a:t>();</a:t>
            </a:r>
          </a:p>
          <a:p>
            <a:pPr marL="0" indent="0">
              <a:buNone/>
            </a:pPr>
            <a:r>
              <a:rPr lang="es-EC" dirty="0" smtClean="0"/>
              <a:t>        }</a:t>
            </a:r>
          </a:p>
          <a:p>
            <a:pPr marL="0" indent="0">
              <a:buNone/>
            </a:pPr>
            <a:r>
              <a:rPr lang="es-EC" dirty="0" smtClean="0"/>
              <a:t>    }   </a:t>
            </a:r>
          </a:p>
          <a:p>
            <a:pPr marL="0" indent="0">
              <a:buNone/>
            </a:pPr>
            <a:r>
              <a:rPr lang="es-EC" dirty="0" smtClean="0"/>
              <a:t>}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294972" cy="36512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5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0418"/>
            <a:ext cx="8229600" cy="893852"/>
          </a:xfrm>
        </p:spPr>
        <p:txBody>
          <a:bodyPr/>
          <a:lstStyle/>
          <a:p>
            <a:pPr algn="l"/>
            <a:r>
              <a:rPr lang="es-ES" sz="4400" dirty="0" smtClean="0"/>
              <a:t>Flujo de datos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164" y="1619794"/>
            <a:ext cx="8027635" cy="4736556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MX" sz="4800" b="1" dirty="0" err="1">
                <a:solidFill>
                  <a:schemeClr val="accent2"/>
                </a:solidFill>
              </a:rPr>
              <a:t>Readers</a:t>
            </a:r>
            <a:endParaRPr lang="es-MX" sz="4800" b="1" dirty="0">
              <a:solidFill>
                <a:schemeClr val="accent2"/>
              </a:solidFill>
            </a:endParaRPr>
          </a:p>
          <a:p>
            <a:pPr marL="0" indent="0" algn="just">
              <a:buNone/>
            </a:pPr>
            <a:endParaRPr lang="es-MX" sz="3600" dirty="0"/>
          </a:p>
          <a:p>
            <a:pPr marL="0" indent="0" algn="just">
              <a:buNone/>
            </a:pPr>
            <a:r>
              <a:rPr lang="es-MX" sz="3600" dirty="0"/>
              <a:t>Las clases </a:t>
            </a:r>
            <a:r>
              <a:rPr lang="es-MX" sz="3600" b="1" dirty="0"/>
              <a:t>Reader</a:t>
            </a:r>
            <a:r>
              <a:rPr lang="es-MX" sz="3600" dirty="0"/>
              <a:t> se utilizan para obtener los caracteres ingresados desde una fuente. La clase </a:t>
            </a:r>
            <a:r>
              <a:rPr lang="es-MX" sz="3600" b="1" dirty="0" err="1"/>
              <a:t>FileReader</a:t>
            </a:r>
            <a:r>
              <a:rPr lang="es-MX" sz="3600" dirty="0"/>
              <a:t> hereda de </a:t>
            </a:r>
            <a:r>
              <a:rPr lang="es-MX" sz="3600" i="1" dirty="0"/>
              <a:t>Reader</a:t>
            </a:r>
            <a:r>
              <a:rPr lang="es-MX" sz="3600" dirty="0"/>
              <a:t> y permite leer flujos de caracteres de un archivo de texto plano.</a:t>
            </a:r>
          </a:p>
          <a:p>
            <a:pPr marL="0" indent="0" algn="just">
              <a:buNone/>
            </a:pPr>
            <a:endParaRPr lang="es-MX" sz="3600" b="1" dirty="0"/>
          </a:p>
          <a:p>
            <a:pPr marL="0" indent="0" algn="just">
              <a:buNone/>
            </a:pPr>
            <a:r>
              <a:rPr lang="es-MX" sz="3600" b="1" dirty="0" err="1"/>
              <a:t>InputStreamReader</a:t>
            </a:r>
            <a:r>
              <a:rPr lang="es-MX" sz="3600" dirty="0"/>
              <a:t> es una clase que deriva de </a:t>
            </a:r>
            <a:r>
              <a:rPr lang="es-MX" sz="3600" i="1" dirty="0"/>
              <a:t>Reader</a:t>
            </a:r>
            <a:r>
              <a:rPr lang="es-MX" sz="3600" dirty="0"/>
              <a:t> que convierte los </a:t>
            </a:r>
            <a:r>
              <a:rPr lang="es-MX" sz="3600" dirty="0" err="1"/>
              <a:t>streams</a:t>
            </a:r>
            <a:r>
              <a:rPr lang="es-MX" sz="3600" dirty="0"/>
              <a:t> de bytes a </a:t>
            </a:r>
            <a:r>
              <a:rPr lang="es-MX" sz="3600" dirty="0" err="1"/>
              <a:t>streams</a:t>
            </a:r>
            <a:r>
              <a:rPr lang="es-MX" sz="3600" dirty="0"/>
              <a:t> de caracteres. </a:t>
            </a:r>
            <a:r>
              <a:rPr lang="es-MX" sz="3600" i="1" dirty="0"/>
              <a:t>System.in</a:t>
            </a:r>
            <a:r>
              <a:rPr lang="es-MX" sz="3600" dirty="0"/>
              <a:t> es el objeto de la clase </a:t>
            </a:r>
            <a:r>
              <a:rPr lang="es-MX" sz="3600" i="1" dirty="0" err="1"/>
              <a:t>InputStream</a:t>
            </a:r>
            <a:r>
              <a:rPr lang="es-MX" sz="3600" dirty="0"/>
              <a:t> el cual recibe datos desde la entrada estándar del sistema (el teclado).</a:t>
            </a:r>
          </a:p>
          <a:p>
            <a:pPr marL="0" indent="0" algn="just">
              <a:buNone/>
            </a:pPr>
            <a:endParaRPr lang="es-MX" sz="3600" dirty="0"/>
          </a:p>
          <a:p>
            <a:pPr marL="0" indent="0" algn="just">
              <a:buNone/>
            </a:pPr>
            <a:r>
              <a:rPr lang="es-MX" sz="3600" dirty="0"/>
              <a:t>La clase </a:t>
            </a:r>
            <a:r>
              <a:rPr lang="es-MX" sz="3600" b="1" dirty="0" err="1"/>
              <a:t>BufferedReader</a:t>
            </a:r>
            <a:r>
              <a:rPr lang="es-MX" sz="3600" dirty="0"/>
              <a:t>, que también deriva de la clase </a:t>
            </a:r>
            <a:r>
              <a:rPr lang="es-MX" sz="3600" i="1" dirty="0"/>
              <a:t>Reader</a:t>
            </a:r>
            <a:r>
              <a:rPr lang="es-MX" sz="3600" dirty="0"/>
              <a:t>, crea un buffer para realizar una lectura eficiente de caracteres. Dispone del método </a:t>
            </a:r>
            <a:r>
              <a:rPr lang="es-MX" sz="3600" i="1" dirty="0" err="1"/>
              <a:t>readLine</a:t>
            </a:r>
            <a:r>
              <a:rPr lang="es-MX" sz="3600" dirty="0"/>
              <a:t> que permite leer una línea de texto y tiene como valor de retorno un </a:t>
            </a:r>
            <a:r>
              <a:rPr lang="es-MX" sz="3600" i="1" dirty="0" err="1"/>
              <a:t>String</a:t>
            </a:r>
            <a:r>
              <a:rPr lang="es-MX" sz="3600" dirty="0"/>
              <a:t>.</a:t>
            </a:r>
            <a:endParaRPr lang="es-MX" sz="3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6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0418"/>
            <a:ext cx="8229600" cy="893852"/>
          </a:xfrm>
        </p:spPr>
        <p:txBody>
          <a:bodyPr/>
          <a:lstStyle/>
          <a:p>
            <a:pPr algn="l"/>
            <a:r>
              <a:rPr lang="es-ES" sz="4000" dirty="0" smtClean="0"/>
              <a:t>Algoritmo de lectura de archivos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164" y="1515291"/>
            <a:ext cx="8158265" cy="48410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dirty="0" smtClean="0"/>
              <a:t>LEER </a:t>
            </a:r>
            <a:r>
              <a:rPr lang="es-MX" dirty="0"/>
              <a:t>UN ARCHIVO, REGISTRO POR REGISTRO</a:t>
            </a:r>
          </a:p>
          <a:p>
            <a:pPr marL="0" indent="0" algn="just">
              <a:buNone/>
            </a:pPr>
            <a:endParaRPr lang="es-MX" dirty="0"/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Declarar </a:t>
            </a:r>
            <a:r>
              <a:rPr lang="es-MX" dirty="0"/>
              <a:t>una variable de tipo </a:t>
            </a:r>
            <a:r>
              <a:rPr lang="es-MX" dirty="0" smtClean="0"/>
              <a:t>File;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Declarar </a:t>
            </a:r>
            <a:r>
              <a:rPr lang="es-MX" dirty="0"/>
              <a:t>una variable de tipo </a:t>
            </a:r>
            <a:r>
              <a:rPr lang="es-MX" dirty="0" err="1" smtClean="0"/>
              <a:t>Filereader</a:t>
            </a:r>
            <a:r>
              <a:rPr lang="es-MX" dirty="0" smtClean="0"/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Declarar </a:t>
            </a:r>
            <a:r>
              <a:rPr lang="es-MX" dirty="0"/>
              <a:t>una variable de tipo </a:t>
            </a:r>
            <a:r>
              <a:rPr lang="es-MX" dirty="0" err="1" smtClean="0"/>
              <a:t>String</a:t>
            </a:r>
            <a:r>
              <a:rPr lang="es-MX" dirty="0" smtClean="0"/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Preparar </a:t>
            </a:r>
            <a:r>
              <a:rPr lang="es-MX" dirty="0"/>
              <a:t>el </a:t>
            </a:r>
            <a:r>
              <a:rPr lang="es-MX" dirty="0" smtClean="0"/>
              <a:t>archivo;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Crear </a:t>
            </a:r>
            <a:r>
              <a:rPr lang="es-MX" dirty="0"/>
              <a:t>una instancia de tipo </a:t>
            </a:r>
            <a:r>
              <a:rPr lang="es-MX" dirty="0" err="1" smtClean="0"/>
              <a:t>FileReader</a:t>
            </a:r>
            <a:r>
              <a:rPr lang="es-MX" dirty="0" smtClean="0"/>
              <a:t>(lector)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Crear </a:t>
            </a:r>
            <a:r>
              <a:rPr lang="es-MX" dirty="0"/>
              <a:t>una instancia de tipo </a:t>
            </a:r>
            <a:r>
              <a:rPr lang="es-MX" dirty="0" err="1" smtClean="0"/>
              <a:t>BufferedReader</a:t>
            </a:r>
            <a:endParaRPr lang="es-MX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Inicializar </a:t>
            </a:r>
            <a:r>
              <a:rPr lang="es-MX" dirty="0"/>
              <a:t>la variable de tipo cadena a </a:t>
            </a:r>
            <a:r>
              <a:rPr lang="es-MX" dirty="0" smtClean="0"/>
              <a:t>nada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Crear </a:t>
            </a:r>
            <a:r>
              <a:rPr lang="es-MX" dirty="0"/>
              <a:t>un ciclo que se repita mientras la variable de tipo cadena sea diferente de </a:t>
            </a:r>
            <a:r>
              <a:rPr lang="es-MX" dirty="0" smtClean="0"/>
              <a:t>nula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s-MX" sz="1700" dirty="0" smtClean="0"/>
              <a:t>Asignar </a:t>
            </a:r>
            <a:r>
              <a:rPr lang="es-MX" sz="1700" dirty="0"/>
              <a:t>a la variable de tipo cadena </a:t>
            </a:r>
            <a:r>
              <a:rPr lang="es-MX" sz="1700" dirty="0" err="1"/>
              <a:t>buffer.readLine</a:t>
            </a:r>
            <a:r>
              <a:rPr lang="es-MX" sz="1700" dirty="0" smtClean="0"/>
              <a:t>()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s-MX" sz="1700" dirty="0" smtClean="0"/>
              <a:t>Si </a:t>
            </a:r>
            <a:r>
              <a:rPr lang="es-MX" sz="1700" dirty="0"/>
              <a:t>la variable de tipo cadena es diferente  de nulo mostrar su </a:t>
            </a:r>
            <a:r>
              <a:rPr lang="es-MX" sz="1700" dirty="0" smtClean="0"/>
              <a:t>contenido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Cerrar </a:t>
            </a:r>
            <a:r>
              <a:rPr lang="es-MX" dirty="0"/>
              <a:t>el </a:t>
            </a:r>
            <a:r>
              <a:rPr lang="es-MX" dirty="0" smtClean="0"/>
              <a:t>buffer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 smtClean="0"/>
              <a:t>Cerrar </a:t>
            </a:r>
            <a:r>
              <a:rPr lang="es-MX" dirty="0"/>
              <a:t>el lector.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0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61257"/>
            <a:ext cx="8229600" cy="64602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C" dirty="0" err="1"/>
              <a:t>package</a:t>
            </a:r>
            <a:r>
              <a:rPr lang="es-EC" dirty="0"/>
              <a:t> </a:t>
            </a:r>
            <a:r>
              <a:rPr lang="es-EC" dirty="0" err="1"/>
              <a:t>leerdesdearchivo</a:t>
            </a:r>
            <a:r>
              <a:rPr lang="es-EC" dirty="0"/>
              <a:t>;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 err="1"/>
              <a:t>import</a:t>
            </a:r>
            <a:r>
              <a:rPr lang="es-EC" dirty="0"/>
              <a:t> </a:t>
            </a:r>
            <a:r>
              <a:rPr lang="es-EC" dirty="0" err="1"/>
              <a:t>java.io.BufferedReader</a:t>
            </a:r>
            <a:r>
              <a:rPr lang="es-EC" dirty="0"/>
              <a:t>;</a:t>
            </a:r>
          </a:p>
          <a:p>
            <a:pPr marL="0" indent="0">
              <a:buNone/>
            </a:pPr>
            <a:r>
              <a:rPr lang="es-EC" dirty="0" err="1"/>
              <a:t>import</a:t>
            </a:r>
            <a:r>
              <a:rPr lang="es-EC" dirty="0"/>
              <a:t> </a:t>
            </a:r>
            <a:r>
              <a:rPr lang="es-EC" dirty="0" err="1"/>
              <a:t>java.io.File</a:t>
            </a:r>
            <a:r>
              <a:rPr lang="es-EC" dirty="0"/>
              <a:t>;</a:t>
            </a:r>
          </a:p>
          <a:p>
            <a:pPr marL="0" indent="0">
              <a:buNone/>
            </a:pPr>
            <a:r>
              <a:rPr lang="es-EC" dirty="0" err="1"/>
              <a:t>import</a:t>
            </a:r>
            <a:r>
              <a:rPr lang="es-EC" dirty="0"/>
              <a:t> </a:t>
            </a:r>
            <a:r>
              <a:rPr lang="es-EC" dirty="0" err="1"/>
              <a:t>java.io.FileReader</a:t>
            </a:r>
            <a:r>
              <a:rPr lang="es-EC" dirty="0"/>
              <a:t>;</a:t>
            </a:r>
          </a:p>
          <a:p>
            <a:pPr marL="0" indent="0">
              <a:buNone/>
            </a:pPr>
            <a:r>
              <a:rPr lang="es-EC" dirty="0" err="1"/>
              <a:t>import</a:t>
            </a:r>
            <a:r>
              <a:rPr lang="es-EC" dirty="0"/>
              <a:t> </a:t>
            </a:r>
            <a:r>
              <a:rPr lang="es-EC" dirty="0" err="1"/>
              <a:t>javax.swing.JOptionPane</a:t>
            </a:r>
            <a:r>
              <a:rPr lang="es-EC" dirty="0"/>
              <a:t>;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 err="1"/>
              <a:t>public</a:t>
            </a:r>
            <a:r>
              <a:rPr lang="es-EC" dirty="0"/>
              <a:t> </a:t>
            </a:r>
            <a:r>
              <a:rPr lang="es-EC" dirty="0" err="1"/>
              <a:t>class</a:t>
            </a:r>
            <a:r>
              <a:rPr lang="es-EC" dirty="0"/>
              <a:t> </a:t>
            </a:r>
            <a:r>
              <a:rPr lang="es-EC" dirty="0" err="1"/>
              <a:t>LeerDesdeArchivo</a:t>
            </a:r>
            <a:r>
              <a:rPr lang="es-EC" dirty="0"/>
              <a:t> {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/>
              <a:t>    </a:t>
            </a:r>
            <a:r>
              <a:rPr lang="es-EC" dirty="0" err="1"/>
              <a:t>public</a:t>
            </a:r>
            <a:r>
              <a:rPr lang="es-EC" dirty="0"/>
              <a:t> </a:t>
            </a:r>
            <a:r>
              <a:rPr lang="es-EC" dirty="0" err="1"/>
              <a:t>static</a:t>
            </a:r>
            <a:r>
              <a:rPr lang="es-EC" dirty="0"/>
              <a:t> </a:t>
            </a:r>
            <a:r>
              <a:rPr lang="es-EC" dirty="0" err="1"/>
              <a:t>void</a:t>
            </a:r>
            <a:r>
              <a:rPr lang="es-EC" dirty="0"/>
              <a:t> </a:t>
            </a:r>
            <a:r>
              <a:rPr lang="es-EC" dirty="0" err="1"/>
              <a:t>main</a:t>
            </a:r>
            <a:r>
              <a:rPr lang="es-EC" dirty="0"/>
              <a:t>(</a:t>
            </a:r>
            <a:r>
              <a:rPr lang="es-EC" dirty="0" err="1"/>
              <a:t>String</a:t>
            </a:r>
            <a:r>
              <a:rPr lang="es-EC" dirty="0"/>
              <a:t>[] </a:t>
            </a:r>
            <a:r>
              <a:rPr lang="es-EC" dirty="0" err="1"/>
              <a:t>args</a:t>
            </a:r>
            <a:r>
              <a:rPr lang="es-EC" dirty="0"/>
              <a:t>) {</a:t>
            </a:r>
          </a:p>
          <a:p>
            <a:pPr marL="0" indent="0">
              <a:buNone/>
            </a:pPr>
            <a:r>
              <a:rPr lang="es-EC" dirty="0"/>
              <a:t>        File archivo = new File("myArchivo.txt");</a:t>
            </a:r>
          </a:p>
          <a:p>
            <a:pPr marL="0" indent="0">
              <a:buNone/>
            </a:pPr>
            <a:r>
              <a:rPr lang="es-EC" dirty="0"/>
              <a:t>        </a:t>
            </a:r>
            <a:r>
              <a:rPr lang="es-EC" dirty="0" err="1"/>
              <a:t>FileReader</a:t>
            </a:r>
            <a:r>
              <a:rPr lang="es-EC" dirty="0"/>
              <a:t> leer;</a:t>
            </a:r>
          </a:p>
          <a:p>
            <a:pPr marL="0" indent="0">
              <a:buNone/>
            </a:pPr>
            <a:r>
              <a:rPr lang="es-EC" dirty="0"/>
              <a:t>        </a:t>
            </a:r>
            <a:r>
              <a:rPr lang="es-EC" dirty="0" err="1"/>
              <a:t>BufferedReader</a:t>
            </a:r>
            <a:r>
              <a:rPr lang="es-EC" dirty="0"/>
              <a:t> almacenamiento;</a:t>
            </a:r>
          </a:p>
          <a:p>
            <a:pPr marL="0" indent="0">
              <a:buNone/>
            </a:pPr>
            <a:r>
              <a:rPr lang="es-EC" dirty="0"/>
              <a:t>        </a:t>
            </a:r>
            <a:r>
              <a:rPr lang="es-EC" dirty="0" err="1"/>
              <a:t>int</a:t>
            </a:r>
            <a:r>
              <a:rPr lang="es-EC" dirty="0"/>
              <a:t> </a:t>
            </a:r>
            <a:r>
              <a:rPr lang="es-EC" dirty="0" err="1"/>
              <a:t>cont</a:t>
            </a:r>
            <a:r>
              <a:rPr lang="es-EC" dirty="0"/>
              <a:t>=0;</a:t>
            </a:r>
          </a:p>
          <a:p>
            <a:pPr marL="0" indent="0">
              <a:buNone/>
            </a:pPr>
            <a:r>
              <a:rPr lang="es-EC" dirty="0"/>
              <a:t>        </a:t>
            </a:r>
            <a:r>
              <a:rPr lang="es-EC" dirty="0" err="1"/>
              <a:t>String</a:t>
            </a:r>
            <a:r>
              <a:rPr lang="es-EC" dirty="0"/>
              <a:t> cadena="", _nombre="", _</a:t>
            </a:r>
            <a:r>
              <a:rPr lang="es-EC" dirty="0" err="1"/>
              <a:t>dir</a:t>
            </a:r>
            <a:r>
              <a:rPr lang="es-EC" dirty="0"/>
              <a:t>="", _email="";</a:t>
            </a:r>
          </a:p>
          <a:p>
            <a:pPr marL="0" indent="0">
              <a:buNone/>
            </a:pPr>
            <a:r>
              <a:rPr lang="es-EC" dirty="0"/>
              <a:t>        try {</a:t>
            </a:r>
          </a:p>
          <a:p>
            <a:pPr marL="0" indent="0">
              <a:buNone/>
            </a:pPr>
            <a:r>
              <a:rPr lang="es-EC" dirty="0"/>
              <a:t>            leer = new </a:t>
            </a:r>
            <a:r>
              <a:rPr lang="es-EC" dirty="0" err="1"/>
              <a:t>FileReader</a:t>
            </a:r>
            <a:r>
              <a:rPr lang="es-EC" dirty="0"/>
              <a:t>(archivo);</a:t>
            </a:r>
          </a:p>
          <a:p>
            <a:pPr marL="0" indent="0">
              <a:buNone/>
            </a:pPr>
            <a:r>
              <a:rPr lang="es-EC" dirty="0"/>
              <a:t>            almacenamiento = new </a:t>
            </a:r>
            <a:r>
              <a:rPr lang="es-EC" dirty="0" err="1"/>
              <a:t>BufferedReader</a:t>
            </a:r>
            <a:r>
              <a:rPr lang="es-EC" dirty="0"/>
              <a:t>(leer);</a:t>
            </a:r>
          </a:p>
          <a:p>
            <a:pPr marL="0" indent="0">
              <a:buNone/>
            </a:pPr>
            <a:r>
              <a:rPr lang="es-EC" dirty="0"/>
              <a:t>        //    cadena="";</a:t>
            </a:r>
          </a:p>
          <a:p>
            <a:pPr marL="0" indent="0">
              <a:buNone/>
            </a:pPr>
            <a:r>
              <a:rPr lang="es-EC" dirty="0"/>
              <a:t>            </a:t>
            </a:r>
            <a:r>
              <a:rPr lang="es-EC" dirty="0" err="1"/>
              <a:t>while</a:t>
            </a:r>
            <a:r>
              <a:rPr lang="es-EC" dirty="0"/>
              <a:t>(cadena!=</a:t>
            </a:r>
            <a:r>
              <a:rPr lang="es-EC" dirty="0" err="1"/>
              <a:t>null</a:t>
            </a:r>
            <a:r>
              <a:rPr lang="es-EC" dirty="0"/>
              <a:t>){</a:t>
            </a:r>
          </a:p>
          <a:p>
            <a:pPr marL="0" indent="0">
              <a:buNone/>
            </a:pPr>
            <a:r>
              <a:rPr lang="es-EC" dirty="0"/>
              <a:t>                try {</a:t>
            </a:r>
          </a:p>
          <a:p>
            <a:pPr marL="0" indent="0">
              <a:buNone/>
            </a:pPr>
            <a:r>
              <a:rPr lang="es-EC" dirty="0"/>
              <a:t>                    cadena=</a:t>
            </a:r>
            <a:r>
              <a:rPr lang="es-EC" dirty="0" err="1"/>
              <a:t>almacenamiento.readLine</a:t>
            </a:r>
            <a:r>
              <a:rPr lang="es-EC" dirty="0"/>
              <a:t>();</a:t>
            </a:r>
          </a:p>
          <a:p>
            <a:pPr marL="0" indent="0">
              <a:buNone/>
            </a:pPr>
            <a:r>
              <a:rPr lang="es-EC" dirty="0"/>
              <a:t>                    _nombre = cadena;</a:t>
            </a:r>
          </a:p>
          <a:p>
            <a:pPr marL="0" indent="0">
              <a:buNone/>
            </a:pPr>
            <a:r>
              <a:rPr lang="es-EC" dirty="0"/>
              <a:t>                    cadena=</a:t>
            </a:r>
            <a:r>
              <a:rPr lang="es-EC" dirty="0" err="1"/>
              <a:t>almacenamiento.readLine</a:t>
            </a:r>
            <a:r>
              <a:rPr lang="es-EC" dirty="0"/>
              <a:t>();</a:t>
            </a:r>
          </a:p>
          <a:p>
            <a:pPr marL="0" indent="0">
              <a:buNone/>
            </a:pPr>
            <a:r>
              <a:rPr lang="es-EC" dirty="0"/>
              <a:t>                    _</a:t>
            </a:r>
            <a:r>
              <a:rPr lang="es-EC" dirty="0" err="1"/>
              <a:t>dir</a:t>
            </a:r>
            <a:r>
              <a:rPr lang="es-EC" dirty="0"/>
              <a:t> = cadena;</a:t>
            </a:r>
          </a:p>
          <a:p>
            <a:pPr marL="0" indent="0">
              <a:buNone/>
            </a:pPr>
            <a:r>
              <a:rPr lang="es-EC" dirty="0"/>
              <a:t>                    cadena=</a:t>
            </a:r>
            <a:r>
              <a:rPr lang="es-EC" dirty="0" err="1"/>
              <a:t>almacenamiento.readLine</a:t>
            </a:r>
            <a:r>
              <a:rPr lang="es-EC" dirty="0"/>
              <a:t>();</a:t>
            </a:r>
          </a:p>
          <a:p>
            <a:pPr marL="0" indent="0">
              <a:buNone/>
            </a:pPr>
            <a:r>
              <a:rPr lang="es-EC" dirty="0"/>
              <a:t>                    _email= cadena;</a:t>
            </a:r>
          </a:p>
          <a:p>
            <a:pPr marL="0" indent="0">
              <a:buNone/>
            </a:pPr>
            <a:r>
              <a:rPr lang="es-EC" dirty="0"/>
              <a:t>                    </a:t>
            </a:r>
            <a:r>
              <a:rPr lang="es-EC" dirty="0" err="1"/>
              <a:t>cont</a:t>
            </a:r>
            <a:r>
              <a:rPr lang="es-EC" dirty="0" smtClean="0"/>
              <a:t>++;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294972" cy="36512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61257"/>
            <a:ext cx="8229600" cy="64602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C" dirty="0" err="1" smtClean="0"/>
              <a:t>if</a:t>
            </a:r>
            <a:r>
              <a:rPr lang="es-EC" dirty="0" smtClean="0"/>
              <a:t>(cadena</a:t>
            </a:r>
            <a:r>
              <a:rPr lang="es-EC" dirty="0"/>
              <a:t>!=</a:t>
            </a:r>
            <a:r>
              <a:rPr lang="es-EC" dirty="0" err="1"/>
              <a:t>null</a:t>
            </a:r>
            <a:r>
              <a:rPr lang="es-EC" dirty="0"/>
              <a:t>){</a:t>
            </a:r>
          </a:p>
          <a:p>
            <a:pPr marL="0" indent="0">
              <a:buNone/>
            </a:pPr>
            <a:r>
              <a:rPr lang="es-EC" dirty="0"/>
              <a:t>                        </a:t>
            </a:r>
            <a:r>
              <a:rPr lang="es-EC" dirty="0" err="1"/>
              <a:t>JOptionPane.showMessageDialog</a:t>
            </a:r>
            <a:r>
              <a:rPr lang="es-EC" dirty="0"/>
              <a:t>(</a:t>
            </a:r>
            <a:r>
              <a:rPr lang="es-EC" dirty="0" err="1"/>
              <a:t>null</a:t>
            </a:r>
            <a:r>
              <a:rPr lang="es-EC" dirty="0"/>
              <a:t>, "Nombre: "+_nombre</a:t>
            </a:r>
          </a:p>
          <a:p>
            <a:pPr marL="0" indent="0">
              <a:buNone/>
            </a:pPr>
            <a:r>
              <a:rPr lang="es-EC" dirty="0"/>
              <a:t>                                +"\</a:t>
            </a:r>
            <a:r>
              <a:rPr lang="es-EC" dirty="0" err="1"/>
              <a:t>nDireccion</a:t>
            </a:r>
            <a:r>
              <a:rPr lang="es-EC" dirty="0"/>
              <a:t> : "+_</a:t>
            </a:r>
            <a:r>
              <a:rPr lang="es-EC" dirty="0" err="1"/>
              <a:t>dir</a:t>
            </a:r>
            <a:r>
              <a:rPr lang="es-EC" dirty="0"/>
              <a:t>+"\</a:t>
            </a:r>
            <a:r>
              <a:rPr lang="es-EC" dirty="0" err="1"/>
              <a:t>nE</a:t>
            </a:r>
            <a:r>
              <a:rPr lang="es-EC" dirty="0"/>
              <a:t>-mail : "+_email, </a:t>
            </a:r>
          </a:p>
          <a:p>
            <a:pPr marL="0" indent="0">
              <a:buNone/>
            </a:pPr>
            <a:r>
              <a:rPr lang="es-EC" dirty="0"/>
              <a:t>                                "Mostrando datos del registro # "+cont,1);</a:t>
            </a:r>
          </a:p>
          <a:p>
            <a:pPr marL="0" indent="0">
              <a:buNone/>
            </a:pPr>
            <a:r>
              <a:rPr lang="es-EC" dirty="0"/>
              <a:t>                    }</a:t>
            </a:r>
          </a:p>
          <a:p>
            <a:pPr marL="0" indent="0">
              <a:buNone/>
            </a:pPr>
            <a:r>
              <a:rPr lang="es-EC" dirty="0"/>
              <a:t>                } catch (</a:t>
            </a:r>
            <a:r>
              <a:rPr lang="es-EC" dirty="0" err="1"/>
              <a:t>Exception</a:t>
            </a:r>
            <a:r>
              <a:rPr lang="es-EC" dirty="0"/>
              <a:t> ex) {</a:t>
            </a:r>
          </a:p>
          <a:p>
            <a:pPr marL="0" indent="0">
              <a:buNone/>
            </a:pPr>
            <a:r>
              <a:rPr lang="es-EC" dirty="0"/>
              <a:t>                }</a:t>
            </a:r>
          </a:p>
          <a:p>
            <a:pPr marL="0" indent="0">
              <a:buNone/>
            </a:pPr>
            <a:r>
              <a:rPr lang="es-EC" dirty="0"/>
              <a:t>            }</a:t>
            </a:r>
          </a:p>
          <a:p>
            <a:pPr marL="0" indent="0">
              <a:buNone/>
            </a:pPr>
            <a:r>
              <a:rPr lang="es-EC" dirty="0"/>
              <a:t>            try {</a:t>
            </a:r>
          </a:p>
          <a:p>
            <a:pPr marL="0" indent="0">
              <a:buNone/>
            </a:pPr>
            <a:r>
              <a:rPr lang="es-EC" dirty="0"/>
              <a:t>                </a:t>
            </a:r>
            <a:r>
              <a:rPr lang="es-EC" dirty="0" err="1"/>
              <a:t>almacenamiento.close</a:t>
            </a:r>
            <a:r>
              <a:rPr lang="es-EC" dirty="0"/>
              <a:t>();</a:t>
            </a:r>
          </a:p>
          <a:p>
            <a:pPr marL="0" indent="0">
              <a:buNone/>
            </a:pPr>
            <a:r>
              <a:rPr lang="es-EC" dirty="0"/>
              <a:t>                </a:t>
            </a:r>
            <a:r>
              <a:rPr lang="es-EC" dirty="0" err="1"/>
              <a:t>leer.close</a:t>
            </a:r>
            <a:r>
              <a:rPr lang="es-EC" dirty="0"/>
              <a:t>();</a:t>
            </a:r>
          </a:p>
          <a:p>
            <a:pPr marL="0" indent="0">
              <a:buNone/>
            </a:pPr>
            <a:r>
              <a:rPr lang="es-EC" dirty="0"/>
              <a:t>            } catch (</a:t>
            </a:r>
            <a:r>
              <a:rPr lang="es-EC" dirty="0" err="1"/>
              <a:t>Exception</a:t>
            </a:r>
            <a:r>
              <a:rPr lang="es-EC" dirty="0"/>
              <a:t> e) {</a:t>
            </a:r>
          </a:p>
          <a:p>
            <a:pPr marL="0" indent="0">
              <a:buNone/>
            </a:pPr>
            <a:r>
              <a:rPr lang="es-EC" dirty="0"/>
              <a:t>            }</a:t>
            </a:r>
          </a:p>
          <a:p>
            <a:pPr marL="0" indent="0">
              <a:buNone/>
            </a:pPr>
            <a:r>
              <a:rPr lang="es-EC" dirty="0"/>
              <a:t>            </a:t>
            </a:r>
          </a:p>
          <a:p>
            <a:pPr marL="0" indent="0">
              <a:buNone/>
            </a:pPr>
            <a:r>
              <a:rPr lang="es-EC" dirty="0"/>
              <a:t>        } catch (</a:t>
            </a:r>
            <a:r>
              <a:rPr lang="es-EC" dirty="0" err="1"/>
              <a:t>Exception</a:t>
            </a:r>
            <a:r>
              <a:rPr lang="es-EC" dirty="0"/>
              <a:t> e) {</a:t>
            </a:r>
          </a:p>
          <a:p>
            <a:pPr marL="0" indent="0">
              <a:buNone/>
            </a:pPr>
            <a:r>
              <a:rPr lang="es-EC" dirty="0"/>
              <a:t>        }</a:t>
            </a:r>
          </a:p>
          <a:p>
            <a:pPr marL="0" indent="0">
              <a:buNone/>
            </a:pPr>
            <a:r>
              <a:rPr lang="es-EC" dirty="0"/>
              <a:t>    }</a:t>
            </a:r>
          </a:p>
          <a:p>
            <a:pPr marL="0" indent="0">
              <a:buNone/>
            </a:pPr>
            <a:r>
              <a:rPr lang="es-EC" dirty="0"/>
              <a:t>    </a:t>
            </a:r>
          </a:p>
          <a:p>
            <a:pPr marL="0" indent="0">
              <a:buNone/>
            </a:pPr>
            <a:r>
              <a:rPr lang="es-EC" dirty="0"/>
              <a:t>}</a:t>
            </a:r>
            <a:endParaRPr lang="es-EC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294972" cy="36512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0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Vargas, </a:t>
            </a:r>
            <a:r>
              <a:rPr lang="es-MX" dirty="0" err="1" smtClean="0"/>
              <a:t>Yarelis</a:t>
            </a:r>
            <a:r>
              <a:rPr lang="es-MX" dirty="0" smtClean="0"/>
              <a:t>.(2016) Archivos en Java, definiciones y ejemplos. </a:t>
            </a:r>
            <a:r>
              <a:rPr lang="es-MX" dirty="0"/>
              <a:t>Recuperado de </a:t>
            </a:r>
            <a:r>
              <a:rPr lang="es-MX" dirty="0">
                <a:hlinkClick r:id="rId2"/>
              </a:rPr>
              <a:t>https://www.slideshare.net/Ing_Yarelis_Vargas/programacion-no-numerica2?qid=89edb383-8d00-4f0d-bb25-e9cd815fdd33&amp;v=&amp;b=&amp;</a:t>
            </a:r>
            <a:r>
              <a:rPr lang="es-MX" dirty="0" smtClean="0">
                <a:hlinkClick r:id="rId2"/>
              </a:rPr>
              <a:t>from_search=2</a:t>
            </a:r>
            <a:endParaRPr lang="es-MX" dirty="0" smtClean="0"/>
          </a:p>
          <a:p>
            <a:r>
              <a:rPr lang="es-MX" dirty="0" smtClean="0"/>
              <a:t>Reyes, Alejandro. (s.f.). </a:t>
            </a:r>
            <a:r>
              <a:rPr lang="es-MX" dirty="0"/>
              <a:t>Manejo de Archivos en </a:t>
            </a:r>
            <a:r>
              <a:rPr lang="es-MX" dirty="0" smtClean="0"/>
              <a:t>Java. </a:t>
            </a:r>
            <a:r>
              <a:rPr lang="es-MX" dirty="0"/>
              <a:t>Recuperado de </a:t>
            </a:r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www.academia.edu/29669849/Manejo_de_Archivos_en_Java</a:t>
            </a:r>
            <a:endParaRPr lang="es-MX" dirty="0" smtClean="0"/>
          </a:p>
          <a:p>
            <a:r>
              <a:rPr lang="es-MX" dirty="0" smtClean="0"/>
              <a:t>Anónimo (2018). </a:t>
            </a:r>
            <a:r>
              <a:rPr lang="es-MX" dirty="0"/>
              <a:t>"Flujos de datos Un flujo es un canal por donde fluyen los </a:t>
            </a:r>
            <a:r>
              <a:rPr lang="es-MX" dirty="0" smtClean="0"/>
              <a:t>datos”. Recuperado </a:t>
            </a:r>
            <a:r>
              <a:rPr lang="es-MX" dirty="0"/>
              <a:t>de </a:t>
            </a:r>
            <a:r>
              <a:rPr lang="es-MX" dirty="0">
                <a:hlinkClick r:id="rId4"/>
              </a:rPr>
              <a:t>https://slideplayer.es/slide/11750977</a:t>
            </a:r>
            <a:r>
              <a:rPr lang="es-MX" dirty="0" smtClean="0">
                <a:hlinkClick r:id="rId4"/>
              </a:rPr>
              <a:t>/</a:t>
            </a:r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EC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049313" cy="365125"/>
          </a:xfrm>
        </p:spPr>
        <p:txBody>
          <a:bodyPr/>
          <a:lstStyle/>
          <a:p>
            <a:r>
              <a:rPr lang="es-EC" dirty="0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6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066947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16</a:t>
            </a:fld>
            <a:endParaRPr lang="es-ES"/>
          </a:p>
        </p:txBody>
      </p:sp>
      <p:pic>
        <p:nvPicPr>
          <p:cNvPr id="6146" name="Picture 2" descr="D:\Franco\Universidad\Docencia\2014 - 2015\presencial\fundamentos de programacion\primera clase\pregunt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08" y="1428644"/>
            <a:ext cx="4170630" cy="41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150587"/>
            <a:ext cx="8229600" cy="1047964"/>
          </a:xfrm>
        </p:spPr>
        <p:txBody>
          <a:bodyPr/>
          <a:lstStyle/>
          <a:p>
            <a:r>
              <a:rPr lang="es-ES" dirty="0" smtClean="0"/>
              <a:t>Preguntas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42716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0418"/>
            <a:ext cx="8229600" cy="893852"/>
          </a:xfrm>
        </p:spPr>
        <p:txBody>
          <a:bodyPr/>
          <a:lstStyle/>
          <a:p>
            <a:pPr algn="l"/>
            <a:r>
              <a:rPr lang="es-ES" sz="4400" dirty="0" smtClean="0"/>
              <a:t>Flujo de datos</a:t>
            </a:r>
            <a:endParaRPr lang="es-ES" sz="4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2</a:t>
            </a:fld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659164" y="1439169"/>
            <a:ext cx="7884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Entenderemos como </a:t>
            </a:r>
            <a:r>
              <a:rPr lang="es-MX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Flujo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un canal por donde fluyen los datos.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5" y="2587362"/>
            <a:ext cx="5477639" cy="1905266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02" y="4242163"/>
            <a:ext cx="556337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0418"/>
            <a:ext cx="8229600" cy="893852"/>
          </a:xfrm>
        </p:spPr>
        <p:txBody>
          <a:bodyPr/>
          <a:lstStyle/>
          <a:p>
            <a:pPr algn="l"/>
            <a:r>
              <a:rPr lang="es-ES" sz="4400" dirty="0" smtClean="0"/>
              <a:t>Flujo de datos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164" y="1619794"/>
            <a:ext cx="8027635" cy="42584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Los </a:t>
            </a:r>
            <a:r>
              <a:rPr lang="es-MX" dirty="0"/>
              <a:t>programas necesitan comunicarse con su entorno, tanto para obtener datos e información que deben procesar, como para devolver los resultados obtenidos.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La forma de representar estas entradas y salidas en Java</a:t>
            </a:r>
            <a:r>
              <a:rPr lang="es-MX" b="1" dirty="0"/>
              <a:t> </a:t>
            </a:r>
            <a:r>
              <a:rPr lang="es-MX" dirty="0"/>
              <a:t>es a base de </a:t>
            </a:r>
            <a:r>
              <a:rPr lang="es-MX" b="1" dirty="0" err="1"/>
              <a:t>streams</a:t>
            </a:r>
            <a:r>
              <a:rPr lang="es-MX" b="1" dirty="0"/>
              <a:t> </a:t>
            </a:r>
            <a:r>
              <a:rPr lang="es-MX" dirty="0"/>
              <a:t>(flujos de datos).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Un </a:t>
            </a:r>
            <a:r>
              <a:rPr lang="es-MX" b="1" dirty="0" err="1"/>
              <a:t>stream</a:t>
            </a:r>
            <a:r>
              <a:rPr lang="es-MX" b="1" dirty="0"/>
              <a:t> </a:t>
            </a:r>
            <a:r>
              <a:rPr lang="es-MX" dirty="0"/>
              <a:t>es una conexión entre el programa y la fuente o destino de los datos.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4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0418"/>
            <a:ext cx="8229600" cy="893852"/>
          </a:xfrm>
        </p:spPr>
        <p:txBody>
          <a:bodyPr/>
          <a:lstStyle/>
          <a:p>
            <a:pPr algn="l"/>
            <a:r>
              <a:rPr lang="es-ES" sz="4400" dirty="0" smtClean="0"/>
              <a:t>Flujo de datos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164" y="1619794"/>
            <a:ext cx="8027635" cy="42584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/>
              <a:t>En Java existen 4 jerarquías de clases relacionadas con los flujos de entrada y salida de datos.</a:t>
            </a:r>
          </a:p>
          <a:p>
            <a:pPr marL="0" indent="0" algn="just">
              <a:buNone/>
            </a:pPr>
            <a:r>
              <a:rPr lang="es-MX" dirty="0"/>
              <a:t> </a:t>
            </a:r>
          </a:p>
          <a:p>
            <a:pPr marL="0" lvl="0" indent="0" algn="just">
              <a:buNone/>
            </a:pPr>
            <a:r>
              <a:rPr lang="es-MX" b="1" dirty="0"/>
              <a:t>Flujos de bytes</a:t>
            </a:r>
            <a:r>
              <a:rPr lang="es-MX" dirty="0"/>
              <a:t>: las clases derivadas de </a:t>
            </a:r>
            <a:r>
              <a:rPr lang="es-MX" b="1" i="1" dirty="0" err="1"/>
              <a:t>InputStream</a:t>
            </a:r>
            <a:r>
              <a:rPr lang="es-MX" dirty="0"/>
              <a:t> (para lectura) y de </a:t>
            </a:r>
            <a:r>
              <a:rPr lang="es-MX" b="1" i="1" dirty="0" err="1"/>
              <a:t>OutputStream</a:t>
            </a:r>
            <a:r>
              <a:rPr lang="es-MX" dirty="0"/>
              <a:t> (para escritura), las cuales manejan los flujos de datos como </a:t>
            </a:r>
            <a:r>
              <a:rPr lang="es-MX" dirty="0" err="1"/>
              <a:t>stream</a:t>
            </a:r>
            <a:r>
              <a:rPr lang="es-MX" dirty="0"/>
              <a:t> de bytes.</a:t>
            </a:r>
          </a:p>
          <a:p>
            <a:pPr marL="0" indent="0" algn="just">
              <a:buNone/>
            </a:pPr>
            <a:r>
              <a:rPr lang="es-MX" dirty="0"/>
              <a:t> </a:t>
            </a:r>
          </a:p>
          <a:p>
            <a:pPr marL="0" lvl="0" indent="0" algn="just">
              <a:buNone/>
            </a:pPr>
            <a:r>
              <a:rPr lang="es-MX" b="1" dirty="0"/>
              <a:t>Flujos de caracteres</a:t>
            </a:r>
            <a:r>
              <a:rPr lang="es-MX" dirty="0"/>
              <a:t>: las clases derivadas de </a:t>
            </a:r>
            <a:r>
              <a:rPr lang="es-MX" b="1" i="1" dirty="0"/>
              <a:t>Reader</a:t>
            </a:r>
            <a:r>
              <a:rPr lang="es-MX" dirty="0"/>
              <a:t> (para lectura) y </a:t>
            </a:r>
            <a:r>
              <a:rPr lang="es-MX" b="1" i="1" dirty="0" err="1"/>
              <a:t>Writer</a:t>
            </a:r>
            <a:r>
              <a:rPr lang="es-MX" dirty="0"/>
              <a:t> (para escritura), las cuales manejan </a:t>
            </a:r>
            <a:r>
              <a:rPr lang="es-MX" dirty="0" err="1"/>
              <a:t>stream</a:t>
            </a:r>
            <a:r>
              <a:rPr lang="es-MX" dirty="0"/>
              <a:t> de caracteres.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1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0418"/>
            <a:ext cx="8229600" cy="893852"/>
          </a:xfrm>
        </p:spPr>
        <p:txBody>
          <a:bodyPr/>
          <a:lstStyle/>
          <a:p>
            <a:pPr algn="l"/>
            <a:r>
              <a:rPr lang="es-ES" sz="4400" dirty="0" smtClean="0"/>
              <a:t>Flujo de datos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164" y="1619794"/>
            <a:ext cx="8027635" cy="4258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La clase </a:t>
            </a:r>
            <a:r>
              <a:rPr lang="es-MX" b="1" dirty="0"/>
              <a:t>File</a:t>
            </a:r>
            <a:r>
              <a:rPr lang="es-MX" dirty="0"/>
              <a:t> permite manejar archivos o carpetas, es decir, crear y borrar tanto archivos como carpetas, entre otras funciones.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Cuando se crea una instancia de la clase </a:t>
            </a:r>
            <a:r>
              <a:rPr lang="es-MX" b="1" i="1" dirty="0"/>
              <a:t>File</a:t>
            </a:r>
            <a:r>
              <a:rPr lang="es-MX" dirty="0"/>
              <a:t> no se crea ningún archivo o directorio, solo se crea una referencia hacia un objeto de este tipo.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La creación de archivos o carpetas se realizan de manera explícita, invocando a los métodos respectivos.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Entre los </a:t>
            </a:r>
            <a:r>
              <a:rPr lang="es-MX" dirty="0"/>
              <a:t>métodos más útiles que posee la clase </a:t>
            </a:r>
            <a:r>
              <a:rPr lang="es-MX" dirty="0" smtClean="0"/>
              <a:t>File tenemos:  </a:t>
            </a:r>
            <a:r>
              <a:rPr lang="es-MX" b="1" i="1" dirty="0" err="1" smtClean="0"/>
              <a:t>exists</a:t>
            </a:r>
            <a:r>
              <a:rPr lang="es-MX" b="1" i="1" dirty="0" smtClean="0"/>
              <a:t>(), </a:t>
            </a:r>
            <a:r>
              <a:rPr lang="es-MX" b="1" i="1" dirty="0" err="1" smtClean="0"/>
              <a:t>createNewFile</a:t>
            </a:r>
            <a:r>
              <a:rPr lang="es-MX" b="1" i="1" dirty="0" smtClean="0"/>
              <a:t>(), </a:t>
            </a:r>
            <a:r>
              <a:rPr lang="es-MX" b="1" i="1" dirty="0" err="1" smtClean="0"/>
              <a:t>mkdir</a:t>
            </a:r>
            <a:r>
              <a:rPr lang="es-MX" b="1" i="1" dirty="0" smtClean="0"/>
              <a:t>(), </a:t>
            </a:r>
            <a:r>
              <a:rPr lang="es-MX" b="1" i="1" dirty="0" err="1" smtClean="0"/>
              <a:t>delete</a:t>
            </a:r>
            <a:r>
              <a:rPr lang="es-MX" b="1" i="1" dirty="0" smtClean="0"/>
              <a:t>(), </a:t>
            </a:r>
            <a:r>
              <a:rPr lang="es-MX" b="1" i="1" dirty="0" err="1" smtClean="0"/>
              <a:t>renameTo</a:t>
            </a:r>
            <a:r>
              <a:rPr lang="es-MX" b="1" i="1" dirty="0" smtClean="0"/>
              <a:t>(), </a:t>
            </a:r>
            <a:r>
              <a:rPr lang="es-MX" b="1" i="1" dirty="0" err="1" smtClean="0"/>
              <a:t>list</a:t>
            </a:r>
            <a:r>
              <a:rPr lang="es-MX" b="1" i="1" dirty="0" smtClean="0"/>
              <a:t>()</a:t>
            </a:r>
            <a:r>
              <a:rPr lang="es-MX" i="1" dirty="0" smtClean="0"/>
              <a:t>.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7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0418"/>
            <a:ext cx="8229600" cy="893852"/>
          </a:xfrm>
        </p:spPr>
        <p:txBody>
          <a:bodyPr/>
          <a:lstStyle/>
          <a:p>
            <a:pPr algn="l"/>
            <a:r>
              <a:rPr lang="es-ES" sz="4400" dirty="0" smtClean="0"/>
              <a:t>Flujo de datos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164" y="1619794"/>
            <a:ext cx="8027635" cy="42584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La clase </a:t>
            </a:r>
            <a:r>
              <a:rPr lang="es-MX" b="1" dirty="0" err="1"/>
              <a:t>FileOutputStream</a:t>
            </a:r>
            <a:r>
              <a:rPr lang="es-MX" dirty="0"/>
              <a:t> permite crear y escribir un flujo de bytes en un archivo de texto plano. 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Esta clase hereda de la clase </a:t>
            </a:r>
            <a:r>
              <a:rPr lang="es-MX" i="1" dirty="0" err="1"/>
              <a:t>OutputStream</a:t>
            </a:r>
            <a:r>
              <a:rPr lang="es-MX" dirty="0"/>
              <a:t>. Sus constructores más comunes son:</a:t>
            </a:r>
          </a:p>
          <a:p>
            <a:pPr marL="0" indent="0" algn="just">
              <a:buNone/>
            </a:pPr>
            <a:r>
              <a:rPr lang="es-MX" dirty="0"/>
              <a:t> </a:t>
            </a:r>
          </a:p>
          <a:p>
            <a:pPr lvl="0" algn="just"/>
            <a:r>
              <a:rPr lang="es-MX" i="1" dirty="0" err="1"/>
              <a:t>FileOutputStream</a:t>
            </a:r>
            <a:r>
              <a:rPr lang="es-MX" i="1" dirty="0"/>
              <a:t> (</a:t>
            </a:r>
            <a:r>
              <a:rPr lang="es-MX" i="1" dirty="0" err="1"/>
              <a:t>String</a:t>
            </a:r>
            <a:r>
              <a:rPr lang="es-MX" i="1" dirty="0"/>
              <a:t> nombre)</a:t>
            </a:r>
            <a:endParaRPr lang="es-MX" dirty="0"/>
          </a:p>
          <a:p>
            <a:pPr lvl="0" algn="just"/>
            <a:r>
              <a:rPr lang="en-US" i="1" dirty="0" err="1"/>
              <a:t>FileOutputStream</a:t>
            </a:r>
            <a:r>
              <a:rPr lang="en-US" i="1" dirty="0"/>
              <a:t> (String </a:t>
            </a:r>
            <a:r>
              <a:rPr lang="en-US" i="1" dirty="0" err="1"/>
              <a:t>nombre</a:t>
            </a:r>
            <a:r>
              <a:rPr lang="en-US" i="1" dirty="0"/>
              <a:t>, </a:t>
            </a:r>
            <a:r>
              <a:rPr lang="en-US" i="1" dirty="0" err="1"/>
              <a:t>boolean</a:t>
            </a:r>
            <a:r>
              <a:rPr lang="en-US" i="1" dirty="0"/>
              <a:t> </a:t>
            </a:r>
            <a:r>
              <a:rPr lang="en-US" i="1" dirty="0" err="1"/>
              <a:t>añadir</a:t>
            </a:r>
            <a:r>
              <a:rPr lang="en-US" i="1" dirty="0"/>
              <a:t>)</a:t>
            </a:r>
            <a:endParaRPr lang="es-MX" dirty="0"/>
          </a:p>
          <a:p>
            <a:pPr lvl="0" algn="just"/>
            <a:r>
              <a:rPr lang="es-MX" i="1" dirty="0" err="1"/>
              <a:t>FileOutputStream</a:t>
            </a:r>
            <a:r>
              <a:rPr lang="es-MX" i="1" dirty="0"/>
              <a:t> (File archivo)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1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0418"/>
            <a:ext cx="8229600" cy="893852"/>
          </a:xfrm>
        </p:spPr>
        <p:txBody>
          <a:bodyPr/>
          <a:lstStyle/>
          <a:p>
            <a:pPr algn="l"/>
            <a:r>
              <a:rPr lang="es-ES" sz="4400" dirty="0" smtClean="0"/>
              <a:t>Flujo de datos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164" y="1619794"/>
            <a:ext cx="8027635" cy="42584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dirty="0" err="1"/>
              <a:t>FileInputStream</a:t>
            </a:r>
            <a:r>
              <a:rPr lang="es-MX" dirty="0"/>
              <a:t> permite leer flujos de bytes desde un archivo de texto plano. 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Hereda de la clase </a:t>
            </a:r>
            <a:r>
              <a:rPr lang="es-MX" i="1" dirty="0" err="1"/>
              <a:t>InputStream</a:t>
            </a:r>
            <a:r>
              <a:rPr lang="es-MX" dirty="0"/>
              <a:t>. Sus constructores más comunes son:</a:t>
            </a:r>
          </a:p>
          <a:p>
            <a:pPr marL="0" indent="0" algn="just">
              <a:buNone/>
            </a:pPr>
            <a:endParaRPr lang="es-MX" dirty="0"/>
          </a:p>
          <a:p>
            <a:pPr lvl="0" algn="just"/>
            <a:r>
              <a:rPr lang="es-MX" i="1" dirty="0" err="1"/>
              <a:t>FileInputStream</a:t>
            </a:r>
            <a:r>
              <a:rPr lang="es-MX" i="1" dirty="0"/>
              <a:t>(</a:t>
            </a:r>
            <a:r>
              <a:rPr lang="es-MX" i="1" dirty="0" err="1"/>
              <a:t>String</a:t>
            </a:r>
            <a:r>
              <a:rPr lang="es-MX" i="1" dirty="0"/>
              <a:t> nombre)</a:t>
            </a:r>
            <a:endParaRPr lang="es-MX" dirty="0"/>
          </a:p>
          <a:p>
            <a:pPr lvl="0" algn="just"/>
            <a:r>
              <a:rPr lang="es-MX" i="1" dirty="0" err="1"/>
              <a:t>FileInputStream</a:t>
            </a:r>
            <a:r>
              <a:rPr lang="es-MX" i="1" dirty="0"/>
              <a:t>(File archivo)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7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0418"/>
            <a:ext cx="8229600" cy="893852"/>
          </a:xfrm>
        </p:spPr>
        <p:txBody>
          <a:bodyPr/>
          <a:lstStyle/>
          <a:p>
            <a:pPr algn="l"/>
            <a:r>
              <a:rPr lang="es-ES" sz="4400" dirty="0" smtClean="0"/>
              <a:t>Flujo de datos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164" y="1619794"/>
            <a:ext cx="8027635" cy="425849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MX" sz="3600" b="1" dirty="0" err="1">
                <a:solidFill>
                  <a:schemeClr val="accent2"/>
                </a:solidFill>
              </a:rPr>
              <a:t>Writers</a:t>
            </a:r>
            <a:endParaRPr lang="es-MX" sz="3600" b="1" dirty="0">
              <a:solidFill>
                <a:schemeClr val="accent2"/>
              </a:solidFill>
            </a:endParaRP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La clase </a:t>
            </a:r>
            <a:r>
              <a:rPr lang="es-MX" b="1" dirty="0" err="1"/>
              <a:t>FileWriter</a:t>
            </a:r>
            <a:r>
              <a:rPr lang="es-MX" dirty="0"/>
              <a:t> hereda de </a:t>
            </a:r>
            <a:r>
              <a:rPr lang="es-MX" i="1" dirty="0" err="1"/>
              <a:t>Writer</a:t>
            </a:r>
            <a:r>
              <a:rPr lang="es-MX" dirty="0"/>
              <a:t> y permite escribir un flujo de caracteres en un archivo de texto plano.</a:t>
            </a:r>
          </a:p>
          <a:p>
            <a:pPr marL="0" indent="0" algn="just">
              <a:buNone/>
            </a:pPr>
            <a:r>
              <a:rPr lang="es-MX" dirty="0"/>
              <a:t>  </a:t>
            </a:r>
          </a:p>
          <a:p>
            <a:pPr marL="0" indent="0" algn="just">
              <a:buNone/>
            </a:pPr>
            <a:r>
              <a:rPr lang="es-MX" dirty="0"/>
              <a:t>La clase </a:t>
            </a:r>
            <a:r>
              <a:rPr lang="es-MX" b="1" dirty="0" err="1"/>
              <a:t>BufferedWriter</a:t>
            </a:r>
            <a:r>
              <a:rPr lang="es-MX" dirty="0"/>
              <a:t> también deriva de la clase </a:t>
            </a:r>
            <a:r>
              <a:rPr lang="es-MX" i="1" dirty="0" err="1"/>
              <a:t>Writer</a:t>
            </a:r>
            <a:r>
              <a:rPr lang="es-MX" dirty="0"/>
              <a:t> y permite crear un buffer para realizar una escritura eficiente de caracteres desde la aplicación hacía el archivo destino.</a:t>
            </a:r>
          </a:p>
          <a:p>
            <a:pPr marL="0" indent="0" algn="just">
              <a:buNone/>
            </a:pPr>
            <a:r>
              <a:rPr lang="es-MX" dirty="0"/>
              <a:t> </a:t>
            </a:r>
          </a:p>
          <a:p>
            <a:pPr marL="0" indent="0" algn="just">
              <a:buNone/>
            </a:pPr>
            <a:r>
              <a:rPr lang="es-MX" dirty="0"/>
              <a:t>La clase </a:t>
            </a:r>
            <a:r>
              <a:rPr lang="es-MX" b="1" dirty="0" err="1"/>
              <a:t>PrintWriter</a:t>
            </a:r>
            <a:r>
              <a:rPr lang="es-MX" dirty="0"/>
              <a:t>, que también deriva de </a:t>
            </a:r>
            <a:r>
              <a:rPr lang="es-MX" i="1" dirty="0" err="1"/>
              <a:t>Writer</a:t>
            </a:r>
            <a:r>
              <a:rPr lang="es-MX" dirty="0"/>
              <a:t>, permite escribir de forma sencilla en un archivo de texto plano. Posee los métodos </a:t>
            </a:r>
            <a:r>
              <a:rPr lang="es-MX" i="1" dirty="0" err="1"/>
              <a:t>print</a:t>
            </a:r>
            <a:r>
              <a:rPr lang="es-MX" dirty="0"/>
              <a:t> y </a:t>
            </a:r>
            <a:r>
              <a:rPr lang="es-MX" i="1" dirty="0" err="1"/>
              <a:t>println</a:t>
            </a:r>
            <a:r>
              <a:rPr lang="es-MX" dirty="0"/>
              <a:t>, idénticos a los de </a:t>
            </a:r>
            <a:r>
              <a:rPr lang="es-MX" i="1" dirty="0" err="1"/>
              <a:t>System.out</a:t>
            </a:r>
            <a:r>
              <a:rPr lang="es-MX" dirty="0"/>
              <a:t>, y el método </a:t>
            </a:r>
            <a:r>
              <a:rPr lang="es-MX" i="1" dirty="0" err="1"/>
              <a:t>close</a:t>
            </a:r>
            <a:r>
              <a:rPr lang="es-MX" i="1" dirty="0"/>
              <a:t>( )</a:t>
            </a:r>
            <a:r>
              <a:rPr lang="es-MX" dirty="0"/>
              <a:t>, el cual cierra el </a:t>
            </a:r>
            <a:r>
              <a:rPr lang="es-MX" dirty="0" err="1"/>
              <a:t>stream</a:t>
            </a:r>
            <a:r>
              <a:rPr lang="es-MX" dirty="0"/>
              <a:t> de datos.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7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90418"/>
            <a:ext cx="8229600" cy="893852"/>
          </a:xfrm>
        </p:spPr>
        <p:txBody>
          <a:bodyPr/>
          <a:lstStyle/>
          <a:p>
            <a:pPr algn="l"/>
            <a:r>
              <a:rPr lang="es-ES" sz="4000" dirty="0" smtClean="0"/>
              <a:t>Algoritmo de creación de archivos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9164" y="1619794"/>
            <a:ext cx="8027635" cy="425849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	</a:t>
            </a:r>
            <a:r>
              <a:rPr lang="es-MX" dirty="0" smtClean="0"/>
              <a:t>ESCRIBIR </a:t>
            </a:r>
            <a:r>
              <a:rPr lang="es-MX" dirty="0"/>
              <a:t>A UN ARCHIVO</a:t>
            </a:r>
          </a:p>
          <a:p>
            <a:pPr marL="0" indent="0" algn="just">
              <a:buNone/>
            </a:pPr>
            <a:r>
              <a:rPr lang="es-MX" dirty="0"/>
              <a:t>    </a:t>
            </a:r>
          </a:p>
          <a:p>
            <a:pPr marL="0" indent="0" algn="just">
              <a:buNone/>
            </a:pPr>
            <a:r>
              <a:rPr lang="es-MX" dirty="0"/>
              <a:t>1. Crear una variable de tipo File</a:t>
            </a:r>
          </a:p>
          <a:p>
            <a:pPr marL="0" indent="0" algn="just">
              <a:buNone/>
            </a:pPr>
            <a:r>
              <a:rPr lang="es-MX" dirty="0"/>
              <a:t>    2. Crear una variable de tipo </a:t>
            </a:r>
            <a:r>
              <a:rPr lang="es-MX" dirty="0" err="1"/>
              <a:t>PrintWriter</a:t>
            </a:r>
            <a:endParaRPr lang="es-MX" dirty="0"/>
          </a:p>
          <a:p>
            <a:pPr marL="0" indent="0" algn="just">
              <a:buNone/>
            </a:pPr>
            <a:r>
              <a:rPr lang="es-MX" dirty="0"/>
              <a:t>    3. Preparar el archivo</a:t>
            </a:r>
          </a:p>
          <a:p>
            <a:pPr marL="0" indent="0" algn="just">
              <a:buNone/>
            </a:pPr>
            <a:r>
              <a:rPr lang="es-MX" dirty="0"/>
              <a:t>    4. Verificar si el archivo no existe</a:t>
            </a:r>
          </a:p>
          <a:p>
            <a:pPr marL="0" indent="0" algn="just">
              <a:buNone/>
            </a:pPr>
            <a:r>
              <a:rPr lang="es-MX" dirty="0"/>
              <a:t>        4.1 Crear el archivo</a:t>
            </a:r>
          </a:p>
          <a:p>
            <a:pPr marL="0" indent="0" algn="just">
              <a:buNone/>
            </a:pPr>
            <a:r>
              <a:rPr lang="es-MX" dirty="0"/>
              <a:t>    4.2 caso contrario</a:t>
            </a:r>
          </a:p>
          <a:p>
            <a:pPr marL="0" indent="0" algn="just">
              <a:buNone/>
            </a:pPr>
            <a:r>
              <a:rPr lang="es-MX" dirty="0"/>
              <a:t>        4.2.1   Preparar el archivo para escribir</a:t>
            </a:r>
          </a:p>
          <a:p>
            <a:pPr marL="0" indent="0" algn="just">
              <a:buNone/>
            </a:pPr>
            <a:r>
              <a:rPr lang="es-MX" dirty="0"/>
              <a:t>        4.2.2   Escribir en el archivo</a:t>
            </a:r>
          </a:p>
          <a:p>
            <a:pPr marL="0" indent="0" algn="just">
              <a:buNone/>
            </a:pPr>
            <a:r>
              <a:rPr lang="es-MX" dirty="0"/>
              <a:t>        4.2.3   Cerrar el archivo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4303253" cy="365125"/>
          </a:xfrm>
        </p:spPr>
        <p:txBody>
          <a:bodyPr/>
          <a:lstStyle/>
          <a:p>
            <a:r>
              <a:rPr lang="es-EC" smtClean="0"/>
              <a:t>Estructuras de Datos y Algoritmos - Franco Guamán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5467-C78C-8745-B24F-9C01B138A8E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24251</TotalTime>
  <Words>1092</Words>
  <Application>Microsoft Office PowerPoint</Application>
  <PresentationFormat>Presentación en pantalla (4:3)</PresentationFormat>
  <Paragraphs>211</Paragraphs>
  <Slides>16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Palatino Linotype</vt:lpstr>
      <vt:lpstr>Ejecutivo</vt:lpstr>
      <vt:lpstr>Estructuras de Datos y Algoritmos</vt:lpstr>
      <vt:lpstr>Flujo de datos</vt:lpstr>
      <vt:lpstr>Flujo de datos</vt:lpstr>
      <vt:lpstr>Flujo de datos</vt:lpstr>
      <vt:lpstr>Flujo de datos</vt:lpstr>
      <vt:lpstr>Flujo de datos</vt:lpstr>
      <vt:lpstr>Flujo de datos</vt:lpstr>
      <vt:lpstr>Flujo de datos</vt:lpstr>
      <vt:lpstr>Algoritmo de creación de archivos</vt:lpstr>
      <vt:lpstr>Presentación de PowerPoint</vt:lpstr>
      <vt:lpstr>Flujo de datos</vt:lpstr>
      <vt:lpstr>Algoritmo de lectura de archivos</vt:lpstr>
      <vt:lpstr>Presentación de PowerPoint</vt:lpstr>
      <vt:lpstr>Presentación de PowerPoint</vt:lpstr>
      <vt:lpstr>Referencias</vt:lpstr>
      <vt:lpstr>Preguntas</vt:lpstr>
    </vt:vector>
  </TitlesOfParts>
  <Company>UTPL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ingeniería de software</dc:title>
  <dc:creator>Manuel Sucunuta</dc:creator>
  <cp:lastModifiedBy>Franco Guamán</cp:lastModifiedBy>
  <cp:revision>202</cp:revision>
  <cp:lastPrinted>2017-10-06T17:38:28Z</cp:lastPrinted>
  <dcterms:created xsi:type="dcterms:W3CDTF">2014-03-31T12:59:41Z</dcterms:created>
  <dcterms:modified xsi:type="dcterms:W3CDTF">2020-04-23T04:52:32Z</dcterms:modified>
</cp:coreProperties>
</file>