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3" r:id="rId3"/>
    <p:sldId id="388" r:id="rId4"/>
    <p:sldId id="394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397" r:id="rId13"/>
    <p:sldId id="398" r:id="rId14"/>
    <p:sldId id="356" r:id="rId15"/>
  </p:sldIdLst>
  <p:sldSz cx="9144000" cy="6858000" type="screen4x3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122"/>
    <a:srgbClr val="3556DB"/>
    <a:srgbClr val="285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3424" autoAdjust="0"/>
  </p:normalViewPr>
  <p:slideViewPr>
    <p:cSldViewPr snapToGrid="0" snapToObjects="1">
      <p:cViewPr varScale="1">
        <p:scale>
          <a:sx n="73" d="100"/>
          <a:sy n="73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2422A8-4B20-8743-805E-EF9F867151F0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3CC110-3566-AC49-92C9-B20019070B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807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242DB2-6460-B348-BA6E-18898A3836D1}" type="datetimeFigureOut">
              <a:rPr lang="es-ES" smtClean="0"/>
              <a:t>29/04/2020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EB6F68-9418-894F-9356-387E34AFA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713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3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9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26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BAF7-1C8E-4A54-8CC0-29970E8303F3}" type="datetime1">
              <a:rPr lang="es-EC" smtClean="0"/>
              <a:t>29/4/2020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99E-55CE-4E9D-9E19-C05881D3CA50}" type="datetime1">
              <a:rPr lang="es-EC" smtClean="0"/>
              <a:t>29/4/2020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E63-B5B1-4B95-AD7A-86BA66154A78}" type="datetime1">
              <a:rPr lang="es-EC" smtClean="0"/>
              <a:t>29/4/2020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D7F-B8CA-4205-8556-2C1A486638B6}" type="datetime1">
              <a:rPr lang="es-EC" smtClean="0"/>
              <a:t>29/4/2020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5D3-5E8E-41B8-82FC-B3EE5BEA0F2B}" type="datetime1">
              <a:rPr lang="es-EC" smtClean="0"/>
              <a:t>29/4/2020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191-8FDE-4E4E-B33E-5181A17F14E6}" type="datetime1">
              <a:rPr lang="es-EC" smtClean="0"/>
              <a:t>29/4/2020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6097-AF87-45FC-9253-30C16FA2E02B}" type="datetime1">
              <a:rPr lang="es-EC" smtClean="0"/>
              <a:t>29/4/2020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7EB-6EE1-4178-8681-E56EA879D815}" type="datetime1">
              <a:rPr lang="es-EC" smtClean="0"/>
              <a:t>29/4/2020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D23-5B6C-4091-9D6A-895ED80A17A5}" type="datetime1">
              <a:rPr lang="es-EC" smtClean="0"/>
              <a:t>29/4/2020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A1A5-CE5C-4E53-A98F-3472285D50DA}" type="datetime1">
              <a:rPr lang="es-EC" smtClean="0"/>
              <a:t>29/4/2020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733-647A-46ED-88F7-E4FA9F228259}" type="datetime1">
              <a:rPr lang="es-EC" smtClean="0"/>
              <a:t>29/4/2020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DEB886-ACFF-4D72-9598-F82CAABE7577}" type="datetime1">
              <a:rPr lang="es-EC" smtClean="0"/>
              <a:t>29/4/2020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83573"/>
            <a:ext cx="7772400" cy="2030857"/>
          </a:xfrm>
        </p:spPr>
        <p:txBody>
          <a:bodyPr/>
          <a:lstStyle/>
          <a:p>
            <a:r>
              <a:rPr lang="es-ES" sz="5400" cap="none" dirty="0" smtClean="0"/>
              <a:t>Estructuras de Datos y Algoritmos</a:t>
            </a:r>
            <a:endParaRPr lang="es-ES" sz="5400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4956" y="4465094"/>
            <a:ext cx="7450280" cy="1752600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es-E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M.Sc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Franco Guamán Bastidas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Técnica Particular de Loja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Departamento de Ciencias de la Computación y Electrónica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Sección Departamental de Inteligencia Artificial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2510" y="2640458"/>
            <a:ext cx="7772400" cy="9340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RECURSIVIDAD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0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Ejemplos de casos recursivos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78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Se desean presentar en pantalla los múltiplos de tres positivos menores a 30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10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88662" y="2353126"/>
            <a:ext cx="7481912" cy="43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2200" b="1" dirty="0" smtClean="0"/>
              <a:t>Solución iterativa			Solución recursiva</a:t>
            </a:r>
          </a:p>
          <a:p>
            <a:pPr marL="0" indent="0">
              <a:buFont typeface="Arial" pitchFamily="34" charset="0"/>
              <a:buNone/>
            </a:pPr>
            <a:endParaRPr lang="es-MX" sz="2200" b="1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320040" y="3688080"/>
            <a:ext cx="3682117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&lt; 30){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n+=3;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96185" y="3684895"/>
            <a:ext cx="3682117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&lt; 30){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multiplo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(n+3);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Ejercicios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6" y="1398410"/>
            <a:ext cx="8314149" cy="78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Otro claro ejemplo de recursividad es la función “factorial”.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62" y="2186609"/>
            <a:ext cx="5125509" cy="2379701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703028" y="4826638"/>
            <a:ext cx="8314149" cy="1177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2200" dirty="0" smtClean="0"/>
              <a:t>En donde se define como al factorial de un número al mismo número multiplicado por el factorial del número inferior a él, y estableciendo como caso base la multiplicación por la unidad.</a:t>
            </a:r>
          </a:p>
          <a:p>
            <a:pPr marL="0" indent="0">
              <a:buFont typeface="Arial" pitchFamily="34" charset="0"/>
              <a:buNone/>
            </a:pPr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40953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Ejercicios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6" y="1398410"/>
            <a:ext cx="8314149" cy="78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La solución, mediante un método recursivo sería.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12</a:t>
            </a:fld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506403" y="3345456"/>
            <a:ext cx="4147267" cy="44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1800" b="1" dirty="0" smtClean="0"/>
              <a:t>FACTORIAL  </a:t>
            </a:r>
            <a:r>
              <a:rPr lang="es-MX" sz="1800" b="1" dirty="0" smtClean="0">
                <a:sym typeface="Wingdings" panose="05000000000000000000" pitchFamily="2" charset="2"/>
              </a:rPr>
              <a:t>  N * FACTORIAL(N-1)</a:t>
            </a:r>
            <a:endParaRPr lang="es-MX" sz="1800" b="1" dirty="0" smtClean="0"/>
          </a:p>
          <a:p>
            <a:pPr marL="0" indent="0">
              <a:buFont typeface="Arial" pitchFamily="34" charset="0"/>
              <a:buNone/>
            </a:pPr>
            <a:endParaRPr lang="es-MX" sz="1800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8" y="2168826"/>
            <a:ext cx="3371176" cy="11043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4116" y="4313190"/>
            <a:ext cx="4680336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</a:t>
            </a:r>
            <a:r>
              <a:rPr lang="es-MX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&lt; 0){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* factorial(n-1));</a:t>
            </a:r>
          </a:p>
          <a:p>
            <a:r>
              <a:rPr lang="es-MX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lecha derecha 7"/>
          <p:cNvSpPr/>
          <p:nvPr/>
        </p:nvSpPr>
        <p:spPr>
          <a:xfrm rot="530426">
            <a:off x="4092122" y="2769816"/>
            <a:ext cx="1827176" cy="374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derecha 11"/>
          <p:cNvSpPr/>
          <p:nvPr/>
        </p:nvSpPr>
        <p:spPr>
          <a:xfrm rot="10171733">
            <a:off x="4674429" y="3825658"/>
            <a:ext cx="1827176" cy="374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37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Ejercicios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54804" y="1398410"/>
            <a:ext cx="2357892" cy="2272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La ejecución de este método, se la podría definir de la siguiente forma.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468133" y="1291927"/>
            <a:ext cx="3202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	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FACTORIAL(3)</a:t>
            </a:r>
            <a:endParaRPr lang="es-MX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239617" y="1630481"/>
            <a:ext cx="0" cy="248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887895" y="1630483"/>
            <a:ext cx="4316896" cy="1527358"/>
            <a:chOff x="1325217" y="2703913"/>
            <a:chExt cx="4316896" cy="1527358"/>
          </a:xfrm>
        </p:grpSpPr>
        <p:sp>
          <p:nvSpPr>
            <p:cNvPr id="9" name="CuadroTexto 8"/>
            <p:cNvSpPr txBox="1"/>
            <p:nvPr/>
          </p:nvSpPr>
          <p:spPr>
            <a:xfrm>
              <a:off x="1813229" y="2952434"/>
              <a:ext cx="3828884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es 3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 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3 * FACTORIAL(2)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Retorno</a:t>
              </a:r>
              <a:endParaRPr lang="es-MX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Conector angular 17"/>
            <p:cNvCxnSpPr>
              <a:stCxn id="9" idx="1"/>
            </p:cNvCxnSpPr>
            <p:nvPr/>
          </p:nvCxnSpPr>
          <p:spPr>
            <a:xfrm rot="10800000">
              <a:off x="1325217" y="2703913"/>
              <a:ext cx="488012" cy="66402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angular 23"/>
            <p:cNvCxnSpPr>
              <a:stCxn id="9" idx="3"/>
            </p:cNvCxnSpPr>
            <p:nvPr/>
          </p:nvCxnSpPr>
          <p:spPr>
            <a:xfrm flipH="1">
              <a:off x="3313043" y="3367933"/>
              <a:ext cx="2329070" cy="594467"/>
            </a:xfrm>
            <a:prstGeom prst="bentConnector3">
              <a:avLst>
                <a:gd name="adj1" fmla="val -981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3332924" y="3982748"/>
              <a:ext cx="0" cy="24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1649895" y="2939498"/>
            <a:ext cx="4316896" cy="1527358"/>
            <a:chOff x="1325217" y="2703913"/>
            <a:chExt cx="4316896" cy="1527358"/>
          </a:xfrm>
        </p:grpSpPr>
        <p:sp>
          <p:nvSpPr>
            <p:cNvPr id="28" name="CuadroTexto 27"/>
            <p:cNvSpPr txBox="1"/>
            <p:nvPr/>
          </p:nvSpPr>
          <p:spPr>
            <a:xfrm>
              <a:off x="1813229" y="2952434"/>
              <a:ext cx="3828884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es 2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 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2 * FACTORIAL(1)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Retorno</a:t>
              </a:r>
              <a:endParaRPr lang="es-MX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Conector angular 28"/>
            <p:cNvCxnSpPr>
              <a:stCxn id="28" idx="1"/>
            </p:cNvCxnSpPr>
            <p:nvPr/>
          </p:nvCxnSpPr>
          <p:spPr>
            <a:xfrm rot="10800000">
              <a:off x="1325217" y="2703913"/>
              <a:ext cx="488012" cy="66402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angular 29"/>
            <p:cNvCxnSpPr>
              <a:stCxn id="28" idx="3"/>
            </p:cNvCxnSpPr>
            <p:nvPr/>
          </p:nvCxnSpPr>
          <p:spPr>
            <a:xfrm flipH="1">
              <a:off x="3313043" y="3367933"/>
              <a:ext cx="2329070" cy="594467"/>
            </a:xfrm>
            <a:prstGeom prst="bentConnector3">
              <a:avLst>
                <a:gd name="adj1" fmla="val -981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3332924" y="3982748"/>
              <a:ext cx="0" cy="24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2412623" y="4182388"/>
            <a:ext cx="4316896" cy="1527358"/>
            <a:chOff x="1325217" y="2703913"/>
            <a:chExt cx="4316896" cy="1527358"/>
          </a:xfrm>
        </p:grpSpPr>
        <p:sp>
          <p:nvSpPr>
            <p:cNvPr id="33" name="CuadroTexto 32"/>
            <p:cNvSpPr txBox="1"/>
            <p:nvPr/>
          </p:nvSpPr>
          <p:spPr>
            <a:xfrm>
              <a:off x="1813229" y="2952434"/>
              <a:ext cx="3828884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es 1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 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1 * FACTORIAL(0)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Retorno</a:t>
              </a:r>
              <a:endParaRPr lang="es-MX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Conector angular 33"/>
            <p:cNvCxnSpPr>
              <a:stCxn id="33" idx="1"/>
            </p:cNvCxnSpPr>
            <p:nvPr/>
          </p:nvCxnSpPr>
          <p:spPr>
            <a:xfrm rot="10800000">
              <a:off x="1325217" y="2703913"/>
              <a:ext cx="488012" cy="66402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angular 34"/>
            <p:cNvCxnSpPr>
              <a:stCxn id="33" idx="3"/>
            </p:cNvCxnSpPr>
            <p:nvPr/>
          </p:nvCxnSpPr>
          <p:spPr>
            <a:xfrm flipH="1">
              <a:off x="3313043" y="3367933"/>
              <a:ext cx="2329070" cy="594467"/>
            </a:xfrm>
            <a:prstGeom prst="bentConnector3">
              <a:avLst>
                <a:gd name="adj1" fmla="val -981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>
              <a:off x="3332924" y="3982748"/>
              <a:ext cx="0" cy="24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3194503" y="5469389"/>
            <a:ext cx="2451653" cy="1079518"/>
            <a:chOff x="1325217" y="2703913"/>
            <a:chExt cx="2451653" cy="1079518"/>
          </a:xfrm>
        </p:grpSpPr>
        <p:sp>
          <p:nvSpPr>
            <p:cNvPr id="43" name="CuadroTexto 42"/>
            <p:cNvSpPr txBox="1"/>
            <p:nvPr/>
          </p:nvSpPr>
          <p:spPr>
            <a:xfrm>
              <a:off x="1813229" y="2952434"/>
              <a:ext cx="1963641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es 0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 </a:t>
              </a:r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1</a:t>
              </a:r>
            </a:p>
            <a:p>
              <a:r>
                <a:rPr lang="es-MX" sz="16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Retorno</a:t>
              </a:r>
              <a:endParaRPr lang="es-MX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Conector angular 43"/>
            <p:cNvCxnSpPr>
              <a:stCxn id="43" idx="1"/>
            </p:cNvCxnSpPr>
            <p:nvPr/>
          </p:nvCxnSpPr>
          <p:spPr>
            <a:xfrm rot="10800000">
              <a:off x="1325217" y="2703913"/>
              <a:ext cx="488012" cy="66402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6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066947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14</a:t>
            </a:fld>
            <a:endParaRPr lang="es-ES"/>
          </a:p>
        </p:txBody>
      </p:sp>
      <p:pic>
        <p:nvPicPr>
          <p:cNvPr id="6146" name="Picture 2" descr="D:\Franco\Universidad\Docencia\2014 - 2015\presencial\fundamentos de programacion\primera clase\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08" y="1428644"/>
            <a:ext cx="4170630" cy="41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50587"/>
            <a:ext cx="8229600" cy="1047964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71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2</a:t>
            </a:fld>
            <a:endParaRPr lang="es-E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390418"/>
            <a:ext cx="8229600" cy="8938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s-ES" sz="4400" smtClean="0"/>
              <a:t>Contenidos</a:t>
            </a:r>
            <a:endParaRPr lang="es-ES" sz="4400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57200" y="1776333"/>
            <a:ext cx="8229600" cy="424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Recursividad</a:t>
            </a:r>
            <a:endParaRPr lang="es-EC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C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Recursión directa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Recursión indirecta</a:t>
            </a:r>
            <a:endParaRPr lang="es-EC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de fin de recursividad (caso base)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de ejecución de la recursividad</a:t>
            </a:r>
            <a:endParaRPr lang="es-MX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Ejemplos de casos recursivos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C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Ejercicios</a:t>
            </a: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Definición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La Recursividad no es una Estructura de Datos, sino una técnica de programación que permite la ejecución </a:t>
            </a:r>
            <a:r>
              <a:rPr lang="es-MX" b="1" dirty="0" smtClean="0"/>
              <a:t>n</a:t>
            </a:r>
            <a:r>
              <a:rPr lang="es-MX" dirty="0" smtClean="0"/>
              <a:t> veces de un bloque de sentencias, pudiendo así muchas veces reemplazar a sentencias repetitivas.</a:t>
            </a: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función </a:t>
            </a:r>
            <a:r>
              <a:rPr lang="es-MX" i="1" dirty="0" smtClean="0"/>
              <a:t>recursiva</a:t>
            </a:r>
            <a:r>
              <a:rPr lang="es-MX" dirty="0" smtClean="0"/>
              <a:t> es aquella que se invoca a si misma, ya sea de forma </a:t>
            </a:r>
            <a:r>
              <a:rPr lang="es-MX" i="1" dirty="0" smtClean="0"/>
              <a:t>directa</a:t>
            </a:r>
            <a:r>
              <a:rPr lang="es-MX" dirty="0" smtClean="0"/>
              <a:t> mediante una sentencia parte de su código, como </a:t>
            </a:r>
            <a:r>
              <a:rPr lang="es-MX" i="1" dirty="0" smtClean="0"/>
              <a:t>indirectamente</a:t>
            </a:r>
            <a:r>
              <a:rPr lang="es-MX" dirty="0" smtClean="0"/>
              <a:t>, a través del código de otra función.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0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Definición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 smtClean="0"/>
              <a:t>Ventajas:</a:t>
            </a:r>
          </a:p>
          <a:p>
            <a:pPr algn="just"/>
            <a:r>
              <a:rPr lang="es-MX" dirty="0" smtClean="0"/>
              <a:t>Son más cercanos a la descripción matemática</a:t>
            </a:r>
          </a:p>
          <a:p>
            <a:pPr algn="just"/>
            <a:r>
              <a:rPr lang="es-MX" dirty="0" smtClean="0"/>
              <a:t>Generalmente más fáciles de analizar y corregir</a:t>
            </a:r>
          </a:p>
          <a:p>
            <a:pPr algn="just"/>
            <a:r>
              <a:rPr lang="es-MX" dirty="0" smtClean="0"/>
              <a:t>Se adaptan mejor a las estructuras de datos recursivas</a:t>
            </a:r>
          </a:p>
          <a:p>
            <a:pPr algn="just"/>
            <a:r>
              <a:rPr lang="es-MX" dirty="0" smtClean="0"/>
              <a:t>Los algoritmos recursivos ofrecen soluciones estructuradas, modulares y simples.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Desventajas:</a:t>
            </a:r>
          </a:p>
          <a:p>
            <a:pPr algn="just"/>
            <a:r>
              <a:rPr lang="es-MX" dirty="0" smtClean="0"/>
              <a:t>Puede generar muchas variables</a:t>
            </a:r>
          </a:p>
          <a:p>
            <a:pPr algn="just"/>
            <a:r>
              <a:rPr lang="es-MX" dirty="0" smtClean="0"/>
              <a:t>Incrementa el uso de la memoria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2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229600" cy="874643"/>
          </a:xfrm>
        </p:spPr>
        <p:txBody>
          <a:bodyPr/>
          <a:lstStyle/>
          <a:p>
            <a:pPr algn="l"/>
            <a:r>
              <a:rPr lang="es-MX" sz="4400" dirty="0" smtClean="0"/>
              <a:t>Recursión directa</a:t>
            </a:r>
            <a:endParaRPr lang="es-EC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1036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Hablamos de recursión directa cuando entre las sentencias de una función, existe al menos una que llama a la propia función, así: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5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98547" y="2663690"/>
            <a:ext cx="4174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(parámetros){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368844" y="3475027"/>
            <a:ext cx="417443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(parámetros){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78566" y="4605748"/>
            <a:ext cx="417443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(parámetros){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C" sz="160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507140" y="3322320"/>
            <a:ext cx="861704" cy="31326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8" idx="0"/>
          </p:cNvCxnSpPr>
          <p:nvPr/>
        </p:nvCxnSpPr>
        <p:spPr>
          <a:xfrm flipH="1">
            <a:off x="2865783" y="4233351"/>
            <a:ext cx="1706218" cy="37239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229600" cy="874643"/>
          </a:xfrm>
        </p:spPr>
        <p:txBody>
          <a:bodyPr/>
          <a:lstStyle/>
          <a:p>
            <a:pPr algn="l"/>
            <a:r>
              <a:rPr lang="es-MX" sz="4400" dirty="0" smtClean="0"/>
              <a:t>Recursión indirecta</a:t>
            </a:r>
            <a:endParaRPr lang="es-EC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1036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Se da cuando una función </a:t>
            </a:r>
            <a:r>
              <a:rPr lang="es-MX" b="1" dirty="0" smtClean="0"/>
              <a:t>A</a:t>
            </a:r>
            <a:r>
              <a:rPr lang="es-MX" dirty="0" smtClean="0"/>
              <a:t> realiza un llamado a una función </a:t>
            </a:r>
            <a:r>
              <a:rPr lang="es-MX" b="1" dirty="0" smtClean="0"/>
              <a:t>B</a:t>
            </a:r>
            <a:r>
              <a:rPr lang="es-MX" dirty="0" smtClean="0"/>
              <a:t>, la cual a su vez en alguna parte de su código, también devuelve el llamado a la función </a:t>
            </a:r>
            <a:r>
              <a:rPr lang="es-MX" b="1" dirty="0" smtClean="0"/>
              <a:t>A</a:t>
            </a:r>
            <a:r>
              <a:rPr lang="es-MX" dirty="0" smtClean="0"/>
              <a:t> así: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6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98547" y="2663690"/>
            <a:ext cx="417443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(parámetros){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metodoB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68844" y="3475027"/>
            <a:ext cx="417443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metodoB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(parámetros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78566" y="4605748"/>
            <a:ext cx="4174434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(parámetros){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metodoB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507140" y="3322320"/>
            <a:ext cx="861704" cy="31326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8" idx="0"/>
          </p:cNvCxnSpPr>
          <p:nvPr/>
        </p:nvCxnSpPr>
        <p:spPr>
          <a:xfrm flipH="1">
            <a:off x="2865783" y="4233351"/>
            <a:ext cx="1706218" cy="37239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21244" y="5181907"/>
            <a:ext cx="417443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metodoB</a:t>
            </a:r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(parámetros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/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metodoA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/>
            <a:r>
              <a:rPr lang="es-MX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57150"/>
            <a:r>
              <a:rPr lang="es-MX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C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659540" y="5410200"/>
            <a:ext cx="861704" cy="31326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400" dirty="0" smtClean="0"/>
              <a:t>Condición de fin de recursividad</a:t>
            </a:r>
            <a:endParaRPr lang="es-EC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4728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La ejecución de una función recursiva puede crear un ciclo infinito de llamadas, el que acabará con un error de desborde de pila de ejecución (</a:t>
            </a:r>
            <a:r>
              <a:rPr lang="es-MX" dirty="0" err="1" smtClean="0"/>
              <a:t>StackOverflow</a:t>
            </a:r>
            <a:r>
              <a:rPr lang="es-MX" dirty="0" smtClean="0"/>
              <a:t> Error).</a:t>
            </a:r>
          </a:p>
          <a:p>
            <a:pPr marL="0" indent="0">
              <a:buNone/>
            </a:pPr>
            <a:r>
              <a:rPr lang="es-MX" dirty="0" smtClean="0"/>
              <a:t>Una forma de controlar este error es hacer uso del paso de parámetros, para lograr una ejecución dinámica, aplicando cambios en el paso de parámetros entre una y otra llamada recursiva, </a:t>
            </a:r>
          </a:p>
          <a:p>
            <a:pPr marL="0" indent="0">
              <a:buNone/>
            </a:pPr>
            <a:r>
              <a:rPr lang="es-MX" dirty="0" smtClean="0"/>
              <a:t>Toda función recursiva debe contar con una o más sentencias (</a:t>
            </a:r>
            <a:r>
              <a:rPr lang="es-MX" b="1" dirty="0" smtClean="0"/>
              <a:t>caso base</a:t>
            </a:r>
            <a:r>
              <a:rPr lang="es-MX" dirty="0" smtClean="0"/>
              <a:t>), que permita terminar el proceso recursivo evitando nuevas autollamadas.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1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Control de ejecución de recursividad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198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Cuando una función recursiva acaba, devuelve el control a la función desde donde se hizo el llamado, y esta a su vez a la que hizo el llamado previo, y así, hasta llegar al primer llamado. Se podría ejemplificar este concepto con el siguiente cuento.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8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20040" y="3688080"/>
            <a:ext cx="85953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Un niño no podía dormir, así que su madre le cuenta una historia sobre una rana</a:t>
            </a:r>
          </a:p>
          <a:p>
            <a:r>
              <a:rPr lang="es-MX" sz="1600" dirty="0"/>
              <a:t> </a:t>
            </a:r>
            <a:r>
              <a:rPr lang="es-MX" sz="1600" dirty="0" smtClean="0"/>
              <a:t>     donde </a:t>
            </a:r>
            <a:r>
              <a:rPr lang="es-MX" sz="1600" dirty="0"/>
              <a:t>la rana no podía dormir, así que la mamá-rana le cuenta una historia sobre un oso</a:t>
            </a:r>
          </a:p>
          <a:p>
            <a:r>
              <a:rPr lang="es-MX" sz="1600" dirty="0" smtClean="0"/>
              <a:t>            donde </a:t>
            </a:r>
            <a:r>
              <a:rPr lang="es-MX" sz="1600" dirty="0"/>
              <a:t>el oso no podía dormir, así que mamá-oso le cuenta una historia sobre un ratón</a:t>
            </a:r>
          </a:p>
          <a:p>
            <a:r>
              <a:rPr lang="es-MX" sz="1600" dirty="0" smtClean="0"/>
              <a:t>                     donde </a:t>
            </a:r>
            <a:r>
              <a:rPr lang="es-MX" sz="1600" dirty="0"/>
              <a:t>el ratón se quedó dormido.</a:t>
            </a:r>
          </a:p>
          <a:p>
            <a:r>
              <a:rPr lang="es-MX" sz="1600" dirty="0" smtClean="0"/>
              <a:t>            y </a:t>
            </a:r>
            <a:r>
              <a:rPr lang="es-MX" sz="1600" dirty="0"/>
              <a:t>así el oso se quedó dormido</a:t>
            </a:r>
          </a:p>
          <a:p>
            <a:r>
              <a:rPr lang="es-MX" sz="1600" dirty="0" smtClean="0"/>
              <a:t>       y </a:t>
            </a:r>
            <a:r>
              <a:rPr lang="es-MX" sz="1600" dirty="0"/>
              <a:t>así la rana se quedó dormida</a:t>
            </a:r>
          </a:p>
          <a:p>
            <a:r>
              <a:rPr lang="es-MX" sz="1600" dirty="0" smtClean="0"/>
              <a:t>y </a:t>
            </a:r>
            <a:r>
              <a:rPr lang="es-MX" sz="1600" dirty="0"/>
              <a:t>así el niño se quedó dormido. </a:t>
            </a:r>
          </a:p>
          <a:p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2671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71060"/>
            <a:ext cx="8458200" cy="874643"/>
          </a:xfrm>
        </p:spPr>
        <p:txBody>
          <a:bodyPr/>
          <a:lstStyle/>
          <a:p>
            <a:pPr algn="l"/>
            <a:r>
              <a:rPr lang="es-MX" sz="4000" dirty="0" smtClean="0"/>
              <a:t>Ejemplos de casos recursivos</a:t>
            </a:r>
            <a:endParaRPr lang="es-EC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547" y="1398410"/>
            <a:ext cx="8195276" cy="78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/>
              <a:t>Un ejemplo matemático de recursividad es el estudio de fractales.</a:t>
            </a:r>
          </a:p>
          <a:p>
            <a:pPr marL="0" indent="0">
              <a:buNone/>
            </a:pPr>
            <a:endParaRPr lang="es-MX" sz="2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568440"/>
            <a:ext cx="4293835" cy="15303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9</a:t>
            </a:fld>
            <a:endParaRPr lang="es-ES"/>
          </a:p>
        </p:txBody>
      </p:sp>
      <p:pic>
        <p:nvPicPr>
          <p:cNvPr id="1028" name="Picture 4" descr="tri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88" y="2641047"/>
            <a:ext cx="6740002" cy="28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30623</TotalTime>
  <Words>826</Words>
  <Application>Microsoft Office PowerPoint</Application>
  <PresentationFormat>Presentación en pantalla (4:3)</PresentationFormat>
  <Paragraphs>156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Wingdings</vt:lpstr>
      <vt:lpstr>Ejecutivo</vt:lpstr>
      <vt:lpstr>Estructuras de Datos y Algoritmos</vt:lpstr>
      <vt:lpstr>Presentación de PowerPoint</vt:lpstr>
      <vt:lpstr>Definición</vt:lpstr>
      <vt:lpstr>Definición</vt:lpstr>
      <vt:lpstr>Recursión directa</vt:lpstr>
      <vt:lpstr>Recursión indirecta</vt:lpstr>
      <vt:lpstr>Condición de fin de recursividad</vt:lpstr>
      <vt:lpstr>Control de ejecución de recursividad</vt:lpstr>
      <vt:lpstr>Ejemplos de casos recursivos</vt:lpstr>
      <vt:lpstr>Ejemplos de casos recursivos</vt:lpstr>
      <vt:lpstr>Ejercicios</vt:lpstr>
      <vt:lpstr>Ejercicios</vt:lpstr>
      <vt:lpstr>Ejercicios</vt:lpstr>
      <vt:lpstr>Preguntas</vt:lpstr>
    </vt:vector>
  </TitlesOfParts>
  <Company>UTPL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ingeniería de software</dc:title>
  <dc:creator>Manuel Sucunuta</dc:creator>
  <cp:lastModifiedBy>Franco Guamán</cp:lastModifiedBy>
  <cp:revision>231</cp:revision>
  <cp:lastPrinted>2017-10-06T17:38:28Z</cp:lastPrinted>
  <dcterms:created xsi:type="dcterms:W3CDTF">2014-03-31T12:59:41Z</dcterms:created>
  <dcterms:modified xsi:type="dcterms:W3CDTF">2020-04-30T02:31:04Z</dcterms:modified>
</cp:coreProperties>
</file>