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0" d="100"/>
          <a:sy n="10" d="100"/>
        </p:scale>
        <p:origin x="-808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37-B593-B34B-9D11-3B2C753746FC}" type="datetimeFigureOut">
              <a:rPr lang="es-ES" smtClean="0"/>
              <a:t>21/05/18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BA2-B5F6-5B4D-8566-4F2AB8603F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03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37-B593-B34B-9D11-3B2C753746FC}" type="datetimeFigureOut">
              <a:rPr lang="es-ES" smtClean="0"/>
              <a:t>21/05/18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BA2-B5F6-5B4D-8566-4F2AB8603F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0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37-B593-B34B-9D11-3B2C753746FC}" type="datetimeFigureOut">
              <a:rPr lang="es-ES" smtClean="0"/>
              <a:t>21/05/18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BA2-B5F6-5B4D-8566-4F2AB8603F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6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37-B593-B34B-9D11-3B2C753746FC}" type="datetimeFigureOut">
              <a:rPr lang="es-ES" smtClean="0"/>
              <a:t>21/05/18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BA2-B5F6-5B4D-8566-4F2AB8603F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9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37-B593-B34B-9D11-3B2C753746FC}" type="datetimeFigureOut">
              <a:rPr lang="es-ES" smtClean="0"/>
              <a:t>21/05/18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BA2-B5F6-5B4D-8566-4F2AB8603F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53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37-B593-B34B-9D11-3B2C753746FC}" type="datetimeFigureOut">
              <a:rPr lang="es-ES" smtClean="0"/>
              <a:t>21/05/18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BA2-B5F6-5B4D-8566-4F2AB8603F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50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37-B593-B34B-9D11-3B2C753746FC}" type="datetimeFigureOut">
              <a:rPr lang="es-ES" smtClean="0"/>
              <a:t>21/05/18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BA2-B5F6-5B4D-8566-4F2AB8603F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63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37-B593-B34B-9D11-3B2C753746FC}" type="datetimeFigureOut">
              <a:rPr lang="es-ES" smtClean="0"/>
              <a:t>21/05/18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BA2-B5F6-5B4D-8566-4F2AB8603F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29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37-B593-B34B-9D11-3B2C753746FC}" type="datetimeFigureOut">
              <a:rPr lang="es-ES" smtClean="0"/>
              <a:t>21/05/18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BA2-B5F6-5B4D-8566-4F2AB8603F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02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37-B593-B34B-9D11-3B2C753746FC}" type="datetimeFigureOut">
              <a:rPr lang="es-ES" smtClean="0"/>
              <a:t>21/05/18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BA2-B5F6-5B4D-8566-4F2AB8603F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57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B37-B593-B34B-9D11-3B2C753746FC}" type="datetimeFigureOut">
              <a:rPr lang="es-ES" smtClean="0"/>
              <a:t>21/05/18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4BA2-B5F6-5B4D-8566-4F2AB8603F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53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AB37-B593-B34B-9D11-3B2C753746FC}" type="datetimeFigureOut">
              <a:rPr lang="es-ES" smtClean="0"/>
              <a:t>21/05/18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54BA2-B5F6-5B4D-8566-4F2AB8603F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81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408910"/>
            <a:ext cx="7772400" cy="312220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FFFFFF"/>
                </a:solidFill>
                <a:latin typeface="Arial"/>
                <a:cs typeface="Arial"/>
              </a:rPr>
              <a:t>NOMENCLATURA</a:t>
            </a:r>
            <a:r>
              <a:rPr lang="es-ES" dirty="0" smtClean="0">
                <a:solidFill>
                  <a:srgbClr val="FFFFFF"/>
                </a:solidFill>
              </a:rPr>
              <a:t/>
            </a:r>
            <a:br>
              <a:rPr lang="es-ES" dirty="0" smtClean="0">
                <a:solidFill>
                  <a:srgbClr val="FFFFFF"/>
                </a:solidFill>
              </a:rPr>
            </a:br>
            <a:r>
              <a:rPr lang="es-ES" dirty="0">
                <a:solidFill>
                  <a:srgbClr val="FFFFFF"/>
                </a:solidFill>
              </a:rPr>
              <a:t/>
            </a:r>
            <a:br>
              <a:rPr lang="es-ES" dirty="0">
                <a:solidFill>
                  <a:srgbClr val="FFFFFF"/>
                </a:solidFill>
              </a:rPr>
            </a:br>
            <a:r>
              <a:rPr lang="es-ES" dirty="0" smtClean="0">
                <a:solidFill>
                  <a:srgbClr val="FFFFFF"/>
                </a:solidFill>
              </a:rPr>
              <a:t/>
            </a:r>
            <a:br>
              <a:rPr lang="es-ES" dirty="0" smtClean="0">
                <a:solidFill>
                  <a:srgbClr val="FFFFFF"/>
                </a:solidFill>
              </a:rPr>
            </a:br>
            <a:r>
              <a:rPr lang="es-E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ejercicios</a:t>
            </a:r>
            <a:endParaRPr lang="es-E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5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88425" y="1288060"/>
            <a:ext cx="83450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/>
                <a:cs typeface="Arial"/>
              </a:rPr>
              <a:t>Si los nombres siguientes se aplican al mismo taxón ¿</a:t>
            </a:r>
            <a:r>
              <a:rPr lang="es-ES" sz="2400" dirty="0" err="1">
                <a:latin typeface="Arial"/>
                <a:cs typeface="Arial"/>
              </a:rPr>
              <a:t>Cúal</a:t>
            </a:r>
            <a:r>
              <a:rPr lang="es-ES" sz="2400" dirty="0">
                <a:latin typeface="Arial"/>
                <a:cs typeface="Arial"/>
              </a:rPr>
              <a:t> es el nombre valido y porqué</a:t>
            </a:r>
            <a:r>
              <a:rPr lang="es-ES" sz="2400" dirty="0" smtClean="0">
                <a:latin typeface="Arial"/>
                <a:cs typeface="Arial"/>
              </a:rPr>
              <a:t>?</a:t>
            </a:r>
          </a:p>
          <a:p>
            <a:endParaRPr lang="es-MX" sz="2400" dirty="0">
              <a:latin typeface="Arial"/>
              <a:cs typeface="Arial"/>
            </a:endParaRPr>
          </a:p>
          <a:p>
            <a:pPr lvl="0"/>
            <a:r>
              <a:rPr lang="es-ES" sz="2400" dirty="0" smtClean="0">
                <a:latin typeface="Arial"/>
                <a:cs typeface="Arial"/>
              </a:rPr>
              <a:t>           1826</a:t>
            </a:r>
            <a:r>
              <a:rPr lang="es-ES" sz="2400" dirty="0">
                <a:latin typeface="Arial"/>
                <a:cs typeface="Arial"/>
              </a:rPr>
              <a:t>: </a:t>
            </a:r>
            <a:r>
              <a:rPr lang="es-ES" sz="2400" i="1" dirty="0">
                <a:latin typeface="Arial"/>
                <a:cs typeface="Arial"/>
              </a:rPr>
              <a:t>Musca </a:t>
            </a:r>
            <a:r>
              <a:rPr lang="es-ES" sz="2400" i="1" dirty="0" err="1">
                <a:latin typeface="Arial"/>
                <a:cs typeface="Arial"/>
              </a:rPr>
              <a:t>erytrocephala</a:t>
            </a:r>
            <a:r>
              <a:rPr lang="es-ES" sz="2400" dirty="0">
                <a:latin typeface="Arial"/>
                <a:cs typeface="Arial"/>
              </a:rPr>
              <a:t> </a:t>
            </a:r>
            <a:r>
              <a:rPr lang="es-ES" sz="2400" dirty="0" err="1">
                <a:latin typeface="Arial"/>
                <a:cs typeface="Arial"/>
              </a:rPr>
              <a:t>Meigen</a:t>
            </a:r>
            <a:r>
              <a:rPr lang="es-ES" sz="2400" dirty="0">
                <a:latin typeface="Arial"/>
                <a:cs typeface="Arial"/>
              </a:rPr>
              <a:t> (mosca azul) </a:t>
            </a:r>
            <a:endParaRPr lang="es-MX" sz="2400" dirty="0">
              <a:latin typeface="Arial"/>
              <a:cs typeface="Arial"/>
            </a:endParaRPr>
          </a:p>
          <a:p>
            <a:pPr lvl="0"/>
            <a:r>
              <a:rPr lang="es-ES" sz="2400" dirty="0" smtClean="0">
                <a:latin typeface="Arial"/>
                <a:cs typeface="Arial"/>
              </a:rPr>
              <a:t>           1830</a:t>
            </a:r>
            <a:r>
              <a:rPr lang="es-ES" sz="2400" dirty="0">
                <a:latin typeface="Arial"/>
                <a:cs typeface="Arial"/>
              </a:rPr>
              <a:t>: </a:t>
            </a:r>
            <a:r>
              <a:rPr lang="es-ES" sz="2400" i="1" dirty="0">
                <a:latin typeface="Arial"/>
                <a:cs typeface="Arial"/>
              </a:rPr>
              <a:t>Musca </a:t>
            </a:r>
            <a:r>
              <a:rPr lang="es-ES" sz="2400" i="1" dirty="0" err="1">
                <a:latin typeface="Arial"/>
                <a:cs typeface="Arial"/>
              </a:rPr>
              <a:t>vicina</a:t>
            </a:r>
            <a:r>
              <a:rPr lang="es-ES" sz="2400" dirty="0">
                <a:latin typeface="Arial"/>
                <a:cs typeface="Arial"/>
              </a:rPr>
              <a:t> </a:t>
            </a:r>
            <a:r>
              <a:rPr lang="es-ES" sz="2400" dirty="0" err="1">
                <a:latin typeface="Arial"/>
                <a:cs typeface="Arial"/>
              </a:rPr>
              <a:t>Robineau-Desvoidy</a:t>
            </a:r>
            <a:r>
              <a:rPr lang="es-ES" sz="2400" dirty="0">
                <a:latin typeface="Arial"/>
                <a:cs typeface="Arial"/>
              </a:rPr>
              <a:t> (mosca azul) </a:t>
            </a:r>
            <a:endParaRPr lang="es-MX" sz="2400" dirty="0">
              <a:latin typeface="Arial"/>
              <a:cs typeface="Arial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90804" y="3467731"/>
            <a:ext cx="7309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smtClean="0">
                <a:latin typeface="Arial"/>
                <a:cs typeface="Arial"/>
              </a:rPr>
              <a:t>De </a:t>
            </a:r>
            <a:r>
              <a:rPr lang="es-MX" sz="2400" dirty="0">
                <a:latin typeface="Arial"/>
                <a:cs typeface="Arial"/>
              </a:rPr>
              <a:t>los siguientes nombres indica cuál es legítimo o válido y porqué</a:t>
            </a:r>
            <a:r>
              <a:rPr lang="es-MX" sz="2400" dirty="0" smtClean="0">
                <a:latin typeface="Arial"/>
                <a:cs typeface="Arial"/>
              </a:rPr>
              <a:t>:</a:t>
            </a:r>
          </a:p>
          <a:p>
            <a:endParaRPr lang="es-MX" sz="2400" dirty="0">
              <a:latin typeface="Arial"/>
              <a:cs typeface="Arial"/>
            </a:endParaRPr>
          </a:p>
          <a:p>
            <a:r>
              <a:rPr lang="es-MX" sz="2400" dirty="0">
                <a:latin typeface="Arial"/>
                <a:cs typeface="Arial"/>
              </a:rPr>
              <a:t>      </a:t>
            </a:r>
            <a:r>
              <a:rPr lang="es-MX" sz="2400" i="1" dirty="0">
                <a:latin typeface="Arial"/>
                <a:cs typeface="Arial"/>
              </a:rPr>
              <a:t> </a:t>
            </a:r>
            <a:r>
              <a:rPr lang="es-MX" sz="2400" i="1" dirty="0" smtClean="0">
                <a:latin typeface="Arial"/>
                <a:cs typeface="Arial"/>
              </a:rPr>
              <a:t>       </a:t>
            </a:r>
            <a:r>
              <a:rPr lang="es-MX" sz="2400" i="1" dirty="0">
                <a:latin typeface="Arial"/>
                <a:cs typeface="Arial"/>
              </a:rPr>
              <a:t>Ratus ratus</a:t>
            </a:r>
            <a:r>
              <a:rPr lang="es-MX" sz="2400" dirty="0">
                <a:latin typeface="Arial"/>
                <a:cs typeface="Arial"/>
              </a:rPr>
              <a:t>  (animal)</a:t>
            </a:r>
          </a:p>
          <a:p>
            <a:r>
              <a:rPr lang="es-MX" sz="2400" dirty="0">
                <a:latin typeface="Arial"/>
                <a:cs typeface="Arial"/>
              </a:rPr>
              <a:t>        </a:t>
            </a:r>
            <a:r>
              <a:rPr lang="es-MX" sz="2400" dirty="0" smtClean="0">
                <a:latin typeface="Arial"/>
                <a:cs typeface="Arial"/>
              </a:rPr>
              <a:t>      </a:t>
            </a:r>
            <a:r>
              <a:rPr lang="es-MX" sz="2400" i="1" dirty="0" smtClean="0">
                <a:latin typeface="Arial"/>
                <a:cs typeface="Arial"/>
              </a:rPr>
              <a:t>Rosa </a:t>
            </a:r>
            <a:r>
              <a:rPr lang="es-MX" sz="2400" i="1" dirty="0">
                <a:latin typeface="Arial"/>
                <a:cs typeface="Arial"/>
              </a:rPr>
              <a:t>rosa</a:t>
            </a:r>
            <a:r>
              <a:rPr lang="es-MX" sz="2400" dirty="0">
                <a:latin typeface="Arial"/>
                <a:cs typeface="Arial"/>
              </a:rPr>
              <a:t> (planta)</a:t>
            </a:r>
          </a:p>
        </p:txBody>
      </p:sp>
    </p:spTree>
    <p:extLst>
      <p:ext uri="{BB962C8B-B14F-4D97-AF65-F5344CB8AC3E}">
        <p14:creationId xmlns:p14="http://schemas.microsoft.com/office/powerpoint/2010/main" val="355637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28698" y="1115095"/>
            <a:ext cx="7458442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Todos los nombres siguientes corresponden a la ubicación</a:t>
            </a:r>
          </a:p>
          <a:p>
            <a:r>
              <a:rPr lang="es-ES" sz="2400" dirty="0"/>
              <a:t>t</a:t>
            </a:r>
            <a:r>
              <a:rPr lang="es-ES" sz="2400" dirty="0" smtClean="0"/>
              <a:t>axonómica de la especie humana. Indica a que categoría </a:t>
            </a:r>
          </a:p>
          <a:p>
            <a:r>
              <a:rPr lang="es-ES" sz="2400" dirty="0" smtClean="0"/>
              <a:t>pertenece cada nombre y ordénalo jerárquicamente</a:t>
            </a:r>
          </a:p>
          <a:p>
            <a:endParaRPr lang="es-ES" sz="2400" dirty="0" smtClean="0"/>
          </a:p>
          <a:p>
            <a:r>
              <a:rPr lang="es-ES" sz="2400" dirty="0"/>
              <a:t>	</a:t>
            </a:r>
            <a:r>
              <a:rPr lang="es-ES" sz="2400" dirty="0" smtClean="0"/>
              <a:t>a. Homo</a:t>
            </a:r>
          </a:p>
          <a:p>
            <a:r>
              <a:rPr lang="es-ES" sz="2400" dirty="0"/>
              <a:t>	</a:t>
            </a:r>
            <a:r>
              <a:rPr lang="es-ES" sz="2400" dirty="0" smtClean="0"/>
              <a:t>b. </a:t>
            </a:r>
            <a:r>
              <a:rPr lang="es-ES" sz="2400" dirty="0" err="1" smtClean="0"/>
              <a:t>Hominoidea</a:t>
            </a:r>
            <a:endParaRPr lang="es-ES" sz="2400" dirty="0" smtClean="0"/>
          </a:p>
          <a:p>
            <a:r>
              <a:rPr lang="es-ES" sz="2400" dirty="0"/>
              <a:t>	</a:t>
            </a:r>
            <a:r>
              <a:rPr lang="es-ES" sz="2400" dirty="0" smtClean="0"/>
              <a:t>c. </a:t>
            </a:r>
            <a:r>
              <a:rPr lang="es-ES" sz="2400" dirty="0" err="1" smtClean="0"/>
              <a:t>Hominina</a:t>
            </a:r>
            <a:endParaRPr lang="es-ES" sz="2400" dirty="0" smtClean="0"/>
          </a:p>
          <a:p>
            <a:r>
              <a:rPr lang="es-ES" sz="2400" dirty="0"/>
              <a:t>	</a:t>
            </a:r>
            <a:r>
              <a:rPr lang="es-ES" sz="2400" dirty="0" smtClean="0"/>
              <a:t>d. </a:t>
            </a:r>
            <a:r>
              <a:rPr lang="es-ES" sz="2400" i="1" dirty="0" smtClean="0"/>
              <a:t>Homo sapiens</a:t>
            </a:r>
          </a:p>
          <a:p>
            <a:r>
              <a:rPr lang="es-ES" sz="2400" i="1" dirty="0"/>
              <a:t>	</a:t>
            </a:r>
            <a:r>
              <a:rPr lang="es-ES" sz="2400" dirty="0" smtClean="0"/>
              <a:t>e. </a:t>
            </a:r>
            <a:r>
              <a:rPr lang="es-ES" sz="2400" dirty="0" err="1" smtClean="0"/>
              <a:t>Homininae</a:t>
            </a:r>
            <a:endParaRPr lang="es-ES" sz="2400" dirty="0" smtClean="0"/>
          </a:p>
          <a:p>
            <a:r>
              <a:rPr lang="es-ES" sz="2400" dirty="0"/>
              <a:t>	</a:t>
            </a:r>
            <a:r>
              <a:rPr lang="es-ES" sz="2400" dirty="0" smtClean="0"/>
              <a:t>f. </a:t>
            </a:r>
            <a:r>
              <a:rPr lang="es-ES" sz="2400" dirty="0" err="1" smtClean="0"/>
              <a:t>Hominidae</a:t>
            </a:r>
            <a:endParaRPr lang="es-ES" sz="2400" dirty="0" smtClean="0"/>
          </a:p>
          <a:p>
            <a:r>
              <a:rPr lang="es-ES" sz="2400" dirty="0"/>
              <a:t>	</a:t>
            </a:r>
            <a:r>
              <a:rPr lang="es-ES" sz="2400" dirty="0" smtClean="0"/>
              <a:t>g. </a:t>
            </a:r>
            <a:r>
              <a:rPr lang="es-ES" sz="2400" dirty="0" err="1" smtClean="0"/>
              <a:t>Hominidae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8643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97969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¿Cuál es la historia </a:t>
            </a:r>
            <a:r>
              <a:rPr lang="es-ES" dirty="0" err="1" smtClean="0"/>
              <a:t>nomenclatural</a:t>
            </a:r>
            <a:r>
              <a:rPr lang="es-ES" dirty="0" smtClean="0"/>
              <a:t> que puedes deducir de los siguientes tres nombres?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a. </a:t>
            </a:r>
            <a:r>
              <a:rPr lang="es-ES" i="1" dirty="0" smtClean="0"/>
              <a:t>Colocasia </a:t>
            </a:r>
            <a:r>
              <a:rPr lang="es-ES" i="1" dirty="0" err="1" smtClean="0"/>
              <a:t>esculenta</a:t>
            </a:r>
            <a:r>
              <a:rPr lang="es-ES" i="1" dirty="0" smtClean="0"/>
              <a:t> </a:t>
            </a:r>
            <a:r>
              <a:rPr lang="es-ES" dirty="0" smtClean="0"/>
              <a:t>(Linneo) </a:t>
            </a:r>
            <a:r>
              <a:rPr lang="es-ES" dirty="0" err="1" smtClean="0"/>
              <a:t>Schott</a:t>
            </a:r>
            <a:r>
              <a:rPr lang="es-ES" dirty="0" smtClean="0"/>
              <a:t> </a:t>
            </a:r>
            <a:r>
              <a:rPr lang="es-ES" i="1" dirty="0" smtClean="0"/>
              <a:t>in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</a:t>
            </a:r>
            <a:r>
              <a:rPr lang="es-ES" dirty="0" err="1" smtClean="0"/>
              <a:t>Schoot</a:t>
            </a:r>
            <a:r>
              <a:rPr lang="es-ES" dirty="0" smtClean="0"/>
              <a:t> &amp; </a:t>
            </a:r>
            <a:r>
              <a:rPr lang="es-ES" dirty="0" err="1" smtClean="0"/>
              <a:t>Endler</a:t>
            </a:r>
            <a:r>
              <a:rPr lang="es-ES" dirty="0" smtClean="0"/>
              <a:t> (1832)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b. </a:t>
            </a:r>
            <a:r>
              <a:rPr lang="es-ES" i="1" dirty="0" err="1" smtClean="0"/>
              <a:t>Diplocylus</a:t>
            </a:r>
            <a:r>
              <a:rPr lang="es-ES" i="1" dirty="0" smtClean="0"/>
              <a:t> </a:t>
            </a:r>
            <a:r>
              <a:rPr lang="es-ES" i="1" dirty="0" err="1" smtClean="0"/>
              <a:t>decipiens</a:t>
            </a:r>
            <a:r>
              <a:rPr lang="es-ES" i="1" dirty="0" smtClean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Hock</a:t>
            </a:r>
            <a:r>
              <a:rPr lang="es-ES" dirty="0" smtClean="0"/>
              <a:t>, 1890) Jeffrey,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1952.</a:t>
            </a:r>
          </a:p>
          <a:p>
            <a:pPr marL="0" indent="0">
              <a:buNone/>
            </a:pPr>
            <a:r>
              <a:rPr lang="es-ES" dirty="0" smtClean="0"/>
              <a:t>	c. </a:t>
            </a:r>
            <a:r>
              <a:rPr lang="es-ES" i="1" dirty="0" err="1" smtClean="0"/>
              <a:t>Curculio</a:t>
            </a:r>
            <a:r>
              <a:rPr lang="es-ES" i="1" dirty="0" smtClean="0"/>
              <a:t> </a:t>
            </a:r>
            <a:r>
              <a:rPr lang="es-ES" i="1" dirty="0" err="1" smtClean="0"/>
              <a:t>granarius</a:t>
            </a:r>
            <a:r>
              <a:rPr lang="es-ES" i="1" dirty="0" smtClean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Stroem</a:t>
            </a:r>
            <a:r>
              <a:rPr lang="es-ES" dirty="0" smtClean="0"/>
              <a:t>, 1783), </a:t>
            </a:r>
            <a:r>
              <a:rPr lang="es-ES" i="1" dirty="0" smtClean="0"/>
              <a:t>non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 smtClean="0"/>
              <a:t>          Linneo, 1758</a:t>
            </a:r>
          </a:p>
        </p:txBody>
      </p:sp>
    </p:spTree>
    <p:extLst>
      <p:ext uri="{BB962C8B-B14F-4D97-AF65-F5344CB8AC3E}">
        <p14:creationId xmlns:p14="http://schemas.microsoft.com/office/powerpoint/2010/main" val="194505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23600" y="2236696"/>
            <a:ext cx="7265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rial"/>
                <a:cs typeface="Arial"/>
              </a:rPr>
              <a:t>La especie vegetal </a:t>
            </a:r>
            <a:r>
              <a:rPr lang="es-ES" sz="2400" i="1" dirty="0" smtClean="0">
                <a:latin typeface="Arial"/>
                <a:cs typeface="Arial"/>
              </a:rPr>
              <a:t>Lichis dioica</a:t>
            </a:r>
            <a:r>
              <a:rPr lang="es-ES" sz="2400" dirty="0" smtClean="0">
                <a:latin typeface="Arial"/>
                <a:cs typeface="Arial"/>
              </a:rPr>
              <a:t> Linneo (1753) fue dividida por Müller (1768) en dos especies ¿Cómo se llamaría la especie que no contiene al ejemplar tipo del nombre?</a:t>
            </a:r>
            <a:endParaRPr lang="es-ES" sz="2400" dirty="0">
              <a:latin typeface="Arial"/>
              <a:cs typeface="Arial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23600" y="533920"/>
            <a:ext cx="75619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rial"/>
                <a:cs typeface="Arial"/>
              </a:rPr>
              <a:t>Si el género de coleópteros </a:t>
            </a:r>
            <a:r>
              <a:rPr lang="es-ES" sz="2400" i="1" dirty="0" err="1" smtClean="0">
                <a:latin typeface="Arial"/>
                <a:cs typeface="Arial"/>
              </a:rPr>
              <a:t>Rhinostomus</a:t>
            </a:r>
            <a:r>
              <a:rPr lang="es-ES" sz="2400" dirty="0" smtClean="0">
                <a:latin typeface="Arial"/>
                <a:cs typeface="Arial"/>
              </a:rPr>
              <a:t> </a:t>
            </a:r>
            <a:r>
              <a:rPr lang="es-ES" sz="2400" dirty="0" err="1" smtClean="0">
                <a:latin typeface="Arial"/>
                <a:cs typeface="Arial"/>
              </a:rPr>
              <a:t>Rafinesque</a:t>
            </a:r>
            <a:r>
              <a:rPr lang="es-ES" sz="2400" dirty="0" smtClean="0">
                <a:latin typeface="Arial"/>
                <a:cs typeface="Arial"/>
              </a:rPr>
              <a:t>, 1815 fuera dividido en dos géneros ¿cómo debería llamarse el que contenga la especie tipo del mismo</a:t>
            </a:r>
            <a:endParaRPr lang="es-ES" sz="2400" dirty="0">
              <a:latin typeface="Arial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4253458"/>
            <a:ext cx="2461931" cy="18552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744" y="3575471"/>
            <a:ext cx="2230047" cy="305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8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750423" y="1018209"/>
            <a:ext cx="76918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>
                <a:latin typeface="Arial"/>
                <a:cs typeface="Arial"/>
              </a:rPr>
              <a:t>Supón que el entomólogo Juan Pérez recolecto en 1978 tres ejemplares de un escarabajo que correspondían a una especie nueva para la ciencia y la llamó </a:t>
            </a:r>
            <a:r>
              <a:rPr lang="es-ES" sz="2000" i="1" dirty="0" err="1" smtClean="0">
                <a:latin typeface="Arial"/>
                <a:cs typeface="Arial"/>
              </a:rPr>
              <a:t>Aus</a:t>
            </a:r>
            <a:r>
              <a:rPr lang="es-ES" sz="2000" i="1" dirty="0" smtClean="0">
                <a:latin typeface="Arial"/>
                <a:cs typeface="Arial"/>
              </a:rPr>
              <a:t> </a:t>
            </a:r>
            <a:r>
              <a:rPr lang="es-ES" sz="2000" i="1" dirty="0" err="1" smtClean="0">
                <a:latin typeface="Arial"/>
                <a:cs typeface="Arial"/>
              </a:rPr>
              <a:t>aus</a:t>
            </a:r>
            <a:r>
              <a:rPr lang="es-ES" sz="2000" i="1" dirty="0" smtClean="0">
                <a:latin typeface="Arial"/>
                <a:cs typeface="Arial"/>
              </a:rPr>
              <a:t>.</a:t>
            </a:r>
          </a:p>
          <a:p>
            <a:pPr algn="just"/>
            <a:endParaRPr lang="es-ES" sz="2000" i="1" dirty="0">
              <a:latin typeface="Arial"/>
              <a:cs typeface="Arial"/>
            </a:endParaRPr>
          </a:p>
          <a:p>
            <a:pPr algn="just"/>
            <a:r>
              <a:rPr lang="es-ES" sz="2000" dirty="0" smtClean="0">
                <a:latin typeface="Arial"/>
                <a:cs typeface="Arial"/>
              </a:rPr>
              <a:t>	a. Si este autor seleccionó al ejemplar 2 como holotipo</a:t>
            </a:r>
          </a:p>
          <a:p>
            <a:pPr algn="just"/>
            <a:r>
              <a:rPr lang="es-ES" sz="2000" dirty="0">
                <a:latin typeface="Arial"/>
                <a:cs typeface="Arial"/>
              </a:rPr>
              <a:t> </a:t>
            </a:r>
            <a:r>
              <a:rPr lang="es-ES" sz="2000" dirty="0" smtClean="0">
                <a:latin typeface="Arial"/>
                <a:cs typeface="Arial"/>
              </a:rPr>
              <a:t>          ¿qué son los ejemplares 1 y 3?</a:t>
            </a:r>
          </a:p>
          <a:p>
            <a:pPr algn="just"/>
            <a:endParaRPr lang="es-ES" sz="2000" dirty="0" smtClean="0">
              <a:latin typeface="Arial"/>
              <a:cs typeface="Arial"/>
            </a:endParaRPr>
          </a:p>
          <a:p>
            <a:pPr algn="just"/>
            <a:r>
              <a:rPr lang="es-ES" sz="2000" dirty="0">
                <a:latin typeface="Arial"/>
                <a:cs typeface="Arial"/>
              </a:rPr>
              <a:t>	</a:t>
            </a:r>
            <a:r>
              <a:rPr lang="es-ES" sz="2000" dirty="0" smtClean="0">
                <a:latin typeface="Arial"/>
                <a:cs typeface="Arial"/>
              </a:rPr>
              <a:t>b. Si este autor no selecciono holotipo, ¿qué son los</a:t>
            </a:r>
          </a:p>
          <a:p>
            <a:pPr algn="just"/>
            <a:r>
              <a:rPr lang="es-ES" sz="2000" dirty="0">
                <a:latin typeface="Arial"/>
                <a:cs typeface="Arial"/>
              </a:rPr>
              <a:t> </a:t>
            </a:r>
            <a:r>
              <a:rPr lang="es-ES" sz="2000" dirty="0" smtClean="0">
                <a:latin typeface="Arial"/>
                <a:cs typeface="Arial"/>
              </a:rPr>
              <a:t>          ejemplares 1, 2 y 3? </a:t>
            </a:r>
          </a:p>
          <a:p>
            <a:pPr algn="just"/>
            <a:endParaRPr lang="es-ES" sz="2000" dirty="0" smtClean="0">
              <a:latin typeface="Arial"/>
              <a:cs typeface="Arial"/>
            </a:endParaRPr>
          </a:p>
          <a:p>
            <a:pPr algn="just"/>
            <a:r>
              <a:rPr lang="es-ES" sz="2000" dirty="0">
                <a:latin typeface="Arial"/>
                <a:cs typeface="Arial"/>
              </a:rPr>
              <a:t>	</a:t>
            </a:r>
            <a:r>
              <a:rPr lang="es-ES" sz="2000" dirty="0" smtClean="0">
                <a:latin typeface="Arial"/>
                <a:cs typeface="Arial"/>
              </a:rPr>
              <a:t>c. Si Juan Pérez no selecciono holotipo y en 1980 José</a:t>
            </a:r>
          </a:p>
          <a:p>
            <a:pPr algn="just"/>
            <a:r>
              <a:rPr lang="es-ES" sz="2000" dirty="0">
                <a:latin typeface="Arial"/>
                <a:cs typeface="Arial"/>
              </a:rPr>
              <a:t> </a:t>
            </a:r>
            <a:r>
              <a:rPr lang="es-ES" sz="2000" dirty="0" smtClean="0">
                <a:latin typeface="Arial"/>
                <a:cs typeface="Arial"/>
              </a:rPr>
              <a:t>         López estudió el mismo material y eligió al ejemplar 1</a:t>
            </a:r>
          </a:p>
          <a:p>
            <a:pPr algn="just"/>
            <a:r>
              <a:rPr lang="es-ES" sz="2000" dirty="0">
                <a:latin typeface="Arial"/>
                <a:cs typeface="Arial"/>
              </a:rPr>
              <a:t> </a:t>
            </a:r>
            <a:r>
              <a:rPr lang="es-ES" sz="2000" dirty="0" smtClean="0">
                <a:latin typeface="Arial"/>
                <a:cs typeface="Arial"/>
              </a:rPr>
              <a:t>   </a:t>
            </a:r>
            <a:r>
              <a:rPr lang="es-ES" sz="2000" dirty="0">
                <a:latin typeface="Arial"/>
                <a:cs typeface="Arial"/>
              </a:rPr>
              <a:t> </a:t>
            </a:r>
            <a:r>
              <a:rPr lang="es-ES" sz="2000" dirty="0" smtClean="0">
                <a:latin typeface="Arial"/>
                <a:cs typeface="Arial"/>
              </a:rPr>
              <a:t>   como tipo del nombre, ¿en qué se convierte el ejemplar</a:t>
            </a:r>
          </a:p>
          <a:p>
            <a:pPr algn="just"/>
            <a:r>
              <a:rPr lang="es-ES" sz="2000" dirty="0">
                <a:latin typeface="Arial"/>
                <a:cs typeface="Arial"/>
              </a:rPr>
              <a:t> </a:t>
            </a:r>
            <a:r>
              <a:rPr lang="es-ES" sz="2000" dirty="0" smtClean="0">
                <a:latin typeface="Arial"/>
                <a:cs typeface="Arial"/>
              </a:rPr>
              <a:t>       1? y ¿qué son los ejemplares 2 y 3?</a:t>
            </a: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50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37013" y="1197766"/>
            <a:ext cx="7302212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rial"/>
                <a:cs typeface="Arial"/>
              </a:rPr>
              <a:t>Describe el significado de </a:t>
            </a:r>
            <a:r>
              <a:rPr lang="es-ES" sz="2400" i="1" dirty="0" smtClean="0">
                <a:latin typeface="Arial"/>
                <a:cs typeface="Arial"/>
              </a:rPr>
              <a:t>et</a:t>
            </a:r>
            <a:r>
              <a:rPr lang="es-ES" sz="2400" dirty="0" smtClean="0">
                <a:latin typeface="Arial"/>
                <a:cs typeface="Arial"/>
              </a:rPr>
              <a:t>, </a:t>
            </a:r>
            <a:r>
              <a:rPr lang="es-ES" sz="2400" i="1" dirty="0" smtClean="0">
                <a:latin typeface="Arial"/>
                <a:cs typeface="Arial"/>
              </a:rPr>
              <a:t>in</a:t>
            </a:r>
            <a:r>
              <a:rPr lang="es-ES" sz="2400" dirty="0" smtClean="0">
                <a:latin typeface="Arial"/>
                <a:cs typeface="Arial"/>
              </a:rPr>
              <a:t> y </a:t>
            </a:r>
            <a:r>
              <a:rPr lang="es-ES" sz="2400" i="1" dirty="0" smtClean="0">
                <a:latin typeface="Arial"/>
                <a:cs typeface="Arial"/>
              </a:rPr>
              <a:t>ex</a:t>
            </a:r>
            <a:r>
              <a:rPr lang="es-ES" sz="2400" dirty="0" smtClean="0">
                <a:latin typeface="Arial"/>
                <a:cs typeface="Arial"/>
              </a:rPr>
              <a:t> en los siguientes ejemplos:</a:t>
            </a:r>
          </a:p>
          <a:p>
            <a:pPr algn="just"/>
            <a:endParaRPr lang="es-ES" sz="2400" dirty="0">
              <a:latin typeface="Arial"/>
              <a:cs typeface="Arial"/>
            </a:endParaRPr>
          </a:p>
          <a:p>
            <a:pPr algn="just"/>
            <a:r>
              <a:rPr lang="es-ES" sz="2400" dirty="0" smtClean="0">
                <a:latin typeface="Arial"/>
                <a:cs typeface="Arial"/>
              </a:rPr>
              <a:t>      a) </a:t>
            </a:r>
            <a:r>
              <a:rPr lang="es-ES" sz="2400" i="1" dirty="0" err="1" smtClean="0">
                <a:latin typeface="Arial"/>
                <a:cs typeface="Arial"/>
              </a:rPr>
              <a:t>Pinus</a:t>
            </a:r>
            <a:r>
              <a:rPr lang="es-ES" sz="2400" i="1" dirty="0" smtClean="0">
                <a:latin typeface="Arial"/>
                <a:cs typeface="Arial"/>
              </a:rPr>
              <a:t> </a:t>
            </a:r>
            <a:r>
              <a:rPr lang="es-ES" sz="2400" i="1" dirty="0" err="1" smtClean="0">
                <a:latin typeface="Arial"/>
                <a:cs typeface="Arial"/>
              </a:rPr>
              <a:t>rzedowskii</a:t>
            </a:r>
            <a:r>
              <a:rPr lang="es-ES" sz="2400" i="1" dirty="0" smtClean="0">
                <a:latin typeface="Arial"/>
                <a:cs typeface="Arial"/>
              </a:rPr>
              <a:t> </a:t>
            </a:r>
            <a:r>
              <a:rPr lang="es-ES" sz="2400" dirty="0" smtClean="0">
                <a:latin typeface="Arial"/>
                <a:cs typeface="Arial"/>
              </a:rPr>
              <a:t>Madrigal </a:t>
            </a:r>
            <a:r>
              <a:rPr lang="es-ES" sz="2400" i="1" dirty="0">
                <a:latin typeface="Arial"/>
                <a:cs typeface="Arial"/>
              </a:rPr>
              <a:t>e</a:t>
            </a:r>
            <a:r>
              <a:rPr lang="es-ES" sz="2400" i="1" dirty="0" smtClean="0">
                <a:latin typeface="Arial"/>
                <a:cs typeface="Arial"/>
              </a:rPr>
              <a:t>t</a:t>
            </a:r>
            <a:r>
              <a:rPr lang="es-ES" sz="2400" dirty="0" smtClean="0">
                <a:latin typeface="Arial"/>
                <a:cs typeface="Arial"/>
              </a:rPr>
              <a:t> Caballero</a:t>
            </a:r>
          </a:p>
          <a:p>
            <a:pPr algn="just"/>
            <a:r>
              <a:rPr lang="es-ES" sz="2400" dirty="0" smtClean="0">
                <a:latin typeface="Arial"/>
                <a:cs typeface="Arial"/>
              </a:rPr>
              <a:t>      b) </a:t>
            </a:r>
            <a:r>
              <a:rPr lang="es-ES" sz="2400" i="1" dirty="0" err="1" smtClean="0">
                <a:latin typeface="Arial"/>
                <a:cs typeface="Arial"/>
              </a:rPr>
              <a:t>Pinus</a:t>
            </a:r>
            <a:r>
              <a:rPr lang="es-ES" sz="2400" i="1" dirty="0" smtClean="0">
                <a:latin typeface="Arial"/>
                <a:cs typeface="Arial"/>
              </a:rPr>
              <a:t> </a:t>
            </a:r>
            <a:r>
              <a:rPr lang="es-ES" sz="2400" i="1" dirty="0" err="1" smtClean="0">
                <a:latin typeface="Arial"/>
                <a:cs typeface="Arial"/>
              </a:rPr>
              <a:t>pringlei</a:t>
            </a:r>
            <a:r>
              <a:rPr lang="es-ES" sz="2400" i="1" dirty="0" smtClean="0">
                <a:latin typeface="Arial"/>
                <a:cs typeface="Arial"/>
              </a:rPr>
              <a:t> </a:t>
            </a:r>
            <a:r>
              <a:rPr lang="es-ES" sz="2400" dirty="0" smtClean="0">
                <a:latin typeface="Arial"/>
                <a:cs typeface="Arial"/>
              </a:rPr>
              <a:t>G. R. Shaw </a:t>
            </a:r>
            <a:r>
              <a:rPr lang="es-ES" sz="2400" i="1" dirty="0" smtClean="0">
                <a:latin typeface="Arial"/>
                <a:cs typeface="Arial"/>
              </a:rPr>
              <a:t>in </a:t>
            </a:r>
            <a:r>
              <a:rPr lang="es-ES" sz="2400" dirty="0" smtClean="0">
                <a:latin typeface="Arial"/>
                <a:cs typeface="Arial"/>
              </a:rPr>
              <a:t>Sargent</a:t>
            </a:r>
          </a:p>
          <a:p>
            <a:pPr algn="just"/>
            <a:r>
              <a:rPr lang="es-ES" sz="2400" dirty="0">
                <a:latin typeface="Arial"/>
                <a:cs typeface="Arial"/>
              </a:rPr>
              <a:t> </a:t>
            </a:r>
            <a:r>
              <a:rPr lang="es-ES" sz="2400" dirty="0" smtClean="0">
                <a:latin typeface="Arial"/>
                <a:cs typeface="Arial"/>
              </a:rPr>
              <a:t>     c) </a:t>
            </a:r>
            <a:r>
              <a:rPr lang="es-ES" sz="2400" i="1" dirty="0" err="1" smtClean="0">
                <a:latin typeface="Arial"/>
                <a:cs typeface="Arial"/>
              </a:rPr>
              <a:t>Pinus</a:t>
            </a:r>
            <a:r>
              <a:rPr lang="es-ES" sz="2400" i="1" dirty="0" smtClean="0">
                <a:latin typeface="Arial"/>
                <a:cs typeface="Arial"/>
              </a:rPr>
              <a:t> </a:t>
            </a:r>
            <a:r>
              <a:rPr lang="es-ES" sz="2400" i="1" dirty="0" err="1" smtClean="0">
                <a:latin typeface="Arial"/>
                <a:cs typeface="Arial"/>
              </a:rPr>
              <a:t>patula</a:t>
            </a:r>
            <a:r>
              <a:rPr lang="es-ES" sz="2400" i="1" dirty="0" smtClean="0">
                <a:latin typeface="Arial"/>
                <a:cs typeface="Arial"/>
              </a:rPr>
              <a:t> </a:t>
            </a:r>
            <a:r>
              <a:rPr lang="es-ES" sz="2400" dirty="0" err="1" smtClean="0">
                <a:latin typeface="Arial"/>
                <a:cs typeface="Arial"/>
              </a:rPr>
              <a:t>Schiede</a:t>
            </a:r>
            <a:r>
              <a:rPr lang="es-ES" sz="2400" dirty="0" smtClean="0">
                <a:latin typeface="Arial"/>
                <a:cs typeface="Arial"/>
              </a:rPr>
              <a:t> </a:t>
            </a:r>
            <a:r>
              <a:rPr lang="es-ES" sz="2400" i="1" dirty="0" smtClean="0">
                <a:latin typeface="Arial"/>
                <a:cs typeface="Arial"/>
              </a:rPr>
              <a:t>ex</a:t>
            </a:r>
            <a:r>
              <a:rPr lang="es-ES" sz="2400" dirty="0" smtClean="0">
                <a:latin typeface="Arial"/>
                <a:cs typeface="Arial"/>
              </a:rPr>
              <a:t> </a:t>
            </a:r>
            <a:r>
              <a:rPr lang="es-ES" sz="2400" dirty="0" err="1" smtClean="0">
                <a:latin typeface="Arial"/>
                <a:cs typeface="Arial"/>
              </a:rPr>
              <a:t>Schechtendal</a:t>
            </a:r>
            <a:r>
              <a:rPr lang="es-ES" sz="2400" dirty="0" smtClean="0">
                <a:latin typeface="Arial"/>
                <a:cs typeface="Arial"/>
              </a:rPr>
              <a:t> </a:t>
            </a:r>
            <a:r>
              <a:rPr lang="es-ES" sz="2400" i="1" dirty="0" smtClean="0">
                <a:latin typeface="Arial"/>
                <a:cs typeface="Arial"/>
              </a:rPr>
              <a:t>et</a:t>
            </a:r>
          </a:p>
          <a:p>
            <a:pPr algn="just"/>
            <a:r>
              <a:rPr lang="es-ES" sz="2400" i="1" dirty="0">
                <a:latin typeface="Arial"/>
                <a:cs typeface="Arial"/>
              </a:rPr>
              <a:t> </a:t>
            </a:r>
            <a:r>
              <a:rPr lang="es-ES" sz="2400" i="1" dirty="0" smtClean="0">
                <a:latin typeface="Arial"/>
                <a:cs typeface="Arial"/>
              </a:rPr>
              <a:t>         </a:t>
            </a:r>
            <a:r>
              <a:rPr lang="es-ES" sz="2400" dirty="0" err="1" smtClean="0">
                <a:latin typeface="Arial"/>
                <a:cs typeface="Arial"/>
              </a:rPr>
              <a:t>Chamiso</a:t>
            </a:r>
            <a:endParaRPr lang="es-ES" sz="2400" dirty="0" smtClean="0">
              <a:latin typeface="Arial"/>
              <a:cs typeface="Arial"/>
            </a:endParaRPr>
          </a:p>
          <a:p>
            <a:pPr algn="just"/>
            <a:r>
              <a:rPr lang="es-ES" sz="2400" dirty="0">
                <a:latin typeface="Arial"/>
                <a:cs typeface="Arial"/>
              </a:rPr>
              <a:t> </a:t>
            </a:r>
            <a:r>
              <a:rPr lang="es-ES" sz="2400" dirty="0" smtClean="0">
                <a:latin typeface="Arial"/>
                <a:cs typeface="Arial"/>
              </a:rPr>
              <a:t>     d) </a:t>
            </a:r>
            <a:r>
              <a:rPr lang="es-ES" sz="2400" i="1" dirty="0" err="1" smtClean="0">
                <a:latin typeface="Arial"/>
                <a:cs typeface="Arial"/>
              </a:rPr>
              <a:t>Pinus</a:t>
            </a:r>
            <a:r>
              <a:rPr lang="es-ES" sz="2400" i="1" dirty="0" smtClean="0">
                <a:latin typeface="Arial"/>
                <a:cs typeface="Arial"/>
              </a:rPr>
              <a:t> </a:t>
            </a:r>
            <a:r>
              <a:rPr lang="es-ES" sz="2400" i="1" dirty="0" err="1" smtClean="0">
                <a:latin typeface="Arial"/>
                <a:cs typeface="Arial"/>
              </a:rPr>
              <a:t>monophylla</a:t>
            </a:r>
            <a:r>
              <a:rPr lang="es-ES" sz="2400" i="1" dirty="0" smtClean="0">
                <a:latin typeface="Arial"/>
                <a:cs typeface="Arial"/>
              </a:rPr>
              <a:t> </a:t>
            </a:r>
            <a:r>
              <a:rPr lang="es-ES" sz="2400" dirty="0" smtClean="0">
                <a:latin typeface="Arial"/>
                <a:cs typeface="Arial"/>
              </a:rPr>
              <a:t>J. </a:t>
            </a:r>
            <a:r>
              <a:rPr lang="es-ES" sz="2400" dirty="0" err="1" smtClean="0">
                <a:latin typeface="Arial"/>
                <a:cs typeface="Arial"/>
              </a:rPr>
              <a:t>Torrey</a:t>
            </a:r>
            <a:r>
              <a:rPr lang="es-ES" sz="2400" dirty="0" smtClean="0">
                <a:latin typeface="Arial"/>
                <a:cs typeface="Arial"/>
              </a:rPr>
              <a:t> </a:t>
            </a:r>
            <a:r>
              <a:rPr lang="es-ES" sz="2400" i="1" dirty="0" smtClean="0">
                <a:latin typeface="Arial"/>
                <a:cs typeface="Arial"/>
              </a:rPr>
              <a:t>et</a:t>
            </a:r>
            <a:r>
              <a:rPr lang="es-ES" sz="2400" dirty="0" smtClean="0">
                <a:latin typeface="Arial"/>
                <a:cs typeface="Arial"/>
              </a:rPr>
              <a:t> </a:t>
            </a:r>
            <a:r>
              <a:rPr lang="es-ES" sz="2400" dirty="0" err="1" smtClean="0">
                <a:latin typeface="Arial"/>
                <a:cs typeface="Arial"/>
              </a:rPr>
              <a:t>Frémont</a:t>
            </a:r>
            <a:r>
              <a:rPr lang="es-ES" sz="2400" dirty="0" smtClean="0">
                <a:latin typeface="Arial"/>
                <a:cs typeface="Arial"/>
              </a:rPr>
              <a:t> </a:t>
            </a:r>
            <a:r>
              <a:rPr lang="es-ES" sz="2400" i="1" dirty="0" smtClean="0">
                <a:latin typeface="Arial"/>
                <a:cs typeface="Arial"/>
              </a:rPr>
              <a:t>in</a:t>
            </a:r>
          </a:p>
          <a:p>
            <a:pPr algn="just"/>
            <a:r>
              <a:rPr lang="es-ES" sz="2400" i="1" dirty="0">
                <a:latin typeface="Arial"/>
                <a:cs typeface="Arial"/>
              </a:rPr>
              <a:t> </a:t>
            </a:r>
            <a:r>
              <a:rPr lang="es-ES" sz="2400" i="1" dirty="0" smtClean="0">
                <a:latin typeface="Arial"/>
                <a:cs typeface="Arial"/>
              </a:rPr>
              <a:t>        </a:t>
            </a:r>
            <a:r>
              <a:rPr lang="es-ES" sz="2400" dirty="0" smtClean="0">
                <a:latin typeface="Arial"/>
                <a:cs typeface="Arial"/>
              </a:rPr>
              <a:t> </a:t>
            </a:r>
            <a:r>
              <a:rPr lang="es-ES" sz="2400" dirty="0" err="1" smtClean="0">
                <a:latin typeface="Arial"/>
                <a:cs typeface="Arial"/>
              </a:rPr>
              <a:t>Frémont</a:t>
            </a:r>
            <a:endParaRPr lang="es-ES" sz="2400" dirty="0" smtClean="0">
              <a:latin typeface="Arial"/>
              <a:cs typeface="Arial"/>
            </a:endParaRPr>
          </a:p>
          <a:p>
            <a:pPr algn="just"/>
            <a:r>
              <a:rPr lang="es-ES" sz="2400" dirty="0">
                <a:latin typeface="Arial"/>
                <a:cs typeface="Arial"/>
              </a:rPr>
              <a:t>	</a:t>
            </a:r>
            <a:r>
              <a:rPr lang="es-ES" sz="2400" dirty="0" smtClean="0">
                <a:latin typeface="Arial"/>
                <a:cs typeface="Arial"/>
              </a:rPr>
              <a:t> e) </a:t>
            </a:r>
            <a:r>
              <a:rPr lang="es-ES" sz="2400" i="1" dirty="0" err="1" smtClean="0">
                <a:latin typeface="Arial"/>
                <a:cs typeface="Arial"/>
              </a:rPr>
              <a:t>Pinus</a:t>
            </a:r>
            <a:r>
              <a:rPr lang="es-ES" sz="2400" i="1" dirty="0" smtClean="0">
                <a:latin typeface="Arial"/>
                <a:cs typeface="Arial"/>
              </a:rPr>
              <a:t> </a:t>
            </a:r>
            <a:r>
              <a:rPr lang="es-ES" sz="2400" i="1" dirty="0" err="1" smtClean="0">
                <a:latin typeface="Arial"/>
                <a:cs typeface="Arial"/>
              </a:rPr>
              <a:t>greggii</a:t>
            </a:r>
            <a:r>
              <a:rPr lang="es-ES" sz="2400" dirty="0" smtClean="0">
                <a:latin typeface="Arial"/>
                <a:cs typeface="Arial"/>
              </a:rPr>
              <a:t> </a:t>
            </a:r>
            <a:r>
              <a:rPr lang="es-ES" sz="2400" dirty="0" err="1" smtClean="0">
                <a:latin typeface="Arial"/>
                <a:cs typeface="Arial"/>
              </a:rPr>
              <a:t>Engelmann</a:t>
            </a:r>
            <a:r>
              <a:rPr lang="es-ES" sz="2400" dirty="0" smtClean="0">
                <a:latin typeface="Arial"/>
                <a:cs typeface="Arial"/>
              </a:rPr>
              <a:t> </a:t>
            </a:r>
            <a:r>
              <a:rPr lang="es-ES" sz="2400" i="1" dirty="0" smtClean="0">
                <a:latin typeface="Arial"/>
                <a:cs typeface="Arial"/>
              </a:rPr>
              <a:t>ex</a:t>
            </a:r>
            <a:r>
              <a:rPr lang="es-ES" sz="2400" dirty="0" smtClean="0">
                <a:latin typeface="Arial"/>
                <a:cs typeface="Arial"/>
              </a:rPr>
              <a:t> </a:t>
            </a:r>
            <a:r>
              <a:rPr lang="es-ES" sz="2400" dirty="0" err="1" smtClean="0">
                <a:latin typeface="Arial"/>
                <a:cs typeface="Arial"/>
              </a:rPr>
              <a:t>Parlatore</a:t>
            </a:r>
            <a:r>
              <a:rPr lang="es-ES" sz="2400" dirty="0" smtClean="0">
                <a:latin typeface="Arial"/>
                <a:cs typeface="Arial"/>
              </a:rPr>
              <a:t> </a:t>
            </a:r>
            <a:r>
              <a:rPr lang="es-ES" sz="2400" i="1" dirty="0" smtClean="0">
                <a:latin typeface="Arial"/>
                <a:cs typeface="Arial"/>
              </a:rPr>
              <a:t>in</a:t>
            </a:r>
            <a:r>
              <a:rPr lang="es-ES" sz="2400" dirty="0" smtClean="0">
                <a:latin typeface="Arial"/>
                <a:cs typeface="Arial"/>
              </a:rPr>
              <a:t> De</a:t>
            </a:r>
          </a:p>
          <a:p>
            <a:pPr algn="just"/>
            <a:r>
              <a:rPr lang="es-ES" sz="2400" dirty="0">
                <a:latin typeface="Arial"/>
                <a:cs typeface="Arial"/>
              </a:rPr>
              <a:t> </a:t>
            </a:r>
            <a:r>
              <a:rPr lang="es-ES" sz="2400" dirty="0" smtClean="0">
                <a:latin typeface="Arial"/>
                <a:cs typeface="Arial"/>
              </a:rPr>
              <a:t>         </a:t>
            </a:r>
            <a:r>
              <a:rPr lang="es-ES" sz="2400" dirty="0" err="1" smtClean="0">
                <a:latin typeface="Arial"/>
                <a:cs typeface="Arial"/>
              </a:rPr>
              <a:t>Candolle</a:t>
            </a:r>
            <a:endParaRPr lang="es-E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44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56537" y="1111133"/>
            <a:ext cx="649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865875" y="448308"/>
            <a:ext cx="769185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El nombre </a:t>
            </a:r>
            <a:r>
              <a:rPr lang="es-MX" sz="2400" i="1" dirty="0"/>
              <a:t>Manospondylus gigas</a:t>
            </a:r>
            <a:r>
              <a:rPr lang="es-MX" sz="2400" dirty="0"/>
              <a:t> Cope 1892 fue publicado para un taxón bajo el Código de Nomenclatura Zoológica (ICZN), sin embargo, el nombre utilizado para este taxón es </a:t>
            </a:r>
            <a:r>
              <a:rPr lang="es-MX" sz="2400" i="1" dirty="0"/>
              <a:t>Tyrannosaurus rex</a:t>
            </a:r>
            <a:r>
              <a:rPr lang="es-MX" sz="2400" dirty="0"/>
              <a:t> Osborn 1905. Contesta lo que se te pide:</a:t>
            </a:r>
          </a:p>
          <a:p>
            <a:pPr algn="just"/>
            <a:endParaRPr lang="es-MX" sz="2000" dirty="0" smtClean="0"/>
          </a:p>
          <a:p>
            <a:pPr algn="just"/>
            <a:r>
              <a:rPr lang="es-MX" sz="2000" dirty="0" smtClean="0"/>
              <a:t>a</a:t>
            </a:r>
            <a:r>
              <a:rPr lang="es-MX" sz="2000" dirty="0"/>
              <a:t>)	¿Por qué en este caso se utiliza un nombre que no es el más antiguo de acuerdo al principio de prioridad?</a:t>
            </a:r>
          </a:p>
          <a:p>
            <a:pPr algn="just"/>
            <a:endParaRPr lang="es-MX" sz="2000" dirty="0" smtClean="0"/>
          </a:p>
          <a:p>
            <a:pPr algn="just"/>
            <a:r>
              <a:rPr lang="es-MX" sz="2000" dirty="0" smtClean="0"/>
              <a:t>b</a:t>
            </a:r>
            <a:r>
              <a:rPr lang="es-MX" sz="2000" dirty="0"/>
              <a:t>)	Busca en el Código y señala cuál es la regla, artículo o principio que permite esta aceptación y transcríbelo.</a:t>
            </a:r>
          </a:p>
          <a:p>
            <a:pPr algn="just"/>
            <a:endParaRPr lang="es-MX" sz="2000" dirty="0" smtClean="0"/>
          </a:p>
          <a:p>
            <a:pPr algn="just"/>
            <a:r>
              <a:rPr lang="es-MX" sz="2000" dirty="0" smtClean="0"/>
              <a:t>c</a:t>
            </a:r>
            <a:r>
              <a:rPr lang="es-MX" sz="2000" dirty="0"/>
              <a:t>)	Dado el caso, señala de que tipo es este cambio. Justifica tu respuesta.</a:t>
            </a:r>
          </a:p>
          <a:p>
            <a:pPr algn="just"/>
            <a:endParaRPr lang="es-MX" sz="2000" dirty="0" smtClean="0"/>
          </a:p>
          <a:p>
            <a:pPr algn="just"/>
            <a:r>
              <a:rPr lang="es-MX" sz="2000" dirty="0" smtClean="0"/>
              <a:t>d</a:t>
            </a:r>
            <a:r>
              <a:rPr lang="es-MX" sz="2000" dirty="0"/>
              <a:t>)	Menciona en que se convierte el nombre </a:t>
            </a:r>
            <a:r>
              <a:rPr lang="es-MX" sz="2000" i="1" dirty="0"/>
              <a:t>Manospondylus gigas </a:t>
            </a:r>
            <a:r>
              <a:rPr lang="es-MX" sz="2000" dirty="0"/>
              <a:t>y en que se convierte </a:t>
            </a:r>
            <a:r>
              <a:rPr lang="es-MX" sz="2000" i="1" dirty="0"/>
              <a:t>Tyrannosaurus rex</a:t>
            </a:r>
            <a:r>
              <a:rPr lang="es-MX" sz="2000" dirty="0"/>
              <a:t>.</a:t>
            </a:r>
          </a:p>
          <a:p>
            <a:pPr algn="just"/>
            <a:endParaRPr lang="es-MX" sz="2000" dirty="0" smtClean="0"/>
          </a:p>
          <a:p>
            <a:pPr algn="just"/>
            <a:r>
              <a:rPr lang="es-MX" sz="2000" dirty="0" smtClean="0"/>
              <a:t>e</a:t>
            </a:r>
            <a:r>
              <a:rPr lang="es-MX" sz="2000" dirty="0"/>
              <a:t>)	Señala </a:t>
            </a:r>
            <a:r>
              <a:rPr lang="es-MX" sz="2000" u="sng" dirty="0"/>
              <a:t>TODOS</a:t>
            </a:r>
            <a:r>
              <a:rPr lang="es-MX" sz="2000" dirty="0"/>
              <a:t> los sinónimos descritos para este taxón</a:t>
            </a:r>
            <a:r>
              <a:rPr lang="es-MX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19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297</Words>
  <Application>Microsoft Macintosh PowerPoint</Application>
  <PresentationFormat>Presentación en pantalla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NOMENCLATURA  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NOMENCLATURA</dc:title>
  <dc:creator>Berenit Mendoza</dc:creator>
  <cp:lastModifiedBy>Berenit Mendoza</cp:lastModifiedBy>
  <cp:revision>18</cp:revision>
  <dcterms:created xsi:type="dcterms:W3CDTF">2018-05-20T17:46:33Z</dcterms:created>
  <dcterms:modified xsi:type="dcterms:W3CDTF">2018-05-21T14:08:18Z</dcterms:modified>
</cp:coreProperties>
</file>