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323C-6840-394F-A123-DBA1E289C98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AA646-CF3E-6C4E-9F67-F86E9840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7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323C-6840-394F-A123-DBA1E289C98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AA646-CF3E-6C4E-9F67-F86E9840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8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323C-6840-394F-A123-DBA1E289C98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AA646-CF3E-6C4E-9F67-F86E9840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4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323C-6840-394F-A123-DBA1E289C98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AA646-CF3E-6C4E-9F67-F86E9840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8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323C-6840-394F-A123-DBA1E289C98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AA646-CF3E-6C4E-9F67-F86E9840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3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323C-6840-394F-A123-DBA1E289C98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AA646-CF3E-6C4E-9F67-F86E9840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323C-6840-394F-A123-DBA1E289C98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AA646-CF3E-6C4E-9F67-F86E9840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5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323C-6840-394F-A123-DBA1E289C98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AA646-CF3E-6C4E-9F67-F86E9840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323C-6840-394F-A123-DBA1E289C98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AA646-CF3E-6C4E-9F67-F86E9840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9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323C-6840-394F-A123-DBA1E289C98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AA646-CF3E-6C4E-9F67-F86E9840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4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323C-6840-394F-A123-DBA1E289C98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AA646-CF3E-6C4E-9F67-F86E9840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4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3323C-6840-394F-A123-DBA1E289C98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A646-CF3E-6C4E-9F67-F86E9840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5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5834" y="60751"/>
            <a:ext cx="5418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Consolas"/>
                <a:cs typeface="Consolas"/>
              </a:rPr>
              <a:t>Nautilus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latin typeface="Consolas"/>
                <a:cs typeface="Consolas"/>
              </a:rPr>
              <a:t>GGG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</a:p>
          <a:p>
            <a:pPr algn="r"/>
            <a:r>
              <a:rPr lang="en-US" b="1" dirty="0" err="1">
                <a:latin typeface="Consolas"/>
                <a:cs typeface="Consolas"/>
              </a:rPr>
              <a:t>Vampyroteuthis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Opisthoteuthis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Octopus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Sepia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Loligo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</a:p>
          <a:p>
            <a:pPr algn="r"/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622638"/>
              </p:ext>
            </p:extLst>
          </p:nvPr>
        </p:nvGraphicFramePr>
        <p:xfrm>
          <a:off x="213372" y="3747736"/>
          <a:ext cx="605602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7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Vampyro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Opistho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Octopus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Sepia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Loligo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Vampyro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Opistho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Octopus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Sepia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Loligo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3372" y="337749"/>
            <a:ext cx="29888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/>
                <a:cs typeface="Consolas"/>
              </a:rPr>
              <a:t>UPGMA</a:t>
            </a:r>
          </a:p>
          <a:p>
            <a:r>
              <a:rPr lang="en-US" dirty="0" err="1">
                <a:latin typeface="Consolas"/>
                <a:cs typeface="Consolas"/>
              </a:rPr>
              <a:t>Unweighted</a:t>
            </a:r>
            <a:r>
              <a:rPr lang="en-US" dirty="0">
                <a:latin typeface="Consolas"/>
                <a:cs typeface="Consolas"/>
              </a:rPr>
              <a:t> pair-group mean average</a:t>
            </a:r>
          </a:p>
          <a:p>
            <a:r>
              <a:rPr lang="en-US" dirty="0">
                <a:latin typeface="Consolas"/>
                <a:cs typeface="Consolas"/>
              </a:rPr>
              <a:t>O</a:t>
            </a:r>
          </a:p>
          <a:p>
            <a:r>
              <a:rPr lang="en-US" dirty="0" err="1">
                <a:latin typeface="Consolas"/>
                <a:cs typeface="Consolas"/>
              </a:rPr>
              <a:t>Promedio</a:t>
            </a:r>
            <a:r>
              <a:rPr lang="en-US" dirty="0">
                <a:latin typeface="Consolas"/>
                <a:cs typeface="Consolas"/>
              </a:rPr>
              <a:t> de medias de </a:t>
            </a:r>
            <a:r>
              <a:rPr lang="en-US" dirty="0" err="1">
                <a:latin typeface="Consolas"/>
                <a:cs typeface="Consolas"/>
              </a:rPr>
              <a:t>grupos</a:t>
            </a:r>
            <a:r>
              <a:rPr lang="en-US" dirty="0">
                <a:latin typeface="Consolas"/>
                <a:cs typeface="Consolas"/>
              </a:rPr>
              <a:t>-pares sin peso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err="1">
                <a:latin typeface="Consolas"/>
                <a:cs typeface="Consolas"/>
              </a:rPr>
              <a:t>Distancias</a:t>
            </a:r>
            <a:r>
              <a:rPr lang="en-US">
                <a:latin typeface="Consolas"/>
                <a:cs typeface="Consolas"/>
              </a:rPr>
              <a:t> “p”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78756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5834" y="0"/>
            <a:ext cx="5418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Consolas"/>
                <a:cs typeface="Consolas"/>
              </a:rPr>
              <a:t>Nautilus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latin typeface="Consolas"/>
                <a:cs typeface="Consolas"/>
              </a:rPr>
              <a:t>GGG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</a:p>
          <a:p>
            <a:pPr algn="r"/>
            <a:r>
              <a:rPr lang="en-US" b="1" dirty="0" err="1">
                <a:latin typeface="Consolas"/>
                <a:cs typeface="Consolas"/>
              </a:rPr>
              <a:t>Vampyroteuthis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Opisthoteuthis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Octopus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Sepia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Loligo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</a:p>
          <a:p>
            <a:pPr algn="r"/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66896"/>
              </p:ext>
            </p:extLst>
          </p:nvPr>
        </p:nvGraphicFramePr>
        <p:xfrm>
          <a:off x="213372" y="3909856"/>
          <a:ext cx="605602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VOSLO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VOSLO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7.5+7.75/2=7.625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1582"/>
            <a:ext cx="298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/>
                <a:cs typeface="Consolas"/>
              </a:rPr>
              <a:t>UPGMA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080514" y="400914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097794" y="796494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7794" y="400914"/>
            <a:ext cx="0" cy="39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091826" y="1255833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09106" y="1651413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109106" y="1255833"/>
            <a:ext cx="0" cy="39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080514" y="2485835"/>
            <a:ext cx="26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73992" y="2450583"/>
            <a:ext cx="48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0.5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391421" y="1029954"/>
            <a:ext cx="945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420014" y="1029955"/>
            <a:ext cx="0" cy="435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391421" y="1465468"/>
            <a:ext cx="689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381287" y="2450583"/>
            <a:ext cx="689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91422" y="2485835"/>
            <a:ext cx="57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1.25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567350" y="1276329"/>
            <a:ext cx="1852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567351" y="591111"/>
            <a:ext cx="25030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567350" y="594443"/>
            <a:ext cx="5343" cy="681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528622" y="2499345"/>
            <a:ext cx="1852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52124" y="2451421"/>
            <a:ext cx="57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3.0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401385"/>
              </p:ext>
            </p:extLst>
          </p:nvPr>
        </p:nvGraphicFramePr>
        <p:xfrm>
          <a:off x="213372" y="1029955"/>
          <a:ext cx="605602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Vam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Opi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Sep/</a:t>
                      </a:r>
                      <a:r>
                        <a:rPr lang="en-US" sz="1400" dirty="0" err="1"/>
                        <a:t>Lol</a:t>
                      </a:r>
                      <a:r>
                        <a:rPr lang="en-US" sz="1400" dirty="0"/>
                        <a:t>/Oct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Vam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Opi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Sep/</a:t>
                      </a:r>
                      <a:r>
                        <a:rPr lang="en-US" sz="1400" dirty="0" err="1"/>
                        <a:t>Lol</a:t>
                      </a:r>
                      <a:r>
                        <a:rPr lang="en-US" sz="1400" dirty="0"/>
                        <a:t>/Oct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33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5834" y="0"/>
            <a:ext cx="5418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Consolas"/>
                <a:cs typeface="Consolas"/>
              </a:rPr>
              <a:t>Nautilus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latin typeface="Consolas"/>
                <a:cs typeface="Consolas"/>
              </a:rPr>
              <a:t>GGG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</a:p>
          <a:p>
            <a:pPr algn="r"/>
            <a:r>
              <a:rPr lang="en-US" b="1" dirty="0" err="1">
                <a:latin typeface="Consolas"/>
                <a:cs typeface="Consolas"/>
              </a:rPr>
              <a:t>Vampyroteuthis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Opisthoteuthis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Octopus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Sepia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Loligo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</a:p>
          <a:p>
            <a:pPr algn="r"/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246982"/>
              </p:ext>
            </p:extLst>
          </p:nvPr>
        </p:nvGraphicFramePr>
        <p:xfrm>
          <a:off x="213372" y="3909856"/>
          <a:ext cx="605602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VOSLO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VOSLO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7.625/2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1582"/>
            <a:ext cx="298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/>
                <a:cs typeface="Consolas"/>
              </a:rPr>
              <a:t>UPGMA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080514" y="400914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097794" y="796494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7794" y="400914"/>
            <a:ext cx="0" cy="39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091826" y="1255833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09106" y="1651413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109106" y="1255833"/>
            <a:ext cx="0" cy="39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080514" y="2485835"/>
            <a:ext cx="26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73992" y="2450583"/>
            <a:ext cx="48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0.5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391421" y="1029954"/>
            <a:ext cx="945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420014" y="1029955"/>
            <a:ext cx="0" cy="435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391421" y="1465468"/>
            <a:ext cx="689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381287" y="2450583"/>
            <a:ext cx="689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91422" y="2485835"/>
            <a:ext cx="57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1.25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567350" y="1276329"/>
            <a:ext cx="1852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567351" y="591111"/>
            <a:ext cx="25030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567350" y="594443"/>
            <a:ext cx="5343" cy="681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528622" y="2499345"/>
            <a:ext cx="1852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52124" y="2451421"/>
            <a:ext cx="57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3.0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986349" y="176092"/>
            <a:ext cx="33508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86349" y="176092"/>
            <a:ext cx="5343" cy="73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91693" y="912018"/>
            <a:ext cx="5756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991693" y="2432631"/>
            <a:ext cx="58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86349" y="2506299"/>
            <a:ext cx="57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3.81</a:t>
            </a:r>
          </a:p>
        </p:txBody>
      </p:sp>
    </p:spTree>
    <p:extLst>
      <p:ext uri="{BB962C8B-B14F-4D97-AF65-F5344CB8AC3E}">
        <p14:creationId xmlns:p14="http://schemas.microsoft.com/office/powerpoint/2010/main" val="274848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5834" y="0"/>
            <a:ext cx="5418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Consolas"/>
                <a:cs typeface="Consolas"/>
              </a:rPr>
              <a:t>Nautilus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latin typeface="Consolas"/>
                <a:cs typeface="Consolas"/>
              </a:rPr>
              <a:t>GGG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</a:p>
          <a:p>
            <a:pPr algn="r"/>
            <a:r>
              <a:rPr lang="en-US" b="1" dirty="0" err="1">
                <a:latin typeface="Consolas"/>
                <a:cs typeface="Consolas"/>
              </a:rPr>
              <a:t>Vampyroteuthis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Opisthoteuthis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Octopus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Sepia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Loligo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</a:p>
          <a:p>
            <a:pPr algn="r"/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316268"/>
              </p:ext>
            </p:extLst>
          </p:nvPr>
        </p:nvGraphicFramePr>
        <p:xfrm>
          <a:off x="213372" y="3747736"/>
          <a:ext cx="605602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7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Vampyro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Opistho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Octopus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Sepia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Loligo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Vampyro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Opistho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Octopus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Sepia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Loligo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1582"/>
            <a:ext cx="298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/>
                <a:cs typeface="Consolas"/>
              </a:rPr>
              <a:t>UPGMA</a:t>
            </a:r>
          </a:p>
        </p:txBody>
      </p:sp>
    </p:spTree>
    <p:extLst>
      <p:ext uri="{BB962C8B-B14F-4D97-AF65-F5344CB8AC3E}">
        <p14:creationId xmlns:p14="http://schemas.microsoft.com/office/powerpoint/2010/main" val="45315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5834" y="0"/>
            <a:ext cx="5418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Consolas"/>
                <a:cs typeface="Consolas"/>
              </a:rPr>
              <a:t>Nautilus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latin typeface="Consolas"/>
                <a:cs typeface="Consolas"/>
              </a:rPr>
              <a:t>GGG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</a:p>
          <a:p>
            <a:pPr algn="r"/>
            <a:r>
              <a:rPr lang="en-US" b="1" dirty="0" err="1">
                <a:latin typeface="Consolas"/>
                <a:cs typeface="Consolas"/>
              </a:rPr>
              <a:t>Vampyroteuthis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Opisthoteuthis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Octopus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Sepia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Loligo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</a:p>
          <a:p>
            <a:pPr algn="r"/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779928"/>
              </p:ext>
            </p:extLst>
          </p:nvPr>
        </p:nvGraphicFramePr>
        <p:xfrm>
          <a:off x="213372" y="3747736"/>
          <a:ext cx="605602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7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Vampyro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Opistho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Octopus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Sepia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Loligo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Vampyro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Opistho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1/2=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Octopus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Sepia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Loligo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1582"/>
            <a:ext cx="298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/>
                <a:cs typeface="Consolas"/>
              </a:rPr>
              <a:t>UPGMA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080514" y="400914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097794" y="796494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7794" y="400914"/>
            <a:ext cx="0" cy="39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091826" y="1255833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09106" y="1651413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109106" y="1255833"/>
            <a:ext cx="0" cy="39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080514" y="2485835"/>
            <a:ext cx="26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73992" y="2450583"/>
            <a:ext cx="48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47746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5834" y="0"/>
            <a:ext cx="5418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Consolas"/>
                <a:cs typeface="Consolas"/>
              </a:rPr>
              <a:t>Nautilus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latin typeface="Consolas"/>
                <a:cs typeface="Consolas"/>
              </a:rPr>
              <a:t>GGG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</a:p>
          <a:p>
            <a:pPr algn="r"/>
            <a:r>
              <a:rPr lang="en-US" b="1" dirty="0" err="1">
                <a:latin typeface="Consolas"/>
                <a:cs typeface="Consolas"/>
              </a:rPr>
              <a:t>Vampyroteuthis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Opisthoteuthis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Octopus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Sepia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Loligo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</a:p>
          <a:p>
            <a:pPr algn="r"/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895153"/>
              </p:ext>
            </p:extLst>
          </p:nvPr>
        </p:nvGraphicFramePr>
        <p:xfrm>
          <a:off x="213372" y="3909856"/>
          <a:ext cx="6056027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7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Vam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Opi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Octopus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Sep/</a:t>
                      </a:r>
                      <a:r>
                        <a:rPr lang="en-US" sz="1400" dirty="0" err="1"/>
                        <a:t>Lol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Vam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Opi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7+8/2=7.5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Octopus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4+5/2=</a:t>
                      </a:r>
                    </a:p>
                    <a:p>
                      <a:r>
                        <a:rPr lang="en-US" sz="1400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Sep/</a:t>
                      </a:r>
                      <a:r>
                        <a:rPr lang="en-US" sz="1400" dirty="0" err="1"/>
                        <a:t>Lol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7+8/2=7.5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6+7+8+8/4=7.25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2+3/2=</a:t>
                      </a:r>
                    </a:p>
                    <a:p>
                      <a:r>
                        <a:rPr lang="en-US" sz="14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1582"/>
            <a:ext cx="298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/>
                <a:cs typeface="Consolas"/>
              </a:rPr>
              <a:t>UPGMA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080514" y="400914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097794" y="796494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7794" y="400914"/>
            <a:ext cx="0" cy="39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091826" y="1255833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09106" y="1651413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109106" y="1255833"/>
            <a:ext cx="0" cy="39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080514" y="2485835"/>
            <a:ext cx="26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73992" y="2450583"/>
            <a:ext cx="48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0.5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51517"/>
              </p:ext>
            </p:extLst>
          </p:nvPr>
        </p:nvGraphicFramePr>
        <p:xfrm>
          <a:off x="213372" y="1004537"/>
          <a:ext cx="605602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7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Vampyro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Opistho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Octopus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Sepia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Loligo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Vampyro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Opistho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Octopus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Sepia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Loligo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70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5834" y="0"/>
            <a:ext cx="5418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Consolas"/>
                <a:cs typeface="Consolas"/>
              </a:rPr>
              <a:t>Nautilus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latin typeface="Consolas"/>
                <a:cs typeface="Consolas"/>
              </a:rPr>
              <a:t>GGG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</a:p>
          <a:p>
            <a:pPr algn="r"/>
            <a:r>
              <a:rPr lang="en-US" b="1" dirty="0" err="1">
                <a:latin typeface="Consolas"/>
                <a:cs typeface="Consolas"/>
              </a:rPr>
              <a:t>Vampyroteuthis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Opisthoteuthis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Octopus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Sepia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Loligo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</a:p>
          <a:p>
            <a:pPr algn="r"/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173992"/>
              </p:ext>
            </p:extLst>
          </p:nvPr>
        </p:nvGraphicFramePr>
        <p:xfrm>
          <a:off x="213372" y="3909856"/>
          <a:ext cx="605602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7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Vam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Opi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Octopus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Sep/</a:t>
                      </a:r>
                      <a:r>
                        <a:rPr lang="en-US" sz="1400" dirty="0" err="1"/>
                        <a:t>Lol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Vam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Opi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15/2=7.5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Octopus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9/2=4.5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Sep/</a:t>
                      </a:r>
                      <a:r>
                        <a:rPr lang="en-US" sz="1400" dirty="0" err="1"/>
                        <a:t>Lol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15/2=7.5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6+7+8+8/4</a:t>
                      </a:r>
                      <a:r>
                        <a:rPr lang="en-US" sz="1400" baseline="0" dirty="0"/>
                        <a:t> = 7.5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5/2=2.5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1582"/>
            <a:ext cx="298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/>
                <a:cs typeface="Consolas"/>
              </a:rPr>
              <a:t>UPGMA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080514" y="400914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097794" y="796494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7794" y="400914"/>
            <a:ext cx="0" cy="39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091826" y="1255833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09106" y="1651413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109106" y="1255833"/>
            <a:ext cx="0" cy="39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080514" y="2485835"/>
            <a:ext cx="26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73992" y="2450583"/>
            <a:ext cx="48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0.5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52466"/>
              </p:ext>
            </p:extLst>
          </p:nvPr>
        </p:nvGraphicFramePr>
        <p:xfrm>
          <a:off x="213372" y="1004537"/>
          <a:ext cx="605602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7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Vampyro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Opistho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Octopus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Sepia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Loligo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Vampyro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Opistho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Octopus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Sepia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Loligo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60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5834" y="0"/>
            <a:ext cx="5418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Consolas"/>
                <a:cs typeface="Consolas"/>
              </a:rPr>
              <a:t>Nautilus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latin typeface="Consolas"/>
                <a:cs typeface="Consolas"/>
              </a:rPr>
              <a:t>GGG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</a:p>
          <a:p>
            <a:pPr algn="r"/>
            <a:r>
              <a:rPr lang="en-US" b="1" dirty="0" err="1">
                <a:latin typeface="Consolas"/>
                <a:cs typeface="Consolas"/>
              </a:rPr>
              <a:t>Vampyroteuthis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Opisthoteuthis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Octopus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Sepia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Loligo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</a:p>
          <a:p>
            <a:pPr algn="r"/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1582"/>
            <a:ext cx="298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/>
                <a:cs typeface="Consolas"/>
              </a:rPr>
              <a:t>UPGMA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080514" y="400914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097794" y="796494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7794" y="400914"/>
            <a:ext cx="0" cy="39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091826" y="1255833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09106" y="1651413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109106" y="1255833"/>
            <a:ext cx="0" cy="39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080514" y="2485835"/>
            <a:ext cx="26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73992" y="2450583"/>
            <a:ext cx="48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0.5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3391421" y="1029954"/>
            <a:ext cx="945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420014" y="1029955"/>
            <a:ext cx="0" cy="435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91421" y="1465468"/>
            <a:ext cx="689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381287" y="2450583"/>
            <a:ext cx="689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91422" y="2485835"/>
            <a:ext cx="57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1.25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3236"/>
              </p:ext>
            </p:extLst>
          </p:nvPr>
        </p:nvGraphicFramePr>
        <p:xfrm>
          <a:off x="213372" y="3909856"/>
          <a:ext cx="605602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7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Vam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Opi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Octopus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Sep/</a:t>
                      </a:r>
                      <a:r>
                        <a:rPr lang="en-US" sz="1400" dirty="0" err="1"/>
                        <a:t>Lol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Vam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Opi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15/2=7.5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Octopus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9/2=4.5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Sep/</a:t>
                      </a:r>
                      <a:r>
                        <a:rPr lang="en-US" sz="1400" dirty="0" err="1"/>
                        <a:t>Lol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15/2=7.5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6+7+8+8/4</a:t>
                      </a:r>
                      <a:r>
                        <a:rPr lang="en-US" sz="1400" baseline="0" dirty="0"/>
                        <a:t> = 7.5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5/2=2.5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16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H="1">
            <a:off x="4080514" y="400914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097794" y="796494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097794" y="400914"/>
            <a:ext cx="0" cy="39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091826" y="1255833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109106" y="1651413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109106" y="1255833"/>
            <a:ext cx="0" cy="39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080514" y="2485835"/>
            <a:ext cx="26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73992" y="2450583"/>
            <a:ext cx="48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0.5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3391421" y="1029954"/>
            <a:ext cx="945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420014" y="1029955"/>
            <a:ext cx="0" cy="435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391421" y="1465468"/>
            <a:ext cx="689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381287" y="2450583"/>
            <a:ext cx="689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91422" y="2485835"/>
            <a:ext cx="57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1.25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5834" y="0"/>
            <a:ext cx="5418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Consolas"/>
                <a:cs typeface="Consolas"/>
              </a:rPr>
              <a:t>Nautilus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latin typeface="Consolas"/>
                <a:cs typeface="Consolas"/>
              </a:rPr>
              <a:t>GGG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</a:p>
          <a:p>
            <a:pPr algn="r"/>
            <a:r>
              <a:rPr lang="en-US" b="1" dirty="0" err="1">
                <a:latin typeface="Consolas"/>
                <a:cs typeface="Consolas"/>
              </a:rPr>
              <a:t>Vampyroteuthis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Opisthoteuthis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Octopus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Sepia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Loligo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</a:p>
          <a:p>
            <a:pPr algn="r"/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372552"/>
              </p:ext>
            </p:extLst>
          </p:nvPr>
        </p:nvGraphicFramePr>
        <p:xfrm>
          <a:off x="213372" y="3909856"/>
          <a:ext cx="605602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Vam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Opi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Sep/</a:t>
                      </a:r>
                      <a:r>
                        <a:rPr lang="en-US" sz="1400" dirty="0" err="1"/>
                        <a:t>Lol</a:t>
                      </a:r>
                      <a:r>
                        <a:rPr lang="en-US" sz="1400" dirty="0"/>
                        <a:t>/Oct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Vam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Opi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Sep/</a:t>
                      </a:r>
                      <a:r>
                        <a:rPr lang="en-US" sz="1400" dirty="0" err="1"/>
                        <a:t>Lol</a:t>
                      </a:r>
                      <a:r>
                        <a:rPr lang="en-US" sz="1400" dirty="0"/>
                        <a:t>/Oct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8+7.5/2=</a:t>
                      </a:r>
                    </a:p>
                    <a:p>
                      <a:r>
                        <a:rPr lang="en-US" sz="1400" dirty="0"/>
                        <a:t>7.75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4.5+7.5/2=6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1582"/>
            <a:ext cx="298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/>
                <a:cs typeface="Consolas"/>
              </a:rPr>
              <a:t>UPGMA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462105"/>
              </p:ext>
            </p:extLst>
          </p:nvPr>
        </p:nvGraphicFramePr>
        <p:xfrm>
          <a:off x="213372" y="832778"/>
          <a:ext cx="605602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7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Vam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Opi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Octopus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Sep/</a:t>
                      </a:r>
                      <a:r>
                        <a:rPr lang="en-US" sz="1400" dirty="0" err="1"/>
                        <a:t>Lol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Vam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Opi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Octopus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Sep/</a:t>
                      </a:r>
                      <a:r>
                        <a:rPr lang="en-US" sz="1400" dirty="0" err="1"/>
                        <a:t>Lol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7.5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46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H="1">
            <a:off x="4080514" y="400914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097794" y="796494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097794" y="400914"/>
            <a:ext cx="0" cy="39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091826" y="1255833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109106" y="1651413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109106" y="1255833"/>
            <a:ext cx="0" cy="39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080514" y="2485835"/>
            <a:ext cx="26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73992" y="2450583"/>
            <a:ext cx="48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0.5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3391421" y="1029954"/>
            <a:ext cx="945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420014" y="1029955"/>
            <a:ext cx="0" cy="435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391421" y="1465468"/>
            <a:ext cx="689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381287" y="2450583"/>
            <a:ext cx="689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91422" y="2485835"/>
            <a:ext cx="57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1.25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5834" y="0"/>
            <a:ext cx="5418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Consolas"/>
                <a:cs typeface="Consolas"/>
              </a:rPr>
              <a:t>Nautilus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latin typeface="Consolas"/>
                <a:cs typeface="Consolas"/>
              </a:rPr>
              <a:t>GGG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</a:p>
          <a:p>
            <a:pPr algn="r"/>
            <a:r>
              <a:rPr lang="en-US" b="1" dirty="0" err="1">
                <a:latin typeface="Consolas"/>
                <a:cs typeface="Consolas"/>
              </a:rPr>
              <a:t>Vampyroteuthis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Opisthoteuthis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Octopus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Sepia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Loligo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</a:p>
          <a:p>
            <a:pPr algn="r"/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4825"/>
              </p:ext>
            </p:extLst>
          </p:nvPr>
        </p:nvGraphicFramePr>
        <p:xfrm>
          <a:off x="213372" y="3909856"/>
          <a:ext cx="605602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Vam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Opi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Sep/</a:t>
                      </a:r>
                      <a:r>
                        <a:rPr lang="en-US" sz="1400" dirty="0" err="1"/>
                        <a:t>Lol</a:t>
                      </a:r>
                      <a:r>
                        <a:rPr lang="en-US" sz="1400" dirty="0"/>
                        <a:t>/Oct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Vam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Opi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Sep/</a:t>
                      </a:r>
                      <a:r>
                        <a:rPr lang="en-US" sz="1400" dirty="0" err="1"/>
                        <a:t>Lol</a:t>
                      </a:r>
                      <a:r>
                        <a:rPr lang="en-US" sz="1400" dirty="0"/>
                        <a:t>/Oct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8+7.5/2=</a:t>
                      </a:r>
                    </a:p>
                    <a:p>
                      <a:r>
                        <a:rPr lang="en-US" sz="1400" dirty="0"/>
                        <a:t>7.75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4.5+7.5/2=6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1582"/>
            <a:ext cx="298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/>
                <a:cs typeface="Consolas"/>
              </a:rPr>
              <a:t>UPGMA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811327"/>
              </p:ext>
            </p:extLst>
          </p:nvPr>
        </p:nvGraphicFramePr>
        <p:xfrm>
          <a:off x="213372" y="832778"/>
          <a:ext cx="605602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7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Vam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Opi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Octopus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Sep/</a:t>
                      </a:r>
                      <a:r>
                        <a:rPr lang="en-US" sz="1400" dirty="0" err="1"/>
                        <a:t>Lol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Vam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Opi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Octopus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Sep/</a:t>
                      </a:r>
                      <a:r>
                        <a:rPr lang="en-US" sz="1400" dirty="0" err="1"/>
                        <a:t>Lol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7.5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67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5834" y="0"/>
            <a:ext cx="5418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Consolas"/>
                <a:cs typeface="Consolas"/>
              </a:rPr>
              <a:t>Nautilus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latin typeface="Consolas"/>
                <a:cs typeface="Consolas"/>
              </a:rPr>
              <a:t>GGG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</a:p>
          <a:p>
            <a:pPr algn="r"/>
            <a:r>
              <a:rPr lang="en-US" b="1" dirty="0" err="1">
                <a:latin typeface="Consolas"/>
                <a:cs typeface="Consolas"/>
              </a:rPr>
              <a:t>Vampyroteuthis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Opisthoteuthis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Octopus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Sepia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</a:p>
          <a:p>
            <a:pPr algn="r"/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Loligo</a:t>
            </a:r>
            <a:r>
              <a:rPr lang="en-US" b="1" dirty="0">
                <a:latin typeface="Consolas"/>
                <a:cs typeface="Consolas"/>
              </a:rPr>
              <a:t> –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AA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lang="en-US" b="1" dirty="0">
                <a:latin typeface="Consolas"/>
                <a:cs typeface="Consolas"/>
              </a:rPr>
              <a:t>G</a:t>
            </a:r>
            <a:r>
              <a:rPr lang="en-US" b="1" dirty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</a:p>
          <a:p>
            <a:pPr algn="r"/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98647"/>
              </p:ext>
            </p:extLst>
          </p:nvPr>
        </p:nvGraphicFramePr>
        <p:xfrm>
          <a:off x="213372" y="3909856"/>
          <a:ext cx="605602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Vam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Opi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Sep/</a:t>
                      </a:r>
                      <a:r>
                        <a:rPr lang="en-US" sz="1400" dirty="0" err="1"/>
                        <a:t>Lol</a:t>
                      </a:r>
                      <a:r>
                        <a:rPr lang="en-US" sz="1400" dirty="0"/>
                        <a:t>/Oct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/>
                          <a:cs typeface="Consolas"/>
                        </a:rPr>
                        <a:t>Nautilus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Vam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Opi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Sep/</a:t>
                      </a:r>
                      <a:r>
                        <a:rPr lang="en-US" sz="1400" dirty="0" err="1"/>
                        <a:t>Lol</a:t>
                      </a:r>
                      <a:r>
                        <a:rPr lang="en-US" sz="1400" dirty="0"/>
                        <a:t>/Oct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6/2=3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1582"/>
            <a:ext cx="298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/>
                <a:cs typeface="Consolas"/>
              </a:rPr>
              <a:t>UPGMA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080514" y="400914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097794" y="796494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097794" y="400914"/>
            <a:ext cx="0" cy="39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091826" y="1255833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109106" y="1651413"/>
            <a:ext cx="256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109106" y="1255833"/>
            <a:ext cx="0" cy="39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080514" y="2485835"/>
            <a:ext cx="26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73992" y="2450583"/>
            <a:ext cx="48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0.5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3391421" y="1029954"/>
            <a:ext cx="945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420014" y="1029955"/>
            <a:ext cx="0" cy="435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391421" y="1465468"/>
            <a:ext cx="689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381287" y="2450583"/>
            <a:ext cx="689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91422" y="2485835"/>
            <a:ext cx="57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1.25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1567350" y="1276329"/>
            <a:ext cx="1852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567351" y="591111"/>
            <a:ext cx="25030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567350" y="594443"/>
            <a:ext cx="5343" cy="681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528622" y="2499345"/>
            <a:ext cx="1852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52124" y="2451421"/>
            <a:ext cx="57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3.0</a:t>
            </a:r>
          </a:p>
        </p:txBody>
      </p:sp>
    </p:spTree>
    <p:extLst>
      <p:ext uri="{BB962C8B-B14F-4D97-AF65-F5344CB8AC3E}">
        <p14:creationId xmlns:p14="http://schemas.microsoft.com/office/powerpoint/2010/main" val="60296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685</Words>
  <Application>Microsoft Macintosh PowerPoint</Application>
  <PresentationFormat>On-screen Show (4:3)</PresentationFormat>
  <Paragraphs>422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 Vazquez Miranda</dc:creator>
  <cp:lastModifiedBy>HERNAN VAZQUEZ MIRANDA</cp:lastModifiedBy>
  <cp:revision>20</cp:revision>
  <dcterms:created xsi:type="dcterms:W3CDTF">2020-03-20T03:00:53Z</dcterms:created>
  <dcterms:modified xsi:type="dcterms:W3CDTF">2020-03-20T15:17:28Z</dcterms:modified>
</cp:coreProperties>
</file>