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89" r:id="rId3"/>
    <p:sldId id="530" r:id="rId4"/>
    <p:sldId id="531" r:id="rId5"/>
    <p:sldId id="532" r:id="rId6"/>
    <p:sldId id="533" r:id="rId7"/>
    <p:sldId id="534" r:id="rId8"/>
    <p:sldId id="535" r:id="rId9"/>
    <p:sldId id="536" r:id="rId10"/>
    <p:sldId id="537" r:id="rId11"/>
    <p:sldId id="539" r:id="rId12"/>
    <p:sldId id="538" r:id="rId13"/>
    <p:sldId id="540" r:id="rId14"/>
    <p:sldId id="541" r:id="rId15"/>
    <p:sldId id="542" r:id="rId16"/>
    <p:sldId id="543" r:id="rId17"/>
    <p:sldId id="545" r:id="rId18"/>
    <p:sldId id="544" r:id="rId19"/>
    <p:sldId id="546" r:id="rId20"/>
    <p:sldId id="547" r:id="rId21"/>
    <p:sldId id="548" r:id="rId22"/>
    <p:sldId id="549" r:id="rId23"/>
    <p:sldId id="550" r:id="rId24"/>
    <p:sldId id="552" r:id="rId25"/>
    <p:sldId id="553" r:id="rId26"/>
    <p:sldId id="554" r:id="rId27"/>
    <p:sldId id="555" r:id="rId28"/>
    <p:sldId id="556" r:id="rId29"/>
    <p:sldId id="557" r:id="rId30"/>
    <p:sldId id="558" r:id="rId31"/>
    <p:sldId id="559" r:id="rId32"/>
    <p:sldId id="560" r:id="rId33"/>
    <p:sldId id="561" r:id="rId34"/>
    <p:sldId id="562" r:id="rId35"/>
    <p:sldId id="563" r:id="rId36"/>
    <p:sldId id="564" r:id="rId37"/>
    <p:sldId id="565" r:id="rId38"/>
    <p:sldId id="566" r:id="rId39"/>
    <p:sldId id="567" r:id="rId4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elin Pérez" initials="M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97"/>
    <a:srgbClr val="E04040"/>
    <a:srgbClr val="6AB7C2"/>
    <a:srgbClr val="6AB740"/>
    <a:srgbClr val="F8CD00"/>
    <a:srgbClr val="000000"/>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3867" autoAdjust="0"/>
  </p:normalViewPr>
  <p:slideViewPr>
    <p:cSldViewPr snapToGrid="0">
      <p:cViewPr varScale="1">
        <p:scale>
          <a:sx n="64" d="100"/>
          <a:sy n="64" d="100"/>
        </p:scale>
        <p:origin x="9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B6C88-B62F-42D3-9496-BD537CD03D27}" type="datetimeFigureOut">
              <a:rPr lang="es-CO" smtClean="0"/>
              <a:t>28/03/2022</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EAA4D-A316-4C7C-AA35-9E1CAAA2503F}" type="slidenum">
              <a:rPr lang="es-CO" smtClean="0"/>
              <a:t>‹Nº›</a:t>
            </a:fld>
            <a:endParaRPr lang="es-CO" dirty="0"/>
          </a:p>
        </p:txBody>
      </p:sp>
    </p:spTree>
    <p:extLst>
      <p:ext uri="{BB962C8B-B14F-4D97-AF65-F5344CB8AC3E}">
        <p14:creationId xmlns:p14="http://schemas.microsoft.com/office/powerpoint/2010/main" val="297355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5BB6AB8-6643-4D4C-8999-68304D89FD49}" type="slidenum">
              <a:rPr lang="es-CO" smtClean="0"/>
              <a:t>11</a:t>
            </a:fld>
            <a:endParaRPr lang="es-CO" dirty="0"/>
          </a:p>
        </p:txBody>
      </p:sp>
    </p:spTree>
    <p:extLst>
      <p:ext uri="{BB962C8B-B14F-4D97-AF65-F5344CB8AC3E}">
        <p14:creationId xmlns:p14="http://schemas.microsoft.com/office/powerpoint/2010/main" val="370783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F5BB6AB8-6643-4D4C-8999-68304D89FD49}" type="slidenum">
              <a:rPr lang="es-CO" smtClean="0"/>
              <a:t>25</a:t>
            </a:fld>
            <a:endParaRPr lang="es-CO" dirty="0"/>
          </a:p>
        </p:txBody>
      </p:sp>
    </p:spTree>
    <p:extLst>
      <p:ext uri="{BB962C8B-B14F-4D97-AF65-F5344CB8AC3E}">
        <p14:creationId xmlns:p14="http://schemas.microsoft.com/office/powerpoint/2010/main" val="114505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B0EBD-9173-4BF9-BFE5-D26113AC2E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8FC43E9-B1F4-4F1A-8933-6DC4B8882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23CC3A4-972A-4577-8C27-B2A377E65D4C}"/>
              </a:ext>
            </a:extLst>
          </p:cNvPr>
          <p:cNvSpPr>
            <a:spLocks noGrp="1"/>
          </p:cNvSpPr>
          <p:nvPr>
            <p:ph type="dt" sz="half" idx="10"/>
          </p:nvPr>
        </p:nvSpPr>
        <p:spPr/>
        <p:txBody>
          <a:bodyPr/>
          <a:lstStyle/>
          <a:p>
            <a:fld id="{C426957B-49AA-47D5-B6B3-1DA70B193D62}" type="datetime1">
              <a:rPr lang="es-CO" smtClean="0"/>
              <a:t>28/03/2022</a:t>
            </a:fld>
            <a:endParaRPr lang="es-CO" dirty="0"/>
          </a:p>
        </p:txBody>
      </p:sp>
      <p:sp>
        <p:nvSpPr>
          <p:cNvPr id="5" name="Marcador de pie de página 4">
            <a:extLst>
              <a:ext uri="{FF2B5EF4-FFF2-40B4-BE49-F238E27FC236}">
                <a16:creationId xmlns:a16="http://schemas.microsoft.com/office/drawing/2014/main" id="{EF5E3741-78CF-48BF-A8E3-DBDB15BC0CBB}"/>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52B7F5DD-E5A0-4E28-87CE-BFFCE00EE44B}"/>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1784153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254DD-497E-43E4-8862-819E6B1F085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7033C59-A286-4CD2-B29B-40B9491E4B7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F28E47F-2156-4CFA-AD4E-D70F953C2B10}"/>
              </a:ext>
            </a:extLst>
          </p:cNvPr>
          <p:cNvSpPr>
            <a:spLocks noGrp="1"/>
          </p:cNvSpPr>
          <p:nvPr>
            <p:ph type="dt" sz="half" idx="10"/>
          </p:nvPr>
        </p:nvSpPr>
        <p:spPr/>
        <p:txBody>
          <a:bodyPr/>
          <a:lstStyle/>
          <a:p>
            <a:fld id="{99508827-88E2-4812-876D-BEA09F14D458}" type="datetime1">
              <a:rPr lang="es-CO" smtClean="0"/>
              <a:t>28/03/2022</a:t>
            </a:fld>
            <a:endParaRPr lang="es-CO" dirty="0"/>
          </a:p>
        </p:txBody>
      </p:sp>
      <p:sp>
        <p:nvSpPr>
          <p:cNvPr id="5" name="Marcador de pie de página 4">
            <a:extLst>
              <a:ext uri="{FF2B5EF4-FFF2-40B4-BE49-F238E27FC236}">
                <a16:creationId xmlns:a16="http://schemas.microsoft.com/office/drawing/2014/main" id="{D0368286-C0A5-41EE-A273-376888D4C577}"/>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86048C33-2EB4-407F-9FFA-491E02FC0381}"/>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249477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AA3F24-0248-4E4D-827A-75F9A261BA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C059A8E-DD29-4B3C-8B50-461F4EAE9EC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A774D2-6AC4-46CF-8458-4B20C3B2246D}"/>
              </a:ext>
            </a:extLst>
          </p:cNvPr>
          <p:cNvSpPr>
            <a:spLocks noGrp="1"/>
          </p:cNvSpPr>
          <p:nvPr>
            <p:ph type="dt" sz="half" idx="10"/>
          </p:nvPr>
        </p:nvSpPr>
        <p:spPr/>
        <p:txBody>
          <a:bodyPr/>
          <a:lstStyle/>
          <a:p>
            <a:fld id="{E937FE75-5BB0-4186-AB65-9501E429CF2D}" type="datetime1">
              <a:rPr lang="es-CO" smtClean="0"/>
              <a:t>28/03/2022</a:t>
            </a:fld>
            <a:endParaRPr lang="es-CO" dirty="0"/>
          </a:p>
        </p:txBody>
      </p:sp>
      <p:sp>
        <p:nvSpPr>
          <p:cNvPr id="5" name="Marcador de pie de página 4">
            <a:extLst>
              <a:ext uri="{FF2B5EF4-FFF2-40B4-BE49-F238E27FC236}">
                <a16:creationId xmlns:a16="http://schemas.microsoft.com/office/drawing/2014/main" id="{9C71EC0F-D416-47CA-9200-7CE0027D5DB9}"/>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B5F04186-74DD-4A50-82CB-72DB30DBC161}"/>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98054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3A513-AD2E-4277-8E3C-81F92FA424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FB4DB0C-815B-43B2-8B39-2A171164958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D67C077-D3E2-4573-98EE-93FE9E038119}"/>
              </a:ext>
            </a:extLst>
          </p:cNvPr>
          <p:cNvSpPr>
            <a:spLocks noGrp="1"/>
          </p:cNvSpPr>
          <p:nvPr>
            <p:ph type="dt" sz="half" idx="10"/>
          </p:nvPr>
        </p:nvSpPr>
        <p:spPr/>
        <p:txBody>
          <a:bodyPr/>
          <a:lstStyle/>
          <a:p>
            <a:fld id="{7A1562F8-BAC5-45E2-B31E-F5C3C72DB1A7}" type="datetime1">
              <a:rPr lang="es-CO" smtClean="0"/>
              <a:t>28/03/2022</a:t>
            </a:fld>
            <a:endParaRPr lang="es-CO" dirty="0"/>
          </a:p>
        </p:txBody>
      </p:sp>
      <p:sp>
        <p:nvSpPr>
          <p:cNvPr id="5" name="Marcador de pie de página 4">
            <a:extLst>
              <a:ext uri="{FF2B5EF4-FFF2-40B4-BE49-F238E27FC236}">
                <a16:creationId xmlns:a16="http://schemas.microsoft.com/office/drawing/2014/main" id="{D2F66C35-CAE7-4CED-B742-82A351B49CE6}"/>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5017D66C-1B43-4869-9F7A-CFD41E798830}"/>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66194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F725E-A5CD-41F5-B1A4-33DF65BB0BB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75C1B63-F375-451F-8B3A-9BD062CF7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04830CB-B572-4464-80F0-A343591E3421}"/>
              </a:ext>
            </a:extLst>
          </p:cNvPr>
          <p:cNvSpPr>
            <a:spLocks noGrp="1"/>
          </p:cNvSpPr>
          <p:nvPr>
            <p:ph type="dt" sz="half" idx="10"/>
          </p:nvPr>
        </p:nvSpPr>
        <p:spPr/>
        <p:txBody>
          <a:bodyPr/>
          <a:lstStyle/>
          <a:p>
            <a:fld id="{62D194B2-04E3-4CF1-BFBC-3EBB3C405DF6}" type="datetime1">
              <a:rPr lang="es-CO" smtClean="0"/>
              <a:t>28/03/2022</a:t>
            </a:fld>
            <a:endParaRPr lang="es-CO" dirty="0"/>
          </a:p>
        </p:txBody>
      </p:sp>
      <p:sp>
        <p:nvSpPr>
          <p:cNvPr id="5" name="Marcador de pie de página 4">
            <a:extLst>
              <a:ext uri="{FF2B5EF4-FFF2-40B4-BE49-F238E27FC236}">
                <a16:creationId xmlns:a16="http://schemas.microsoft.com/office/drawing/2014/main" id="{BBE4009C-BD3D-41C1-9571-7FA5FB6C45DA}"/>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50CE07BE-D93D-4CF4-9DDB-FDEC03A3D1B6}"/>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335970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B535B-A5BA-4264-8857-3278BF72ECD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F16E08A-2B29-4765-975C-E02E9158851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5561AB6-C460-49EC-8D02-8F776476198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3331983-7599-46BC-8230-69E203A68A5B}"/>
              </a:ext>
            </a:extLst>
          </p:cNvPr>
          <p:cNvSpPr>
            <a:spLocks noGrp="1"/>
          </p:cNvSpPr>
          <p:nvPr>
            <p:ph type="dt" sz="half" idx="10"/>
          </p:nvPr>
        </p:nvSpPr>
        <p:spPr/>
        <p:txBody>
          <a:bodyPr/>
          <a:lstStyle/>
          <a:p>
            <a:fld id="{4BA73846-E2C1-4F46-B5EC-2034BB7059B3}" type="datetime1">
              <a:rPr lang="es-CO" smtClean="0"/>
              <a:t>28/03/2022</a:t>
            </a:fld>
            <a:endParaRPr lang="es-CO" dirty="0"/>
          </a:p>
        </p:txBody>
      </p:sp>
      <p:sp>
        <p:nvSpPr>
          <p:cNvPr id="6" name="Marcador de pie de página 5">
            <a:extLst>
              <a:ext uri="{FF2B5EF4-FFF2-40B4-BE49-F238E27FC236}">
                <a16:creationId xmlns:a16="http://schemas.microsoft.com/office/drawing/2014/main" id="{A5BFE8E5-9593-4C85-93D2-67A71014D0D8}"/>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2F675B4E-14D3-4A50-96A5-18774E4B2360}"/>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1936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D084D-BD68-45AD-A42F-11FFDCD92A6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AE41C21-5E98-42A0-BD90-C3DA3964C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13388A9-0217-48A0-A5C0-C027F9AD3AE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00A0FF1-C904-4CE2-AF00-CC0BE3928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0D1077E-45BD-45AA-BF94-E985FD2573C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871CF81-A6A7-460E-BFE6-E900EAE61D05}"/>
              </a:ext>
            </a:extLst>
          </p:cNvPr>
          <p:cNvSpPr>
            <a:spLocks noGrp="1"/>
          </p:cNvSpPr>
          <p:nvPr>
            <p:ph type="dt" sz="half" idx="10"/>
          </p:nvPr>
        </p:nvSpPr>
        <p:spPr/>
        <p:txBody>
          <a:bodyPr/>
          <a:lstStyle/>
          <a:p>
            <a:fld id="{572A8E9D-BAC0-496D-B40F-EC4421E85FD8}" type="datetime1">
              <a:rPr lang="es-CO" smtClean="0"/>
              <a:t>28/03/2022</a:t>
            </a:fld>
            <a:endParaRPr lang="es-CO" dirty="0"/>
          </a:p>
        </p:txBody>
      </p:sp>
      <p:sp>
        <p:nvSpPr>
          <p:cNvPr id="8" name="Marcador de pie de página 7">
            <a:extLst>
              <a:ext uri="{FF2B5EF4-FFF2-40B4-BE49-F238E27FC236}">
                <a16:creationId xmlns:a16="http://schemas.microsoft.com/office/drawing/2014/main" id="{D1991220-A10D-405C-97A6-8B632DB1EB9D}"/>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08ACCB86-F9F3-4B0F-B8C7-30E9B24481BC}"/>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343714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3D2EB-ACA2-4313-8C25-E4969ABC9FA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8C5A0FB-7B79-4890-943C-D66DB5F8FCD5}"/>
              </a:ext>
            </a:extLst>
          </p:cNvPr>
          <p:cNvSpPr>
            <a:spLocks noGrp="1"/>
          </p:cNvSpPr>
          <p:nvPr>
            <p:ph type="dt" sz="half" idx="10"/>
          </p:nvPr>
        </p:nvSpPr>
        <p:spPr/>
        <p:txBody>
          <a:bodyPr/>
          <a:lstStyle/>
          <a:p>
            <a:fld id="{B0FD30DE-E8A7-485B-B5F0-05D9532ABD9D}" type="datetime1">
              <a:rPr lang="es-CO" smtClean="0"/>
              <a:t>28/03/2022</a:t>
            </a:fld>
            <a:endParaRPr lang="es-CO" dirty="0"/>
          </a:p>
        </p:txBody>
      </p:sp>
      <p:sp>
        <p:nvSpPr>
          <p:cNvPr id="4" name="Marcador de pie de página 3">
            <a:extLst>
              <a:ext uri="{FF2B5EF4-FFF2-40B4-BE49-F238E27FC236}">
                <a16:creationId xmlns:a16="http://schemas.microsoft.com/office/drawing/2014/main" id="{CCC90463-1801-4252-A14A-9A9D30797291}"/>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AA95F28C-F40B-4077-8A89-FB2A530BA41F}"/>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119164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27A46F-FCE6-49FA-B611-123A5BC94FFE}"/>
              </a:ext>
            </a:extLst>
          </p:cNvPr>
          <p:cNvSpPr>
            <a:spLocks noGrp="1"/>
          </p:cNvSpPr>
          <p:nvPr>
            <p:ph type="dt" sz="half" idx="10"/>
          </p:nvPr>
        </p:nvSpPr>
        <p:spPr/>
        <p:txBody>
          <a:bodyPr/>
          <a:lstStyle/>
          <a:p>
            <a:fld id="{A6FCFD9F-0837-4FCD-BC32-FF22FE7CCBA3}" type="datetime1">
              <a:rPr lang="es-CO" smtClean="0"/>
              <a:t>28/03/2022</a:t>
            </a:fld>
            <a:endParaRPr lang="es-CO" dirty="0"/>
          </a:p>
        </p:txBody>
      </p:sp>
      <p:sp>
        <p:nvSpPr>
          <p:cNvPr id="3" name="Marcador de pie de página 2">
            <a:extLst>
              <a:ext uri="{FF2B5EF4-FFF2-40B4-BE49-F238E27FC236}">
                <a16:creationId xmlns:a16="http://schemas.microsoft.com/office/drawing/2014/main" id="{72DBFCA2-BB42-4C6C-837A-DAC3A3C668B2}"/>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9061FD66-9C5B-484A-BD13-8FF0A7438CCA}"/>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48112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98814-D5C0-43A3-AB65-F97E778188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356FE36-1982-4559-A8EA-15A62DA54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A1DB61F-E634-4D3C-A3F2-BF9F5FE2D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70E34F0-872F-46F1-AB61-6CEA42AC898B}"/>
              </a:ext>
            </a:extLst>
          </p:cNvPr>
          <p:cNvSpPr>
            <a:spLocks noGrp="1"/>
          </p:cNvSpPr>
          <p:nvPr>
            <p:ph type="dt" sz="half" idx="10"/>
          </p:nvPr>
        </p:nvSpPr>
        <p:spPr/>
        <p:txBody>
          <a:bodyPr/>
          <a:lstStyle/>
          <a:p>
            <a:fld id="{8C059C8D-C445-4327-B715-24E0A7C9F8C1}" type="datetime1">
              <a:rPr lang="es-CO" smtClean="0"/>
              <a:t>28/03/2022</a:t>
            </a:fld>
            <a:endParaRPr lang="es-CO" dirty="0"/>
          </a:p>
        </p:txBody>
      </p:sp>
      <p:sp>
        <p:nvSpPr>
          <p:cNvPr id="6" name="Marcador de pie de página 5">
            <a:extLst>
              <a:ext uri="{FF2B5EF4-FFF2-40B4-BE49-F238E27FC236}">
                <a16:creationId xmlns:a16="http://schemas.microsoft.com/office/drawing/2014/main" id="{3FC5DA2F-8C11-4B09-AE11-CADA9330E385}"/>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0BC68E8A-1294-4823-97ED-ACE9EBC5AFF8}"/>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313863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A1507-3ECB-4944-B043-9B95549FD2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A56CC77-9239-4F50-9B05-4F7C0D024D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a:extLst>
              <a:ext uri="{FF2B5EF4-FFF2-40B4-BE49-F238E27FC236}">
                <a16:creationId xmlns:a16="http://schemas.microsoft.com/office/drawing/2014/main" id="{B79F493A-2597-445F-AC67-B2404FC9F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509E504-624E-4735-BF7C-4711FA27F025}"/>
              </a:ext>
            </a:extLst>
          </p:cNvPr>
          <p:cNvSpPr>
            <a:spLocks noGrp="1"/>
          </p:cNvSpPr>
          <p:nvPr>
            <p:ph type="dt" sz="half" idx="10"/>
          </p:nvPr>
        </p:nvSpPr>
        <p:spPr/>
        <p:txBody>
          <a:bodyPr/>
          <a:lstStyle/>
          <a:p>
            <a:fld id="{409502B4-F89E-4451-986F-B73CBA74924E}" type="datetime1">
              <a:rPr lang="es-CO" smtClean="0"/>
              <a:t>28/03/2022</a:t>
            </a:fld>
            <a:endParaRPr lang="es-CO" dirty="0"/>
          </a:p>
        </p:txBody>
      </p:sp>
      <p:sp>
        <p:nvSpPr>
          <p:cNvPr id="6" name="Marcador de pie de página 5">
            <a:extLst>
              <a:ext uri="{FF2B5EF4-FFF2-40B4-BE49-F238E27FC236}">
                <a16:creationId xmlns:a16="http://schemas.microsoft.com/office/drawing/2014/main" id="{2FD8C05F-8FE0-4DA0-8EF7-7DF906C1B936}"/>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BC7BD354-23E4-43FB-8AC1-C68B00A18762}"/>
              </a:ext>
            </a:extLst>
          </p:cNvPr>
          <p:cNvSpPr>
            <a:spLocks noGrp="1"/>
          </p:cNvSpPr>
          <p:nvPr>
            <p:ph type="sldNum" sz="quarter" idx="12"/>
          </p:nvPr>
        </p:nvSpPr>
        <p:spPr/>
        <p:txBody>
          <a:bodyPr/>
          <a:lstStyle/>
          <a:p>
            <a:fld id="{7F69A413-E501-443A-8AEB-75E16CE63E79}" type="slidenum">
              <a:rPr lang="es-CO" smtClean="0"/>
              <a:t>‹Nº›</a:t>
            </a:fld>
            <a:endParaRPr lang="es-CO" dirty="0"/>
          </a:p>
        </p:txBody>
      </p:sp>
    </p:spTree>
    <p:extLst>
      <p:ext uri="{BB962C8B-B14F-4D97-AF65-F5344CB8AC3E}">
        <p14:creationId xmlns:p14="http://schemas.microsoft.com/office/powerpoint/2010/main" val="24256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92248B9-D453-4700-85BA-F3D0375CD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3C7F4DE-C8CB-4948-9FC6-9960ABFD09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1AA2DBE-C9DA-413C-9620-D786345E1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4C337-10DD-4586-81C6-D6ABFF7167CF}" type="datetime1">
              <a:rPr lang="es-CO" smtClean="0"/>
              <a:t>28/03/2022</a:t>
            </a:fld>
            <a:endParaRPr lang="es-CO" dirty="0"/>
          </a:p>
        </p:txBody>
      </p:sp>
      <p:sp>
        <p:nvSpPr>
          <p:cNvPr id="5" name="Marcador de pie de página 4">
            <a:extLst>
              <a:ext uri="{FF2B5EF4-FFF2-40B4-BE49-F238E27FC236}">
                <a16:creationId xmlns:a16="http://schemas.microsoft.com/office/drawing/2014/main" id="{D85F854F-0FFD-4020-89B3-712998A51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C0C08BA6-8034-42C4-A8C5-C6C9386136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9A413-E501-443A-8AEB-75E16CE63E79}" type="slidenum">
              <a:rPr lang="es-CO" smtClean="0"/>
              <a:t>‹Nº›</a:t>
            </a:fld>
            <a:endParaRPr lang="es-CO" dirty="0"/>
          </a:p>
        </p:txBody>
      </p:sp>
    </p:spTree>
    <p:extLst>
      <p:ext uri="{BB962C8B-B14F-4D97-AF65-F5344CB8AC3E}">
        <p14:creationId xmlns:p14="http://schemas.microsoft.com/office/powerpoint/2010/main" val="109810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D083190-4437-4E33-9A84-9AE579E93AC7}"/>
              </a:ext>
            </a:extLst>
          </p:cNvPr>
          <p:cNvPicPr>
            <a:picLocks noChangeAspect="1"/>
          </p:cNvPicPr>
          <p:nvPr/>
        </p:nvPicPr>
        <p:blipFill>
          <a:blip r:embed="rId2">
            <a:lum bright="70000" contrast="-70000"/>
          </a:blip>
          <a:stretch>
            <a:fillRect/>
          </a:stretch>
        </p:blipFill>
        <p:spPr>
          <a:xfrm>
            <a:off x="1" y="0"/>
            <a:ext cx="6419849" cy="6857999"/>
          </a:xfrm>
          <a:prstGeom prst="rect">
            <a:avLst/>
          </a:prstGeom>
        </p:spPr>
      </p:pic>
      <p:sp>
        <p:nvSpPr>
          <p:cNvPr id="6" name="CuadroTexto 5">
            <a:extLst>
              <a:ext uri="{FF2B5EF4-FFF2-40B4-BE49-F238E27FC236}">
                <a16:creationId xmlns:a16="http://schemas.microsoft.com/office/drawing/2014/main" id="{553491F3-E194-44F1-ABBC-FD4FC45B92B1}"/>
              </a:ext>
            </a:extLst>
          </p:cNvPr>
          <p:cNvSpPr txBox="1"/>
          <p:nvPr/>
        </p:nvSpPr>
        <p:spPr>
          <a:xfrm>
            <a:off x="-2" y="3648365"/>
            <a:ext cx="12192000" cy="523220"/>
          </a:xfrm>
          <a:prstGeom prst="rect">
            <a:avLst/>
          </a:prstGeom>
          <a:noFill/>
        </p:spPr>
        <p:txBody>
          <a:bodyPr wrap="square" rtlCol="0">
            <a:spAutoFit/>
          </a:bodyPr>
          <a:lstStyle/>
          <a:p>
            <a:pPr algn="ctr"/>
            <a:r>
              <a:rPr lang="es-CO" sz="2800" b="1" dirty="0">
                <a:latin typeface="Lucida Bright" panose="02040602050505020304" pitchFamily="18" charset="0"/>
              </a:rPr>
              <a:t>Regresión Logística</a:t>
            </a:r>
          </a:p>
        </p:txBody>
      </p:sp>
      <p:sp>
        <p:nvSpPr>
          <p:cNvPr id="2" name="Marcador de número de diapositiva 1">
            <a:extLst>
              <a:ext uri="{FF2B5EF4-FFF2-40B4-BE49-F238E27FC236}">
                <a16:creationId xmlns:a16="http://schemas.microsoft.com/office/drawing/2014/main" id="{FADF84E8-19F6-4868-B375-FC51F6E24902}"/>
              </a:ext>
            </a:extLst>
          </p:cNvPr>
          <p:cNvSpPr>
            <a:spLocks noGrp="1"/>
          </p:cNvSpPr>
          <p:nvPr>
            <p:ph type="sldNum" sz="quarter" idx="12"/>
          </p:nvPr>
        </p:nvSpPr>
        <p:spPr/>
        <p:txBody>
          <a:bodyPr/>
          <a:lstStyle/>
          <a:p>
            <a:fld id="{7F69A413-E501-443A-8AEB-75E16CE63E79}" type="slidenum">
              <a:rPr lang="es-CO" smtClean="0"/>
              <a:t>1</a:t>
            </a:fld>
            <a:endParaRPr lang="es-CO" dirty="0"/>
          </a:p>
        </p:txBody>
      </p:sp>
    </p:spTree>
    <p:extLst>
      <p:ext uri="{BB962C8B-B14F-4D97-AF65-F5344CB8AC3E}">
        <p14:creationId xmlns:p14="http://schemas.microsoft.com/office/powerpoint/2010/main" val="295391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10</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Suposiciones</a:t>
            </a:r>
          </a:p>
        </p:txBody>
      </p:sp>
      <p:grpSp>
        <p:nvGrpSpPr>
          <p:cNvPr id="3" name="Grupo 2">
            <a:extLst>
              <a:ext uri="{FF2B5EF4-FFF2-40B4-BE49-F238E27FC236}">
                <a16:creationId xmlns:a16="http://schemas.microsoft.com/office/drawing/2014/main" id="{73BA3CE1-BEA7-4A43-BB2A-15C1B01A62F3}"/>
              </a:ext>
            </a:extLst>
          </p:cNvPr>
          <p:cNvGrpSpPr/>
          <p:nvPr/>
        </p:nvGrpSpPr>
        <p:grpSpPr>
          <a:xfrm>
            <a:off x="1452489" y="1271903"/>
            <a:ext cx="9287021" cy="3855705"/>
            <a:chOff x="1198880" y="1300008"/>
            <a:chExt cx="9287021" cy="3855705"/>
          </a:xfrm>
        </p:grpSpPr>
        <p:cxnSp>
          <p:nvCxnSpPr>
            <p:cNvPr id="9" name="Straight Connector 5">
              <a:extLst>
                <a:ext uri="{FF2B5EF4-FFF2-40B4-BE49-F238E27FC236}">
                  <a16:creationId xmlns:a16="http://schemas.microsoft.com/office/drawing/2014/main" id="{0A1AFC32-FF0E-4A5B-8909-74B2D02E0DB7}"/>
                </a:ext>
              </a:extLst>
            </p:cNvPr>
            <p:cNvCxnSpPr/>
            <p:nvPr/>
          </p:nvCxnSpPr>
          <p:spPr>
            <a:xfrm>
              <a:off x="2439181" y="4862637"/>
              <a:ext cx="8046720" cy="0"/>
            </a:xfrm>
            <a:prstGeom prst="line">
              <a:avLst/>
            </a:prstGeom>
            <a:ln w="571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Oval Callout 8">
              <a:extLst>
                <a:ext uri="{FF2B5EF4-FFF2-40B4-BE49-F238E27FC236}">
                  <a16:creationId xmlns:a16="http://schemas.microsoft.com/office/drawing/2014/main" id="{AF4622FB-1B8B-49DF-8D6E-DF4C5FC6A43D}"/>
                </a:ext>
              </a:extLst>
            </p:cNvPr>
            <p:cNvSpPr/>
            <p:nvPr/>
          </p:nvSpPr>
          <p:spPr>
            <a:xfrm>
              <a:off x="1198880" y="1300008"/>
              <a:ext cx="3737316" cy="2818214"/>
            </a:xfrm>
            <a:prstGeom prst="wedgeEllipseCallout">
              <a:avLst>
                <a:gd name="adj1" fmla="val 25627"/>
                <a:gd name="adj2" fmla="val 63239"/>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Oval Callout 10">
              <a:extLst>
                <a:ext uri="{FF2B5EF4-FFF2-40B4-BE49-F238E27FC236}">
                  <a16:creationId xmlns:a16="http://schemas.microsoft.com/office/drawing/2014/main" id="{7E6483A0-7A55-4477-B56C-F252E5452B2A}"/>
                </a:ext>
              </a:extLst>
            </p:cNvPr>
            <p:cNvSpPr/>
            <p:nvPr/>
          </p:nvSpPr>
          <p:spPr>
            <a:xfrm>
              <a:off x="7274862" y="1832222"/>
              <a:ext cx="2854658" cy="2203938"/>
            </a:xfrm>
            <a:prstGeom prst="wedgeEllipseCallout">
              <a:avLst>
                <a:gd name="adj1" fmla="val 4273"/>
                <a:gd name="adj2" fmla="val 713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
              <a:extLst>
                <a:ext uri="{FF2B5EF4-FFF2-40B4-BE49-F238E27FC236}">
                  <a16:creationId xmlns:a16="http://schemas.microsoft.com/office/drawing/2014/main" id="{2E1C5CEA-54DC-472A-8D5B-EBBB11E5370B}"/>
                </a:ext>
              </a:extLst>
            </p:cNvPr>
            <p:cNvSpPr/>
            <p:nvPr/>
          </p:nvSpPr>
          <p:spPr>
            <a:xfrm>
              <a:off x="3740442" y="4575422"/>
              <a:ext cx="586155" cy="574430"/>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2" name="Oval 3">
              <a:extLst>
                <a:ext uri="{FF2B5EF4-FFF2-40B4-BE49-F238E27FC236}">
                  <a16:creationId xmlns:a16="http://schemas.microsoft.com/office/drawing/2014/main" id="{6CA0CBE0-2EB8-4B6D-B005-ADC11946D53B}"/>
                </a:ext>
              </a:extLst>
            </p:cNvPr>
            <p:cNvSpPr/>
            <p:nvPr/>
          </p:nvSpPr>
          <p:spPr>
            <a:xfrm>
              <a:off x="8500012" y="4581283"/>
              <a:ext cx="586155" cy="574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6">
              <a:extLst>
                <a:ext uri="{FF2B5EF4-FFF2-40B4-BE49-F238E27FC236}">
                  <a16:creationId xmlns:a16="http://schemas.microsoft.com/office/drawing/2014/main" id="{BE97B8C3-1E77-4587-A2F0-0DDAF7DA74D8}"/>
                </a:ext>
              </a:extLst>
            </p:cNvPr>
            <p:cNvSpPr/>
            <p:nvPr/>
          </p:nvSpPr>
          <p:spPr>
            <a:xfrm>
              <a:off x="7579360" y="2195527"/>
              <a:ext cx="2292165" cy="1200329"/>
            </a:xfrm>
            <a:prstGeom prst="rect">
              <a:avLst/>
            </a:prstGeom>
          </p:spPr>
          <p:txBody>
            <a:bodyPr wrap="square">
              <a:spAutoFit/>
            </a:bodyPr>
            <a:lstStyle/>
            <a:p>
              <a:pPr lvl="0" algn="ctr"/>
              <a:r>
                <a:rPr lang="es-CO" sz="2400" kern="0" dirty="0">
                  <a:solidFill>
                    <a:schemeClr val="bg1"/>
                  </a:solidFill>
                  <a:cs typeface="Arial" pitchFamily="34" charset="0"/>
                </a:rPr>
                <a:t>Medición sin error y representativo</a:t>
              </a:r>
            </a:p>
          </p:txBody>
        </p:sp>
        <p:sp>
          <p:nvSpPr>
            <p:cNvPr id="26" name="Rectangle 28">
              <a:extLst>
                <a:ext uri="{FF2B5EF4-FFF2-40B4-BE49-F238E27FC236}">
                  <a16:creationId xmlns:a16="http://schemas.microsoft.com/office/drawing/2014/main" id="{75628B6B-385A-482A-B367-9E67543CCAD0}"/>
                </a:ext>
              </a:extLst>
            </p:cNvPr>
            <p:cNvSpPr/>
            <p:nvPr/>
          </p:nvSpPr>
          <p:spPr>
            <a:xfrm>
              <a:off x="1454877" y="1924285"/>
              <a:ext cx="3225322" cy="1569660"/>
            </a:xfrm>
            <a:prstGeom prst="rect">
              <a:avLst/>
            </a:prstGeom>
          </p:spPr>
          <p:txBody>
            <a:bodyPr wrap="square">
              <a:spAutoFit/>
            </a:bodyPr>
            <a:lstStyle/>
            <a:p>
              <a:pPr lvl="0" algn="ctr"/>
              <a:r>
                <a:rPr lang="es-CO" sz="2400" kern="0" dirty="0">
                  <a:solidFill>
                    <a:schemeClr val="bg1"/>
                  </a:solidFill>
                  <a:cs typeface="Arial" pitchFamily="34" charset="0"/>
                </a:rPr>
                <a:t>Las variables deben ser en lo posible escalares, pero se pueden incluir dummies y ordinales</a:t>
              </a:r>
            </a:p>
          </p:txBody>
        </p:sp>
      </p:grpSp>
      <p:pic>
        <p:nvPicPr>
          <p:cNvPr id="27" name="Gráfico 26" descr="Base de datos">
            <a:extLst>
              <a:ext uri="{FF2B5EF4-FFF2-40B4-BE49-F238E27FC236}">
                <a16:creationId xmlns:a16="http://schemas.microsoft.com/office/drawing/2014/main" id="{0BBC93EB-863C-4FE8-9A5B-D62B626BB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6513" y="4598534"/>
            <a:ext cx="523213" cy="523213"/>
          </a:xfrm>
          <a:prstGeom prst="rect">
            <a:avLst/>
          </a:prstGeom>
        </p:spPr>
      </p:pic>
      <p:pic>
        <p:nvPicPr>
          <p:cNvPr id="29" name="Gráfico 28" descr="Lupa">
            <a:extLst>
              <a:ext uri="{FF2B5EF4-FFF2-40B4-BE49-F238E27FC236}">
                <a16:creationId xmlns:a16="http://schemas.microsoft.com/office/drawing/2014/main" id="{0D803B77-0DE2-44B3-B790-25D8E6FA13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84101" y="4598534"/>
            <a:ext cx="457200" cy="457200"/>
          </a:xfrm>
          <a:prstGeom prst="rect">
            <a:avLst/>
          </a:prstGeom>
        </p:spPr>
      </p:pic>
    </p:spTree>
    <p:extLst>
      <p:ext uri="{BB962C8B-B14F-4D97-AF65-F5344CB8AC3E}">
        <p14:creationId xmlns:p14="http://schemas.microsoft.com/office/powerpoint/2010/main" val="96174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F57BD456-7031-4D63-ABE8-3DFDDBA05304}"/>
              </a:ext>
            </a:extLst>
          </p:cNvPr>
          <p:cNvSpPr txBox="1"/>
          <p:nvPr/>
        </p:nvSpPr>
        <p:spPr>
          <a:xfrm>
            <a:off x="2404778" y="1228210"/>
            <a:ext cx="7382443" cy="3416320"/>
          </a:xfrm>
          <a:prstGeom prst="rect">
            <a:avLst/>
          </a:prstGeom>
          <a:noFill/>
        </p:spPr>
        <p:txBody>
          <a:bodyPr wrap="square" rtlCol="0">
            <a:spAutoFit/>
          </a:bodyPr>
          <a:lstStyle/>
          <a:p>
            <a:pPr algn="ctr"/>
            <a:r>
              <a:rPr lang="es-CO" sz="7200" b="1" dirty="0">
                <a:effectLst>
                  <a:outerShdw blurRad="50800" dist="38100" dir="2700000" algn="tl" rotWithShape="0">
                    <a:prstClr val="black">
                      <a:alpha val="40000"/>
                    </a:prstClr>
                  </a:outerShdw>
                </a:effectLst>
              </a:rPr>
              <a:t>Métricas de Evaluación en Clasificación</a:t>
            </a:r>
          </a:p>
        </p:txBody>
      </p:sp>
      <p:sp>
        <p:nvSpPr>
          <p:cNvPr id="5" name="Marcador de número de diapositiva 4">
            <a:extLst>
              <a:ext uri="{FF2B5EF4-FFF2-40B4-BE49-F238E27FC236}">
                <a16:creationId xmlns:a16="http://schemas.microsoft.com/office/drawing/2014/main" id="{50A78AD1-7653-4057-A98F-99CADF5FF3F2}"/>
              </a:ext>
            </a:extLst>
          </p:cNvPr>
          <p:cNvSpPr>
            <a:spLocks noGrp="1"/>
          </p:cNvSpPr>
          <p:nvPr>
            <p:ph type="sldNum" sz="quarter" idx="12"/>
          </p:nvPr>
        </p:nvSpPr>
        <p:spPr/>
        <p:txBody>
          <a:bodyPr/>
          <a:lstStyle/>
          <a:p>
            <a:fld id="{7F69A413-E501-443A-8AEB-75E16CE63E79}" type="slidenum">
              <a:rPr lang="es-CO" smtClean="0"/>
              <a:t>11</a:t>
            </a:fld>
            <a:endParaRPr lang="es-CO" dirty="0"/>
          </a:p>
        </p:txBody>
      </p:sp>
      <p:sp>
        <p:nvSpPr>
          <p:cNvPr id="8" name="CuadroTexto 7">
            <a:extLst>
              <a:ext uri="{FF2B5EF4-FFF2-40B4-BE49-F238E27FC236}">
                <a16:creationId xmlns:a16="http://schemas.microsoft.com/office/drawing/2014/main" id="{6B537F18-2C8F-4295-B6F3-63A13E7AC4DE}"/>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Tree>
    <p:extLst>
      <p:ext uri="{BB962C8B-B14F-4D97-AF65-F5344CB8AC3E}">
        <p14:creationId xmlns:p14="http://schemas.microsoft.com/office/powerpoint/2010/main" val="14563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12</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Validación</a:t>
            </a:r>
          </a:p>
        </p:txBody>
      </p:sp>
      <p:pic>
        <p:nvPicPr>
          <p:cNvPr id="27" name="Gráfico 26" descr="Base de datos">
            <a:extLst>
              <a:ext uri="{FF2B5EF4-FFF2-40B4-BE49-F238E27FC236}">
                <a16:creationId xmlns:a16="http://schemas.microsoft.com/office/drawing/2014/main" id="{0BBC93EB-863C-4FE8-9A5B-D62B626BB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6513" y="4598534"/>
            <a:ext cx="523213" cy="523213"/>
          </a:xfrm>
          <a:prstGeom prst="rect">
            <a:avLst/>
          </a:prstGeom>
        </p:spPr>
      </p:pic>
      <p:grpSp>
        <p:nvGrpSpPr>
          <p:cNvPr id="15" name="Grupo 14">
            <a:extLst>
              <a:ext uri="{FF2B5EF4-FFF2-40B4-BE49-F238E27FC236}">
                <a16:creationId xmlns:a16="http://schemas.microsoft.com/office/drawing/2014/main" id="{5E7282D9-E978-4BB3-98CF-0A771730EA92}"/>
              </a:ext>
            </a:extLst>
          </p:cNvPr>
          <p:cNvGrpSpPr/>
          <p:nvPr/>
        </p:nvGrpSpPr>
        <p:grpSpPr>
          <a:xfrm>
            <a:off x="2087489" y="1848392"/>
            <a:ext cx="8017021" cy="2087315"/>
            <a:chOff x="2001520" y="1642792"/>
            <a:chExt cx="8017021" cy="2087315"/>
          </a:xfrm>
        </p:grpSpPr>
        <p:cxnSp>
          <p:nvCxnSpPr>
            <p:cNvPr id="50" name="Straight Connector 5">
              <a:extLst>
                <a:ext uri="{FF2B5EF4-FFF2-40B4-BE49-F238E27FC236}">
                  <a16:creationId xmlns:a16="http://schemas.microsoft.com/office/drawing/2014/main" id="{7D80F4F3-8A34-422E-98B1-C4FF019674A4}"/>
                </a:ext>
              </a:extLst>
            </p:cNvPr>
            <p:cNvCxnSpPr>
              <a:cxnSpLocks/>
            </p:cNvCxnSpPr>
            <p:nvPr/>
          </p:nvCxnSpPr>
          <p:spPr>
            <a:xfrm>
              <a:off x="2880751" y="2711092"/>
              <a:ext cx="5903350" cy="0"/>
            </a:xfrm>
            <a:prstGeom prst="line">
              <a:avLst/>
            </a:prstGeom>
            <a:ln w="571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4" name="Group 290">
              <a:extLst>
                <a:ext uri="{FF2B5EF4-FFF2-40B4-BE49-F238E27FC236}">
                  <a16:creationId xmlns:a16="http://schemas.microsoft.com/office/drawing/2014/main" id="{714C0C17-D8DD-4925-A839-0322599366B9}"/>
                </a:ext>
              </a:extLst>
            </p:cNvPr>
            <p:cNvGrpSpPr/>
            <p:nvPr/>
          </p:nvGrpSpPr>
          <p:grpSpPr>
            <a:xfrm>
              <a:off x="7829741" y="1688907"/>
              <a:ext cx="2188800" cy="2041200"/>
              <a:chOff x="2411207" y="1780780"/>
              <a:chExt cx="1746470" cy="1746470"/>
            </a:xfrm>
            <a:effectLst/>
          </p:grpSpPr>
          <p:sp>
            <p:nvSpPr>
              <p:cNvPr id="35" name="Oval 291">
                <a:extLst>
                  <a:ext uri="{FF2B5EF4-FFF2-40B4-BE49-F238E27FC236}">
                    <a16:creationId xmlns:a16="http://schemas.microsoft.com/office/drawing/2014/main" id="{3A63AD60-3352-4D56-BFF4-389D4AD3BD9D}"/>
                  </a:ext>
                </a:extLst>
              </p:cNvPr>
              <p:cNvSpPr/>
              <p:nvPr/>
            </p:nvSpPr>
            <p:spPr>
              <a:xfrm>
                <a:off x="2411207" y="1780780"/>
                <a:ext cx="1746470" cy="174647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293">
                <a:extLst>
                  <a:ext uri="{FF2B5EF4-FFF2-40B4-BE49-F238E27FC236}">
                    <a16:creationId xmlns:a16="http://schemas.microsoft.com/office/drawing/2014/main" id="{FB7FBF10-EEC4-4487-A393-D34E6F251C3B}"/>
                  </a:ext>
                </a:extLst>
              </p:cNvPr>
              <p:cNvSpPr/>
              <p:nvPr/>
            </p:nvSpPr>
            <p:spPr>
              <a:xfrm>
                <a:off x="2461078" y="2322031"/>
                <a:ext cx="1646729" cy="769441"/>
              </a:xfrm>
              <a:prstGeom prst="rect">
                <a:avLst/>
              </a:prstGeom>
            </p:spPr>
            <p:txBody>
              <a:bodyPr wrap="square">
                <a:spAutoFit/>
              </a:bodyPr>
              <a:lstStyle/>
              <a:p>
                <a:pPr algn="ctr"/>
                <a:r>
                  <a:rPr lang="en-IN" sz="2200" dirty="0">
                    <a:solidFill>
                      <a:schemeClr val="bg1"/>
                    </a:solidFill>
                    <a:latin typeface="+mn-lt"/>
                  </a:rPr>
                  <a:t>Validación Cruzada</a:t>
                </a:r>
              </a:p>
            </p:txBody>
          </p:sp>
        </p:grpSp>
        <p:grpSp>
          <p:nvGrpSpPr>
            <p:cNvPr id="42" name="Group 295">
              <a:extLst>
                <a:ext uri="{FF2B5EF4-FFF2-40B4-BE49-F238E27FC236}">
                  <a16:creationId xmlns:a16="http://schemas.microsoft.com/office/drawing/2014/main" id="{F95D35C4-4EB8-4674-848D-63E099CBAD76}"/>
                </a:ext>
              </a:extLst>
            </p:cNvPr>
            <p:cNvGrpSpPr/>
            <p:nvPr/>
          </p:nvGrpSpPr>
          <p:grpSpPr>
            <a:xfrm>
              <a:off x="2001520" y="1642792"/>
              <a:ext cx="2187961" cy="2041099"/>
              <a:chOff x="1136993" y="3428625"/>
              <a:chExt cx="1746470" cy="1746470"/>
            </a:xfrm>
            <a:solidFill>
              <a:srgbClr val="E04040"/>
            </a:solidFill>
            <a:effectLst/>
          </p:grpSpPr>
          <p:sp>
            <p:nvSpPr>
              <p:cNvPr id="43" name="Oval 298">
                <a:extLst>
                  <a:ext uri="{FF2B5EF4-FFF2-40B4-BE49-F238E27FC236}">
                    <a16:creationId xmlns:a16="http://schemas.microsoft.com/office/drawing/2014/main" id="{63169B63-1E1E-40C0-9AB6-F162B10DD1D5}"/>
                  </a:ext>
                </a:extLst>
              </p:cNvPr>
              <p:cNvSpPr/>
              <p:nvPr/>
            </p:nvSpPr>
            <p:spPr>
              <a:xfrm>
                <a:off x="1136993" y="3428625"/>
                <a:ext cx="1746470" cy="1746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306">
                <a:extLst>
                  <a:ext uri="{FF2B5EF4-FFF2-40B4-BE49-F238E27FC236}">
                    <a16:creationId xmlns:a16="http://schemas.microsoft.com/office/drawing/2014/main" id="{A76FE815-55FF-4B8A-B4A5-EA64567E010C}"/>
                  </a:ext>
                </a:extLst>
              </p:cNvPr>
              <p:cNvSpPr/>
              <p:nvPr/>
            </p:nvSpPr>
            <p:spPr>
              <a:xfrm>
                <a:off x="1223585" y="3867332"/>
                <a:ext cx="1646729" cy="948059"/>
              </a:xfrm>
              <a:prstGeom prst="rect">
                <a:avLst/>
              </a:prstGeom>
              <a:noFill/>
            </p:spPr>
            <p:txBody>
              <a:bodyPr wrap="square">
                <a:spAutoFit/>
              </a:bodyPr>
              <a:lstStyle/>
              <a:p>
                <a:pPr algn="ctr"/>
                <a:r>
                  <a:rPr lang="en-IN" sz="2200" dirty="0">
                    <a:solidFill>
                      <a:schemeClr val="bg1"/>
                    </a:solidFill>
                  </a:rPr>
                  <a:t>Entrenamiento, Validación y Prueba</a:t>
                </a:r>
              </a:p>
            </p:txBody>
          </p:sp>
        </p:grpSp>
      </p:grpSp>
    </p:spTree>
    <p:extLst>
      <p:ext uri="{BB962C8B-B14F-4D97-AF65-F5344CB8AC3E}">
        <p14:creationId xmlns:p14="http://schemas.microsoft.com/office/powerpoint/2010/main" val="267079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13</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Métricas de Clasificación</a:t>
            </a:r>
          </a:p>
        </p:txBody>
      </p:sp>
      <p:sp>
        <p:nvSpPr>
          <p:cNvPr id="29" name="Rectangle 223">
            <a:extLst>
              <a:ext uri="{FF2B5EF4-FFF2-40B4-BE49-F238E27FC236}">
                <a16:creationId xmlns:a16="http://schemas.microsoft.com/office/drawing/2014/main" id="{3E54DC98-E70A-42DC-B26B-D8D34AD9961B}"/>
              </a:ext>
            </a:extLst>
          </p:cNvPr>
          <p:cNvSpPr/>
          <p:nvPr/>
        </p:nvSpPr>
        <p:spPr>
          <a:xfrm>
            <a:off x="8575042" y="1394465"/>
            <a:ext cx="2602523" cy="461665"/>
          </a:xfrm>
          <a:prstGeom prst="rect">
            <a:avLst/>
          </a:prstGeom>
        </p:spPr>
        <p:txBody>
          <a:bodyPr wrap="square">
            <a:spAutoFit/>
          </a:bodyPr>
          <a:lstStyle/>
          <a:p>
            <a:r>
              <a:rPr lang="en-US" sz="2400" dirty="0">
                <a:cs typeface="Arial" panose="020B0604020202020204" pitchFamily="34" charset="0"/>
              </a:rPr>
              <a:t>Lift chart</a:t>
            </a:r>
            <a:endParaRPr lang="en-US" sz="2400" b="1" cap="all" dirty="0">
              <a:cs typeface="Arial" panose="020B0604020202020204" pitchFamily="34" charset="0"/>
            </a:endParaRPr>
          </a:p>
        </p:txBody>
      </p:sp>
      <p:grpSp>
        <p:nvGrpSpPr>
          <p:cNvPr id="3" name="Grupo 2">
            <a:extLst>
              <a:ext uri="{FF2B5EF4-FFF2-40B4-BE49-F238E27FC236}">
                <a16:creationId xmlns:a16="http://schemas.microsoft.com/office/drawing/2014/main" id="{FB548F31-8398-45DF-9B53-C962513AE157}"/>
              </a:ext>
            </a:extLst>
          </p:cNvPr>
          <p:cNvGrpSpPr/>
          <p:nvPr/>
        </p:nvGrpSpPr>
        <p:grpSpPr>
          <a:xfrm>
            <a:off x="841091" y="1394465"/>
            <a:ext cx="10509817" cy="3976737"/>
            <a:chOff x="538480" y="1394465"/>
            <a:chExt cx="10509817" cy="3976737"/>
          </a:xfrm>
        </p:grpSpPr>
        <p:pic>
          <p:nvPicPr>
            <p:cNvPr id="27" name="Gráfico 26" descr="Base de datos">
              <a:extLst>
                <a:ext uri="{FF2B5EF4-FFF2-40B4-BE49-F238E27FC236}">
                  <a16:creationId xmlns:a16="http://schemas.microsoft.com/office/drawing/2014/main" id="{0BBC93EB-863C-4FE8-9A5B-D62B626BB2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26513" y="4598534"/>
              <a:ext cx="523213" cy="523213"/>
            </a:xfrm>
            <a:prstGeom prst="rect">
              <a:avLst/>
            </a:prstGeom>
          </p:spPr>
        </p:pic>
        <p:sp>
          <p:nvSpPr>
            <p:cNvPr id="16" name="Rectangle 211">
              <a:extLst>
                <a:ext uri="{FF2B5EF4-FFF2-40B4-BE49-F238E27FC236}">
                  <a16:creationId xmlns:a16="http://schemas.microsoft.com/office/drawing/2014/main" id="{26788799-989C-43A8-AB32-FE30ACFD1659}"/>
                </a:ext>
              </a:extLst>
            </p:cNvPr>
            <p:cNvSpPr/>
            <p:nvPr/>
          </p:nvSpPr>
          <p:spPr>
            <a:xfrm rot="13474960">
              <a:off x="7501454" y="2536929"/>
              <a:ext cx="1599050" cy="789383"/>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212">
              <a:extLst>
                <a:ext uri="{FF2B5EF4-FFF2-40B4-BE49-F238E27FC236}">
                  <a16:creationId xmlns:a16="http://schemas.microsoft.com/office/drawing/2014/main" id="{F22575CF-9C80-4392-9C76-A2682866289F}"/>
                </a:ext>
              </a:extLst>
            </p:cNvPr>
            <p:cNvSpPr/>
            <p:nvPr/>
          </p:nvSpPr>
          <p:spPr>
            <a:xfrm rot="13474960">
              <a:off x="4735404" y="2505227"/>
              <a:ext cx="1418491" cy="82117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213">
              <a:extLst>
                <a:ext uri="{FF2B5EF4-FFF2-40B4-BE49-F238E27FC236}">
                  <a16:creationId xmlns:a16="http://schemas.microsoft.com/office/drawing/2014/main" id="{7401AF42-8A9A-45AD-BD61-83F06B9BFB9B}"/>
                </a:ext>
              </a:extLst>
            </p:cNvPr>
            <p:cNvSpPr/>
            <p:nvPr/>
          </p:nvSpPr>
          <p:spPr>
            <a:xfrm rot="18874960">
              <a:off x="6095273" y="2577620"/>
              <a:ext cx="1418491" cy="82117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214">
              <a:extLst>
                <a:ext uri="{FF2B5EF4-FFF2-40B4-BE49-F238E27FC236}">
                  <a16:creationId xmlns:a16="http://schemas.microsoft.com/office/drawing/2014/main" id="{BEA85B2B-8C1A-41BF-AFA4-E05E44721C74}"/>
                </a:ext>
              </a:extLst>
            </p:cNvPr>
            <p:cNvSpPr/>
            <p:nvPr/>
          </p:nvSpPr>
          <p:spPr>
            <a:xfrm rot="18874960">
              <a:off x="3334502" y="2505227"/>
              <a:ext cx="1418491" cy="82117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215">
              <a:extLst>
                <a:ext uri="{FF2B5EF4-FFF2-40B4-BE49-F238E27FC236}">
                  <a16:creationId xmlns:a16="http://schemas.microsoft.com/office/drawing/2014/main" id="{FCE29097-0E0E-4105-8A27-F1F4569F6A73}"/>
                </a:ext>
              </a:extLst>
            </p:cNvPr>
            <p:cNvSpPr/>
            <p:nvPr/>
          </p:nvSpPr>
          <p:spPr>
            <a:xfrm>
              <a:off x="2636972" y="2915817"/>
              <a:ext cx="1418491" cy="1371600"/>
            </a:xfrm>
            <a:prstGeom prst="ellipse">
              <a:avLst/>
            </a:prstGeom>
            <a:solidFill>
              <a:schemeClr val="accent4"/>
            </a:solidFill>
            <a:ln>
              <a:noFill/>
            </a:ln>
            <a:effectLst>
              <a:innerShdw blurRad="63500" dist="50800" dir="189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1" name="Oval 216">
              <a:extLst>
                <a:ext uri="{FF2B5EF4-FFF2-40B4-BE49-F238E27FC236}">
                  <a16:creationId xmlns:a16="http://schemas.microsoft.com/office/drawing/2014/main" id="{B970EB02-A781-45A2-A686-9466E2B869A6}"/>
                </a:ext>
              </a:extLst>
            </p:cNvPr>
            <p:cNvSpPr/>
            <p:nvPr/>
          </p:nvSpPr>
          <p:spPr>
            <a:xfrm>
              <a:off x="5438785" y="2939263"/>
              <a:ext cx="1418491" cy="1371600"/>
            </a:xfrm>
            <a:prstGeom prst="ellipse">
              <a:avLst/>
            </a:prstGeom>
            <a:solidFill>
              <a:schemeClr val="accent2"/>
            </a:solidFill>
            <a:ln>
              <a:noFill/>
            </a:ln>
            <a:effectLst>
              <a:innerShdw blurRad="63500" dist="50800" dir="189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2" name="Oval 217">
              <a:extLst>
                <a:ext uri="{FF2B5EF4-FFF2-40B4-BE49-F238E27FC236}">
                  <a16:creationId xmlns:a16="http://schemas.microsoft.com/office/drawing/2014/main" id="{A728D536-F7C7-4FF5-B092-71292964E357}"/>
                </a:ext>
              </a:extLst>
            </p:cNvPr>
            <p:cNvSpPr/>
            <p:nvPr/>
          </p:nvSpPr>
          <p:spPr>
            <a:xfrm>
              <a:off x="6804519" y="1485602"/>
              <a:ext cx="1418491" cy="1371600"/>
            </a:xfrm>
            <a:prstGeom prst="ellipse">
              <a:avLst/>
            </a:prstGeom>
            <a:solidFill>
              <a:schemeClr val="accent3"/>
            </a:solidFill>
            <a:ln>
              <a:noFill/>
            </a:ln>
            <a:effectLst>
              <a:innerShdw blurRad="63500" dist="50800" dir="189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Oval 218">
              <a:extLst>
                <a:ext uri="{FF2B5EF4-FFF2-40B4-BE49-F238E27FC236}">
                  <a16:creationId xmlns:a16="http://schemas.microsoft.com/office/drawing/2014/main" id="{87D8C5F6-E4C7-4191-A5DF-BD62D859A981}"/>
                </a:ext>
              </a:extLst>
            </p:cNvPr>
            <p:cNvSpPr/>
            <p:nvPr/>
          </p:nvSpPr>
          <p:spPr>
            <a:xfrm>
              <a:off x="8252314" y="2927540"/>
              <a:ext cx="1418491" cy="1371600"/>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19">
              <a:extLst>
                <a:ext uri="{FF2B5EF4-FFF2-40B4-BE49-F238E27FC236}">
                  <a16:creationId xmlns:a16="http://schemas.microsoft.com/office/drawing/2014/main" id="{015F21A7-8C2F-4588-9744-CB1D8FE8751D}"/>
                </a:ext>
              </a:extLst>
            </p:cNvPr>
            <p:cNvSpPr/>
            <p:nvPr/>
          </p:nvSpPr>
          <p:spPr>
            <a:xfrm>
              <a:off x="4020294" y="1509048"/>
              <a:ext cx="1418491" cy="1371600"/>
            </a:xfrm>
            <a:prstGeom prst="ellipse">
              <a:avLst/>
            </a:prstGeom>
            <a:solidFill>
              <a:schemeClr val="accent6"/>
            </a:solidFill>
            <a:ln>
              <a:noFill/>
            </a:ln>
            <a:effectLst>
              <a:innerShdw blurRad="63500" dist="50800" dir="189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5" name="Rectangle 220">
              <a:extLst>
                <a:ext uri="{FF2B5EF4-FFF2-40B4-BE49-F238E27FC236}">
                  <a16:creationId xmlns:a16="http://schemas.microsoft.com/office/drawing/2014/main" id="{2E300F8A-B6DE-4E44-A118-0850165C1AAC}"/>
                </a:ext>
              </a:extLst>
            </p:cNvPr>
            <p:cNvSpPr/>
            <p:nvPr/>
          </p:nvSpPr>
          <p:spPr>
            <a:xfrm>
              <a:off x="538480" y="4540205"/>
              <a:ext cx="3300795" cy="830997"/>
            </a:xfrm>
            <a:prstGeom prst="rect">
              <a:avLst/>
            </a:prstGeom>
          </p:spPr>
          <p:txBody>
            <a:bodyPr wrap="square">
              <a:spAutoFit/>
            </a:bodyPr>
            <a:lstStyle/>
            <a:p>
              <a:pPr algn="r"/>
              <a:r>
                <a:rPr lang="en-US" sz="2400" dirty="0">
                  <a:cs typeface="Arial" panose="020B0604020202020204" pitchFamily="34" charset="0"/>
                </a:rPr>
                <a:t>Precisión y Exhaustividad (Precision and recall)</a:t>
              </a:r>
              <a:endParaRPr lang="en-US" sz="2400" b="1" cap="all" dirty="0">
                <a:cs typeface="Arial" panose="020B0604020202020204" pitchFamily="34" charset="0"/>
              </a:endParaRPr>
            </a:p>
          </p:txBody>
        </p:sp>
        <p:sp>
          <p:nvSpPr>
            <p:cNvPr id="26" name="Rectangle 221">
              <a:extLst>
                <a:ext uri="{FF2B5EF4-FFF2-40B4-BE49-F238E27FC236}">
                  <a16:creationId xmlns:a16="http://schemas.microsoft.com/office/drawing/2014/main" id="{3FF94EE5-F17E-4EC1-81FA-A687E0B312C3}"/>
                </a:ext>
              </a:extLst>
            </p:cNvPr>
            <p:cNvSpPr/>
            <p:nvPr/>
          </p:nvSpPr>
          <p:spPr>
            <a:xfrm>
              <a:off x="4841263" y="4540205"/>
              <a:ext cx="2602523" cy="830997"/>
            </a:xfrm>
            <a:prstGeom prst="rect">
              <a:avLst/>
            </a:prstGeom>
          </p:spPr>
          <p:txBody>
            <a:bodyPr wrap="square">
              <a:spAutoFit/>
            </a:bodyPr>
            <a:lstStyle/>
            <a:p>
              <a:pPr algn="ctr"/>
              <a:r>
                <a:rPr lang="en-US" sz="2400" dirty="0">
                  <a:cs typeface="Arial" panose="020B0604020202020204" pitchFamily="34" charset="0"/>
                </a:rPr>
                <a:t>Tasa de error total (overall error rate)</a:t>
              </a:r>
              <a:endParaRPr lang="en-US" sz="2400" b="1" cap="all" dirty="0">
                <a:cs typeface="Arial" panose="020B0604020202020204" pitchFamily="34" charset="0"/>
              </a:endParaRPr>
            </a:p>
          </p:txBody>
        </p:sp>
        <p:sp>
          <p:nvSpPr>
            <p:cNvPr id="28" name="Rectangle 222">
              <a:extLst>
                <a:ext uri="{FF2B5EF4-FFF2-40B4-BE49-F238E27FC236}">
                  <a16:creationId xmlns:a16="http://schemas.microsoft.com/office/drawing/2014/main" id="{A23C81D8-0579-4251-87CA-BA3FB8C205BF}"/>
                </a:ext>
              </a:extLst>
            </p:cNvPr>
            <p:cNvSpPr/>
            <p:nvPr/>
          </p:nvSpPr>
          <p:spPr>
            <a:xfrm>
              <a:off x="8445774" y="4540205"/>
              <a:ext cx="2602523" cy="461665"/>
            </a:xfrm>
            <a:prstGeom prst="rect">
              <a:avLst/>
            </a:prstGeom>
          </p:spPr>
          <p:txBody>
            <a:bodyPr wrap="square">
              <a:spAutoFit/>
            </a:bodyPr>
            <a:lstStyle/>
            <a:p>
              <a:r>
                <a:rPr lang="en-US" sz="2400" dirty="0">
                  <a:cs typeface="Arial" panose="020B0604020202020204" pitchFamily="34" charset="0"/>
                </a:rPr>
                <a:t>KPI: Ganancia Neta</a:t>
              </a:r>
              <a:endParaRPr lang="en-US" sz="2400" b="1" cap="all" dirty="0">
                <a:cs typeface="Arial" panose="020B0604020202020204" pitchFamily="34" charset="0"/>
              </a:endParaRPr>
            </a:p>
          </p:txBody>
        </p:sp>
        <p:sp>
          <p:nvSpPr>
            <p:cNvPr id="30" name="Rectangle 224">
              <a:extLst>
                <a:ext uri="{FF2B5EF4-FFF2-40B4-BE49-F238E27FC236}">
                  <a16:creationId xmlns:a16="http://schemas.microsoft.com/office/drawing/2014/main" id="{E42DFF60-ABDA-4CAB-B702-F4BF64F90988}"/>
                </a:ext>
              </a:extLst>
            </p:cNvPr>
            <p:cNvSpPr/>
            <p:nvPr/>
          </p:nvSpPr>
          <p:spPr>
            <a:xfrm>
              <a:off x="1076080" y="1394465"/>
              <a:ext cx="2602523" cy="461665"/>
            </a:xfrm>
            <a:prstGeom prst="rect">
              <a:avLst/>
            </a:prstGeom>
          </p:spPr>
          <p:txBody>
            <a:bodyPr wrap="square">
              <a:spAutoFit/>
            </a:bodyPr>
            <a:lstStyle/>
            <a:p>
              <a:pPr algn="r"/>
              <a:r>
                <a:rPr lang="en-US" sz="2400" dirty="0">
                  <a:cs typeface="Arial" panose="020B0604020202020204" pitchFamily="34" charset="0"/>
                </a:rPr>
                <a:t>F-Score</a:t>
              </a:r>
              <a:endParaRPr lang="en-US" sz="2400" b="1" cap="all" dirty="0">
                <a:cs typeface="Arial" panose="020B0604020202020204" pitchFamily="34" charset="0"/>
              </a:endParaRPr>
            </a:p>
          </p:txBody>
        </p:sp>
        <p:grpSp>
          <p:nvGrpSpPr>
            <p:cNvPr id="66" name="Group 44">
              <a:extLst>
                <a:ext uri="{FF2B5EF4-FFF2-40B4-BE49-F238E27FC236}">
                  <a16:creationId xmlns:a16="http://schemas.microsoft.com/office/drawing/2014/main" id="{6C48AFDB-D678-44A6-8A46-FE49419C803B}"/>
                </a:ext>
              </a:extLst>
            </p:cNvPr>
            <p:cNvGrpSpPr>
              <a:grpSpLocks noChangeAspect="1"/>
            </p:cNvGrpSpPr>
            <p:nvPr/>
          </p:nvGrpSpPr>
          <p:grpSpPr bwMode="auto">
            <a:xfrm>
              <a:off x="7187688" y="1834965"/>
              <a:ext cx="652151" cy="648577"/>
              <a:chOff x="4383" y="1910"/>
              <a:chExt cx="2007" cy="1996"/>
            </a:xfrm>
            <a:solidFill>
              <a:schemeClr val="bg1"/>
            </a:solidFill>
          </p:grpSpPr>
          <p:sp>
            <p:nvSpPr>
              <p:cNvPr id="67" name="Freeform 46">
                <a:extLst>
                  <a:ext uri="{FF2B5EF4-FFF2-40B4-BE49-F238E27FC236}">
                    <a16:creationId xmlns:a16="http://schemas.microsoft.com/office/drawing/2014/main" id="{BB142683-301F-4E8F-94B7-5F7C32F07088}"/>
                  </a:ext>
                </a:extLst>
              </p:cNvPr>
              <p:cNvSpPr>
                <a:spLocks/>
              </p:cNvSpPr>
              <p:nvPr/>
            </p:nvSpPr>
            <p:spPr bwMode="auto">
              <a:xfrm>
                <a:off x="4383" y="1910"/>
                <a:ext cx="2007" cy="1996"/>
              </a:xfrm>
              <a:custGeom>
                <a:avLst/>
                <a:gdLst>
                  <a:gd name="T0" fmla="*/ 4013 w 4013"/>
                  <a:gd name="T1" fmla="*/ 3990 h 3990"/>
                  <a:gd name="T2" fmla="*/ 197 w 4013"/>
                  <a:gd name="T3" fmla="*/ 3645 h 3990"/>
                  <a:gd name="T4" fmla="*/ 210 w 4013"/>
                  <a:gd name="T5" fmla="*/ 3505 h 3990"/>
                  <a:gd name="T6" fmla="*/ 266 w 4013"/>
                  <a:gd name="T7" fmla="*/ 3477 h 3990"/>
                  <a:gd name="T8" fmla="*/ 323 w 4013"/>
                  <a:gd name="T9" fmla="*/ 3505 h 3990"/>
                  <a:gd name="T10" fmla="*/ 335 w 4013"/>
                  <a:gd name="T11" fmla="*/ 3645 h 3990"/>
                  <a:gd name="T12" fmla="*/ 832 w 4013"/>
                  <a:gd name="T13" fmla="*/ 3525 h 3990"/>
                  <a:gd name="T14" fmla="*/ 877 w 4013"/>
                  <a:gd name="T15" fmla="*/ 3481 h 3990"/>
                  <a:gd name="T16" fmla="*/ 940 w 4013"/>
                  <a:gd name="T17" fmla="*/ 3491 h 3990"/>
                  <a:gd name="T18" fmla="*/ 967 w 4013"/>
                  <a:gd name="T19" fmla="*/ 3546 h 3990"/>
                  <a:gd name="T20" fmla="*/ 1462 w 4013"/>
                  <a:gd name="T21" fmla="*/ 3546 h 3990"/>
                  <a:gd name="T22" fmla="*/ 1490 w 4013"/>
                  <a:gd name="T23" fmla="*/ 3491 h 3990"/>
                  <a:gd name="T24" fmla="*/ 1553 w 4013"/>
                  <a:gd name="T25" fmla="*/ 3481 h 3990"/>
                  <a:gd name="T26" fmla="*/ 1597 w 4013"/>
                  <a:gd name="T27" fmla="*/ 3525 h 3990"/>
                  <a:gd name="T28" fmla="*/ 2094 w 4013"/>
                  <a:gd name="T29" fmla="*/ 3645 h 3990"/>
                  <a:gd name="T30" fmla="*/ 2106 w 4013"/>
                  <a:gd name="T31" fmla="*/ 3505 h 3990"/>
                  <a:gd name="T32" fmla="*/ 2163 w 4013"/>
                  <a:gd name="T33" fmla="*/ 3477 h 3990"/>
                  <a:gd name="T34" fmla="*/ 2219 w 4013"/>
                  <a:gd name="T35" fmla="*/ 3505 h 3990"/>
                  <a:gd name="T36" fmla="*/ 2233 w 4013"/>
                  <a:gd name="T37" fmla="*/ 3645 h 3990"/>
                  <a:gd name="T38" fmla="*/ 2730 w 4013"/>
                  <a:gd name="T39" fmla="*/ 3525 h 3990"/>
                  <a:gd name="T40" fmla="*/ 2774 w 4013"/>
                  <a:gd name="T41" fmla="*/ 3481 h 3990"/>
                  <a:gd name="T42" fmla="*/ 2836 w 4013"/>
                  <a:gd name="T43" fmla="*/ 3491 h 3990"/>
                  <a:gd name="T44" fmla="*/ 2865 w 4013"/>
                  <a:gd name="T45" fmla="*/ 3546 h 3990"/>
                  <a:gd name="T46" fmla="*/ 3666 w 4013"/>
                  <a:gd name="T47" fmla="*/ 2850 h 3990"/>
                  <a:gd name="T48" fmla="*/ 3518 w 4013"/>
                  <a:gd name="T49" fmla="*/ 2836 h 3990"/>
                  <a:gd name="T50" fmla="*/ 3490 w 4013"/>
                  <a:gd name="T51" fmla="*/ 2781 h 3990"/>
                  <a:gd name="T52" fmla="*/ 3518 w 4013"/>
                  <a:gd name="T53" fmla="*/ 2725 h 3990"/>
                  <a:gd name="T54" fmla="*/ 3666 w 4013"/>
                  <a:gd name="T55" fmla="*/ 2712 h 3990"/>
                  <a:gd name="T56" fmla="*/ 3537 w 4013"/>
                  <a:gd name="T57" fmla="*/ 2211 h 3990"/>
                  <a:gd name="T58" fmla="*/ 3494 w 4013"/>
                  <a:gd name="T59" fmla="*/ 2168 h 3990"/>
                  <a:gd name="T60" fmla="*/ 3503 w 4013"/>
                  <a:gd name="T61" fmla="*/ 2105 h 3990"/>
                  <a:gd name="T62" fmla="*/ 3560 w 4013"/>
                  <a:gd name="T63" fmla="*/ 2077 h 3990"/>
                  <a:gd name="T64" fmla="*/ 3560 w 4013"/>
                  <a:gd name="T65" fmla="*/ 1580 h 3990"/>
                  <a:gd name="T66" fmla="*/ 3503 w 4013"/>
                  <a:gd name="T67" fmla="*/ 1552 h 3990"/>
                  <a:gd name="T68" fmla="*/ 3494 w 4013"/>
                  <a:gd name="T69" fmla="*/ 1490 h 3990"/>
                  <a:gd name="T70" fmla="*/ 3537 w 4013"/>
                  <a:gd name="T71" fmla="*/ 1446 h 3990"/>
                  <a:gd name="T72" fmla="*/ 3666 w 4013"/>
                  <a:gd name="T73" fmla="*/ 946 h 3990"/>
                  <a:gd name="T74" fmla="*/ 3518 w 4013"/>
                  <a:gd name="T75" fmla="*/ 932 h 3990"/>
                  <a:gd name="T76" fmla="*/ 3490 w 4013"/>
                  <a:gd name="T77" fmla="*/ 877 h 3990"/>
                  <a:gd name="T78" fmla="*/ 3518 w 4013"/>
                  <a:gd name="T79" fmla="*/ 821 h 3990"/>
                  <a:gd name="T80" fmla="*/ 3666 w 4013"/>
                  <a:gd name="T81" fmla="*/ 808 h 3990"/>
                  <a:gd name="T82" fmla="*/ 3537 w 4013"/>
                  <a:gd name="T83" fmla="*/ 307 h 3990"/>
                  <a:gd name="T84" fmla="*/ 3494 w 4013"/>
                  <a:gd name="T85" fmla="*/ 263 h 3990"/>
                  <a:gd name="T86" fmla="*/ 3503 w 4013"/>
                  <a:gd name="T87" fmla="*/ 202 h 3990"/>
                  <a:gd name="T88" fmla="*/ 3560 w 4013"/>
                  <a:gd name="T89" fmla="*/ 173 h 3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13" h="3990">
                    <a:moveTo>
                      <a:pt x="3666" y="0"/>
                    </a:moveTo>
                    <a:lnTo>
                      <a:pt x="4013" y="0"/>
                    </a:lnTo>
                    <a:lnTo>
                      <a:pt x="4013" y="3990"/>
                    </a:lnTo>
                    <a:lnTo>
                      <a:pt x="0" y="3990"/>
                    </a:lnTo>
                    <a:lnTo>
                      <a:pt x="0" y="3645"/>
                    </a:lnTo>
                    <a:lnTo>
                      <a:pt x="197" y="3645"/>
                    </a:lnTo>
                    <a:lnTo>
                      <a:pt x="197" y="3546"/>
                    </a:lnTo>
                    <a:lnTo>
                      <a:pt x="200" y="3525"/>
                    </a:lnTo>
                    <a:lnTo>
                      <a:pt x="210" y="3505"/>
                    </a:lnTo>
                    <a:lnTo>
                      <a:pt x="226" y="3491"/>
                    </a:lnTo>
                    <a:lnTo>
                      <a:pt x="244" y="3481"/>
                    </a:lnTo>
                    <a:lnTo>
                      <a:pt x="266" y="3477"/>
                    </a:lnTo>
                    <a:lnTo>
                      <a:pt x="289" y="3481"/>
                    </a:lnTo>
                    <a:lnTo>
                      <a:pt x="308" y="3491"/>
                    </a:lnTo>
                    <a:lnTo>
                      <a:pt x="323" y="3505"/>
                    </a:lnTo>
                    <a:lnTo>
                      <a:pt x="332" y="3525"/>
                    </a:lnTo>
                    <a:lnTo>
                      <a:pt x="335" y="3546"/>
                    </a:lnTo>
                    <a:lnTo>
                      <a:pt x="335" y="3645"/>
                    </a:lnTo>
                    <a:lnTo>
                      <a:pt x="830" y="3645"/>
                    </a:lnTo>
                    <a:lnTo>
                      <a:pt x="830" y="3546"/>
                    </a:lnTo>
                    <a:lnTo>
                      <a:pt x="832" y="3525"/>
                    </a:lnTo>
                    <a:lnTo>
                      <a:pt x="842" y="3505"/>
                    </a:lnTo>
                    <a:lnTo>
                      <a:pt x="858" y="3491"/>
                    </a:lnTo>
                    <a:lnTo>
                      <a:pt x="877" y="3481"/>
                    </a:lnTo>
                    <a:lnTo>
                      <a:pt x="898" y="3477"/>
                    </a:lnTo>
                    <a:lnTo>
                      <a:pt x="921" y="3481"/>
                    </a:lnTo>
                    <a:lnTo>
                      <a:pt x="940" y="3491"/>
                    </a:lnTo>
                    <a:lnTo>
                      <a:pt x="955" y="3505"/>
                    </a:lnTo>
                    <a:lnTo>
                      <a:pt x="965" y="3525"/>
                    </a:lnTo>
                    <a:lnTo>
                      <a:pt x="967" y="3546"/>
                    </a:lnTo>
                    <a:lnTo>
                      <a:pt x="967" y="3645"/>
                    </a:lnTo>
                    <a:lnTo>
                      <a:pt x="1462" y="3645"/>
                    </a:lnTo>
                    <a:lnTo>
                      <a:pt x="1462" y="3546"/>
                    </a:lnTo>
                    <a:lnTo>
                      <a:pt x="1464" y="3525"/>
                    </a:lnTo>
                    <a:lnTo>
                      <a:pt x="1474" y="3505"/>
                    </a:lnTo>
                    <a:lnTo>
                      <a:pt x="1490" y="3491"/>
                    </a:lnTo>
                    <a:lnTo>
                      <a:pt x="1509" y="3481"/>
                    </a:lnTo>
                    <a:lnTo>
                      <a:pt x="1530" y="3477"/>
                    </a:lnTo>
                    <a:lnTo>
                      <a:pt x="1553" y="3481"/>
                    </a:lnTo>
                    <a:lnTo>
                      <a:pt x="1572" y="3491"/>
                    </a:lnTo>
                    <a:lnTo>
                      <a:pt x="1587" y="3505"/>
                    </a:lnTo>
                    <a:lnTo>
                      <a:pt x="1597" y="3525"/>
                    </a:lnTo>
                    <a:lnTo>
                      <a:pt x="1599" y="3546"/>
                    </a:lnTo>
                    <a:lnTo>
                      <a:pt x="1599" y="3645"/>
                    </a:lnTo>
                    <a:lnTo>
                      <a:pt x="2094" y="3645"/>
                    </a:lnTo>
                    <a:lnTo>
                      <a:pt x="2094" y="3546"/>
                    </a:lnTo>
                    <a:lnTo>
                      <a:pt x="2098" y="3525"/>
                    </a:lnTo>
                    <a:lnTo>
                      <a:pt x="2106" y="3505"/>
                    </a:lnTo>
                    <a:lnTo>
                      <a:pt x="2122" y="3491"/>
                    </a:lnTo>
                    <a:lnTo>
                      <a:pt x="2141" y="3481"/>
                    </a:lnTo>
                    <a:lnTo>
                      <a:pt x="2163" y="3477"/>
                    </a:lnTo>
                    <a:lnTo>
                      <a:pt x="2185" y="3481"/>
                    </a:lnTo>
                    <a:lnTo>
                      <a:pt x="2204" y="3491"/>
                    </a:lnTo>
                    <a:lnTo>
                      <a:pt x="2219" y="3505"/>
                    </a:lnTo>
                    <a:lnTo>
                      <a:pt x="2229" y="3525"/>
                    </a:lnTo>
                    <a:lnTo>
                      <a:pt x="2233" y="3546"/>
                    </a:lnTo>
                    <a:lnTo>
                      <a:pt x="2233" y="3645"/>
                    </a:lnTo>
                    <a:lnTo>
                      <a:pt x="2726" y="3645"/>
                    </a:lnTo>
                    <a:lnTo>
                      <a:pt x="2726" y="3546"/>
                    </a:lnTo>
                    <a:lnTo>
                      <a:pt x="2730" y="3525"/>
                    </a:lnTo>
                    <a:lnTo>
                      <a:pt x="2740" y="3505"/>
                    </a:lnTo>
                    <a:lnTo>
                      <a:pt x="2754" y="3491"/>
                    </a:lnTo>
                    <a:lnTo>
                      <a:pt x="2774" y="3481"/>
                    </a:lnTo>
                    <a:lnTo>
                      <a:pt x="2795" y="3477"/>
                    </a:lnTo>
                    <a:lnTo>
                      <a:pt x="2817" y="3481"/>
                    </a:lnTo>
                    <a:lnTo>
                      <a:pt x="2836" y="3491"/>
                    </a:lnTo>
                    <a:lnTo>
                      <a:pt x="2851" y="3505"/>
                    </a:lnTo>
                    <a:lnTo>
                      <a:pt x="2861" y="3525"/>
                    </a:lnTo>
                    <a:lnTo>
                      <a:pt x="2865" y="3546"/>
                    </a:lnTo>
                    <a:lnTo>
                      <a:pt x="2865" y="3645"/>
                    </a:lnTo>
                    <a:lnTo>
                      <a:pt x="3666" y="3645"/>
                    </a:lnTo>
                    <a:lnTo>
                      <a:pt x="3666" y="2850"/>
                    </a:lnTo>
                    <a:lnTo>
                      <a:pt x="3560" y="2850"/>
                    </a:lnTo>
                    <a:lnTo>
                      <a:pt x="3537" y="2846"/>
                    </a:lnTo>
                    <a:lnTo>
                      <a:pt x="3518" y="2836"/>
                    </a:lnTo>
                    <a:lnTo>
                      <a:pt x="3503" y="2821"/>
                    </a:lnTo>
                    <a:lnTo>
                      <a:pt x="3494" y="2802"/>
                    </a:lnTo>
                    <a:lnTo>
                      <a:pt x="3490" y="2781"/>
                    </a:lnTo>
                    <a:lnTo>
                      <a:pt x="3494" y="2758"/>
                    </a:lnTo>
                    <a:lnTo>
                      <a:pt x="3503" y="2740"/>
                    </a:lnTo>
                    <a:lnTo>
                      <a:pt x="3518" y="2725"/>
                    </a:lnTo>
                    <a:lnTo>
                      <a:pt x="3537" y="2716"/>
                    </a:lnTo>
                    <a:lnTo>
                      <a:pt x="3560" y="2712"/>
                    </a:lnTo>
                    <a:lnTo>
                      <a:pt x="3666" y="2712"/>
                    </a:lnTo>
                    <a:lnTo>
                      <a:pt x="3666" y="2215"/>
                    </a:lnTo>
                    <a:lnTo>
                      <a:pt x="3560" y="2215"/>
                    </a:lnTo>
                    <a:lnTo>
                      <a:pt x="3537" y="2211"/>
                    </a:lnTo>
                    <a:lnTo>
                      <a:pt x="3518" y="2201"/>
                    </a:lnTo>
                    <a:lnTo>
                      <a:pt x="3503" y="2186"/>
                    </a:lnTo>
                    <a:lnTo>
                      <a:pt x="3494" y="2168"/>
                    </a:lnTo>
                    <a:lnTo>
                      <a:pt x="3490" y="2146"/>
                    </a:lnTo>
                    <a:lnTo>
                      <a:pt x="3494" y="2124"/>
                    </a:lnTo>
                    <a:lnTo>
                      <a:pt x="3503" y="2105"/>
                    </a:lnTo>
                    <a:lnTo>
                      <a:pt x="3518" y="2090"/>
                    </a:lnTo>
                    <a:lnTo>
                      <a:pt x="3537" y="2081"/>
                    </a:lnTo>
                    <a:lnTo>
                      <a:pt x="3560" y="2077"/>
                    </a:lnTo>
                    <a:lnTo>
                      <a:pt x="3666" y="2077"/>
                    </a:lnTo>
                    <a:lnTo>
                      <a:pt x="3666" y="1580"/>
                    </a:lnTo>
                    <a:lnTo>
                      <a:pt x="3560" y="1580"/>
                    </a:lnTo>
                    <a:lnTo>
                      <a:pt x="3537" y="1577"/>
                    </a:lnTo>
                    <a:lnTo>
                      <a:pt x="3518" y="1567"/>
                    </a:lnTo>
                    <a:lnTo>
                      <a:pt x="3503" y="1552"/>
                    </a:lnTo>
                    <a:lnTo>
                      <a:pt x="3494" y="1533"/>
                    </a:lnTo>
                    <a:lnTo>
                      <a:pt x="3490" y="1511"/>
                    </a:lnTo>
                    <a:lnTo>
                      <a:pt x="3494" y="1490"/>
                    </a:lnTo>
                    <a:lnTo>
                      <a:pt x="3503" y="1470"/>
                    </a:lnTo>
                    <a:lnTo>
                      <a:pt x="3518" y="1455"/>
                    </a:lnTo>
                    <a:lnTo>
                      <a:pt x="3537" y="1446"/>
                    </a:lnTo>
                    <a:lnTo>
                      <a:pt x="3560" y="1442"/>
                    </a:lnTo>
                    <a:lnTo>
                      <a:pt x="3666" y="1442"/>
                    </a:lnTo>
                    <a:lnTo>
                      <a:pt x="3666" y="946"/>
                    </a:lnTo>
                    <a:lnTo>
                      <a:pt x="3560" y="946"/>
                    </a:lnTo>
                    <a:lnTo>
                      <a:pt x="3537" y="942"/>
                    </a:lnTo>
                    <a:lnTo>
                      <a:pt x="3518" y="932"/>
                    </a:lnTo>
                    <a:lnTo>
                      <a:pt x="3503" y="917"/>
                    </a:lnTo>
                    <a:lnTo>
                      <a:pt x="3494" y="898"/>
                    </a:lnTo>
                    <a:lnTo>
                      <a:pt x="3490" y="877"/>
                    </a:lnTo>
                    <a:lnTo>
                      <a:pt x="3494" y="855"/>
                    </a:lnTo>
                    <a:lnTo>
                      <a:pt x="3503" y="835"/>
                    </a:lnTo>
                    <a:lnTo>
                      <a:pt x="3518" y="821"/>
                    </a:lnTo>
                    <a:lnTo>
                      <a:pt x="3537" y="811"/>
                    </a:lnTo>
                    <a:lnTo>
                      <a:pt x="3560" y="808"/>
                    </a:lnTo>
                    <a:lnTo>
                      <a:pt x="3666" y="808"/>
                    </a:lnTo>
                    <a:lnTo>
                      <a:pt x="3666" y="311"/>
                    </a:lnTo>
                    <a:lnTo>
                      <a:pt x="3560" y="311"/>
                    </a:lnTo>
                    <a:lnTo>
                      <a:pt x="3537" y="307"/>
                    </a:lnTo>
                    <a:lnTo>
                      <a:pt x="3518" y="297"/>
                    </a:lnTo>
                    <a:lnTo>
                      <a:pt x="3503" y="282"/>
                    </a:lnTo>
                    <a:lnTo>
                      <a:pt x="3494" y="263"/>
                    </a:lnTo>
                    <a:lnTo>
                      <a:pt x="3490" y="242"/>
                    </a:lnTo>
                    <a:lnTo>
                      <a:pt x="3494" y="221"/>
                    </a:lnTo>
                    <a:lnTo>
                      <a:pt x="3503" y="202"/>
                    </a:lnTo>
                    <a:lnTo>
                      <a:pt x="3518" y="187"/>
                    </a:lnTo>
                    <a:lnTo>
                      <a:pt x="3537" y="177"/>
                    </a:lnTo>
                    <a:lnTo>
                      <a:pt x="3560" y="173"/>
                    </a:lnTo>
                    <a:lnTo>
                      <a:pt x="3666" y="173"/>
                    </a:lnTo>
                    <a:lnTo>
                      <a:pt x="36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47">
                <a:extLst>
                  <a:ext uri="{FF2B5EF4-FFF2-40B4-BE49-F238E27FC236}">
                    <a16:creationId xmlns:a16="http://schemas.microsoft.com/office/drawing/2014/main" id="{6706F34F-E5D8-4674-B39C-A705F77C1CCB}"/>
                  </a:ext>
                </a:extLst>
              </p:cNvPr>
              <p:cNvSpPr>
                <a:spLocks/>
              </p:cNvSpPr>
              <p:nvPr/>
            </p:nvSpPr>
            <p:spPr bwMode="auto">
              <a:xfrm>
                <a:off x="4412" y="1947"/>
                <a:ext cx="1584" cy="1568"/>
              </a:xfrm>
              <a:custGeom>
                <a:avLst/>
                <a:gdLst>
                  <a:gd name="T0" fmla="*/ 3159 w 3167"/>
                  <a:gd name="T1" fmla="*/ 0 h 3135"/>
                  <a:gd name="T2" fmla="*/ 3164 w 3167"/>
                  <a:gd name="T3" fmla="*/ 4 h 3135"/>
                  <a:gd name="T4" fmla="*/ 3166 w 3167"/>
                  <a:gd name="T5" fmla="*/ 14 h 3135"/>
                  <a:gd name="T6" fmla="*/ 3167 w 3167"/>
                  <a:gd name="T7" fmla="*/ 30 h 3135"/>
                  <a:gd name="T8" fmla="*/ 3167 w 3167"/>
                  <a:gd name="T9" fmla="*/ 3066 h 3135"/>
                  <a:gd name="T10" fmla="*/ 3164 w 3167"/>
                  <a:gd name="T11" fmla="*/ 3087 h 3135"/>
                  <a:gd name="T12" fmla="*/ 3154 w 3167"/>
                  <a:gd name="T13" fmla="*/ 3106 h 3135"/>
                  <a:gd name="T14" fmla="*/ 3138 w 3167"/>
                  <a:gd name="T15" fmla="*/ 3121 h 3135"/>
                  <a:gd name="T16" fmla="*/ 3120 w 3167"/>
                  <a:gd name="T17" fmla="*/ 3131 h 3135"/>
                  <a:gd name="T18" fmla="*/ 3098 w 3167"/>
                  <a:gd name="T19" fmla="*/ 3135 h 3135"/>
                  <a:gd name="T20" fmla="*/ 69 w 3167"/>
                  <a:gd name="T21" fmla="*/ 3135 h 3135"/>
                  <a:gd name="T22" fmla="*/ 48 w 3167"/>
                  <a:gd name="T23" fmla="*/ 3131 h 3135"/>
                  <a:gd name="T24" fmla="*/ 29 w 3167"/>
                  <a:gd name="T25" fmla="*/ 3121 h 3135"/>
                  <a:gd name="T26" fmla="*/ 14 w 3167"/>
                  <a:gd name="T27" fmla="*/ 3106 h 3135"/>
                  <a:gd name="T28" fmla="*/ 4 w 3167"/>
                  <a:gd name="T29" fmla="*/ 3087 h 3135"/>
                  <a:gd name="T30" fmla="*/ 0 w 3167"/>
                  <a:gd name="T31" fmla="*/ 3066 h 3135"/>
                  <a:gd name="T32" fmla="*/ 0 w 3167"/>
                  <a:gd name="T33" fmla="*/ 2876 h 3135"/>
                  <a:gd name="T34" fmla="*/ 2 w 3167"/>
                  <a:gd name="T35" fmla="*/ 2853 h 3135"/>
                  <a:gd name="T36" fmla="*/ 10 w 3167"/>
                  <a:gd name="T37" fmla="*/ 2827 h 3135"/>
                  <a:gd name="T38" fmla="*/ 22 w 3167"/>
                  <a:gd name="T39" fmla="*/ 2802 h 3135"/>
                  <a:gd name="T40" fmla="*/ 36 w 3167"/>
                  <a:gd name="T41" fmla="*/ 2781 h 3135"/>
                  <a:gd name="T42" fmla="*/ 54 w 3167"/>
                  <a:gd name="T43" fmla="*/ 2764 h 3135"/>
                  <a:gd name="T44" fmla="*/ 701 w 3167"/>
                  <a:gd name="T45" fmla="*/ 2234 h 3135"/>
                  <a:gd name="T46" fmla="*/ 723 w 3167"/>
                  <a:gd name="T47" fmla="*/ 2220 h 3135"/>
                  <a:gd name="T48" fmla="*/ 747 w 3167"/>
                  <a:gd name="T49" fmla="*/ 2210 h 3135"/>
                  <a:gd name="T50" fmla="*/ 773 w 3167"/>
                  <a:gd name="T51" fmla="*/ 2203 h 3135"/>
                  <a:gd name="T52" fmla="*/ 800 w 3167"/>
                  <a:gd name="T53" fmla="*/ 2199 h 3135"/>
                  <a:gd name="T54" fmla="*/ 824 w 3167"/>
                  <a:gd name="T55" fmla="*/ 2200 h 3135"/>
                  <a:gd name="T56" fmla="*/ 1263 w 3167"/>
                  <a:gd name="T57" fmla="*/ 2267 h 3135"/>
                  <a:gd name="T58" fmla="*/ 1287 w 3167"/>
                  <a:gd name="T59" fmla="*/ 2267 h 3135"/>
                  <a:gd name="T60" fmla="*/ 1310 w 3167"/>
                  <a:gd name="T61" fmla="*/ 2262 h 3135"/>
                  <a:gd name="T62" fmla="*/ 1332 w 3167"/>
                  <a:gd name="T63" fmla="*/ 2250 h 3135"/>
                  <a:gd name="T64" fmla="*/ 1352 w 3167"/>
                  <a:gd name="T65" fmla="*/ 2237 h 3135"/>
                  <a:gd name="T66" fmla="*/ 1366 w 3167"/>
                  <a:gd name="T67" fmla="*/ 2218 h 3135"/>
                  <a:gd name="T68" fmla="*/ 2109 w 3167"/>
                  <a:gd name="T69" fmla="*/ 941 h 3135"/>
                  <a:gd name="T70" fmla="*/ 2124 w 3167"/>
                  <a:gd name="T71" fmla="*/ 923 h 3135"/>
                  <a:gd name="T72" fmla="*/ 2143 w 3167"/>
                  <a:gd name="T73" fmla="*/ 908 h 3135"/>
                  <a:gd name="T74" fmla="*/ 2166 w 3167"/>
                  <a:gd name="T75" fmla="*/ 898 h 3135"/>
                  <a:gd name="T76" fmla="*/ 2189 w 3167"/>
                  <a:gd name="T77" fmla="*/ 892 h 3135"/>
                  <a:gd name="T78" fmla="*/ 2212 w 3167"/>
                  <a:gd name="T79" fmla="*/ 893 h 3135"/>
                  <a:gd name="T80" fmla="*/ 2636 w 3167"/>
                  <a:gd name="T81" fmla="*/ 962 h 3135"/>
                  <a:gd name="T82" fmla="*/ 2659 w 3167"/>
                  <a:gd name="T83" fmla="*/ 962 h 3135"/>
                  <a:gd name="T84" fmla="*/ 2682 w 3167"/>
                  <a:gd name="T85" fmla="*/ 956 h 3135"/>
                  <a:gd name="T86" fmla="*/ 2703 w 3167"/>
                  <a:gd name="T87" fmla="*/ 944 h 3135"/>
                  <a:gd name="T88" fmla="*/ 2721 w 3167"/>
                  <a:gd name="T89" fmla="*/ 929 h 3135"/>
                  <a:gd name="T90" fmla="*/ 2734 w 3167"/>
                  <a:gd name="T91" fmla="*/ 909 h 3135"/>
                  <a:gd name="T92" fmla="*/ 3138 w 3167"/>
                  <a:gd name="T93" fmla="*/ 24 h 3135"/>
                  <a:gd name="T94" fmla="*/ 3146 w 3167"/>
                  <a:gd name="T95" fmla="*/ 10 h 3135"/>
                  <a:gd name="T96" fmla="*/ 3154 w 3167"/>
                  <a:gd name="T97" fmla="*/ 1 h 3135"/>
                  <a:gd name="T98" fmla="*/ 3159 w 3167"/>
                  <a:gd name="T99" fmla="*/ 0 h 3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67" h="3135">
                    <a:moveTo>
                      <a:pt x="3159" y="0"/>
                    </a:moveTo>
                    <a:lnTo>
                      <a:pt x="3164" y="4"/>
                    </a:lnTo>
                    <a:lnTo>
                      <a:pt x="3166" y="14"/>
                    </a:lnTo>
                    <a:lnTo>
                      <a:pt x="3167" y="30"/>
                    </a:lnTo>
                    <a:lnTo>
                      <a:pt x="3167" y="3066"/>
                    </a:lnTo>
                    <a:lnTo>
                      <a:pt x="3164" y="3087"/>
                    </a:lnTo>
                    <a:lnTo>
                      <a:pt x="3154" y="3106"/>
                    </a:lnTo>
                    <a:lnTo>
                      <a:pt x="3138" y="3121"/>
                    </a:lnTo>
                    <a:lnTo>
                      <a:pt x="3120" y="3131"/>
                    </a:lnTo>
                    <a:lnTo>
                      <a:pt x="3098" y="3135"/>
                    </a:lnTo>
                    <a:lnTo>
                      <a:pt x="69" y="3135"/>
                    </a:lnTo>
                    <a:lnTo>
                      <a:pt x="48" y="3131"/>
                    </a:lnTo>
                    <a:lnTo>
                      <a:pt x="29" y="3121"/>
                    </a:lnTo>
                    <a:lnTo>
                      <a:pt x="14" y="3106"/>
                    </a:lnTo>
                    <a:lnTo>
                      <a:pt x="4" y="3087"/>
                    </a:lnTo>
                    <a:lnTo>
                      <a:pt x="0" y="3066"/>
                    </a:lnTo>
                    <a:lnTo>
                      <a:pt x="0" y="2876"/>
                    </a:lnTo>
                    <a:lnTo>
                      <a:pt x="2" y="2853"/>
                    </a:lnTo>
                    <a:lnTo>
                      <a:pt x="10" y="2827"/>
                    </a:lnTo>
                    <a:lnTo>
                      <a:pt x="22" y="2802"/>
                    </a:lnTo>
                    <a:lnTo>
                      <a:pt x="36" y="2781"/>
                    </a:lnTo>
                    <a:lnTo>
                      <a:pt x="54" y="2764"/>
                    </a:lnTo>
                    <a:lnTo>
                      <a:pt x="701" y="2234"/>
                    </a:lnTo>
                    <a:lnTo>
                      <a:pt x="723" y="2220"/>
                    </a:lnTo>
                    <a:lnTo>
                      <a:pt x="747" y="2210"/>
                    </a:lnTo>
                    <a:lnTo>
                      <a:pt x="773" y="2203"/>
                    </a:lnTo>
                    <a:lnTo>
                      <a:pt x="800" y="2199"/>
                    </a:lnTo>
                    <a:lnTo>
                      <a:pt x="824" y="2200"/>
                    </a:lnTo>
                    <a:lnTo>
                      <a:pt x="1263" y="2267"/>
                    </a:lnTo>
                    <a:lnTo>
                      <a:pt x="1287" y="2267"/>
                    </a:lnTo>
                    <a:lnTo>
                      <a:pt x="1310" y="2262"/>
                    </a:lnTo>
                    <a:lnTo>
                      <a:pt x="1332" y="2250"/>
                    </a:lnTo>
                    <a:lnTo>
                      <a:pt x="1352" y="2237"/>
                    </a:lnTo>
                    <a:lnTo>
                      <a:pt x="1366" y="2218"/>
                    </a:lnTo>
                    <a:lnTo>
                      <a:pt x="2109" y="941"/>
                    </a:lnTo>
                    <a:lnTo>
                      <a:pt x="2124" y="923"/>
                    </a:lnTo>
                    <a:lnTo>
                      <a:pt x="2143" y="908"/>
                    </a:lnTo>
                    <a:lnTo>
                      <a:pt x="2166" y="898"/>
                    </a:lnTo>
                    <a:lnTo>
                      <a:pt x="2189" y="892"/>
                    </a:lnTo>
                    <a:lnTo>
                      <a:pt x="2212" y="893"/>
                    </a:lnTo>
                    <a:lnTo>
                      <a:pt x="2636" y="962"/>
                    </a:lnTo>
                    <a:lnTo>
                      <a:pt x="2659" y="962"/>
                    </a:lnTo>
                    <a:lnTo>
                      <a:pt x="2682" y="956"/>
                    </a:lnTo>
                    <a:lnTo>
                      <a:pt x="2703" y="944"/>
                    </a:lnTo>
                    <a:lnTo>
                      <a:pt x="2721" y="929"/>
                    </a:lnTo>
                    <a:lnTo>
                      <a:pt x="2734" y="909"/>
                    </a:lnTo>
                    <a:lnTo>
                      <a:pt x="3138" y="24"/>
                    </a:lnTo>
                    <a:lnTo>
                      <a:pt x="3146" y="10"/>
                    </a:lnTo>
                    <a:lnTo>
                      <a:pt x="3154" y="1"/>
                    </a:lnTo>
                    <a:lnTo>
                      <a:pt x="3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48">
                <a:extLst>
                  <a:ext uri="{FF2B5EF4-FFF2-40B4-BE49-F238E27FC236}">
                    <a16:creationId xmlns:a16="http://schemas.microsoft.com/office/drawing/2014/main" id="{6CEE15C7-11F8-4CB4-890A-F08FDEC20032}"/>
                  </a:ext>
                </a:extLst>
              </p:cNvPr>
              <p:cNvSpPr>
                <a:spLocks/>
              </p:cNvSpPr>
              <p:nvPr/>
            </p:nvSpPr>
            <p:spPr bwMode="auto">
              <a:xfrm>
                <a:off x="4437" y="2052"/>
                <a:ext cx="861" cy="855"/>
              </a:xfrm>
              <a:custGeom>
                <a:avLst/>
                <a:gdLst>
                  <a:gd name="T0" fmla="*/ 933 w 1722"/>
                  <a:gd name="T1" fmla="*/ 0 h 1711"/>
                  <a:gd name="T2" fmla="*/ 1574 w 1722"/>
                  <a:gd name="T3" fmla="*/ 0 h 1711"/>
                  <a:gd name="T4" fmla="*/ 1608 w 1722"/>
                  <a:gd name="T5" fmla="*/ 4 h 1711"/>
                  <a:gd name="T6" fmla="*/ 1640 w 1722"/>
                  <a:gd name="T7" fmla="*/ 15 h 1711"/>
                  <a:gd name="T8" fmla="*/ 1666 w 1722"/>
                  <a:gd name="T9" fmla="*/ 31 h 1711"/>
                  <a:gd name="T10" fmla="*/ 1689 w 1722"/>
                  <a:gd name="T11" fmla="*/ 55 h 1711"/>
                  <a:gd name="T12" fmla="*/ 1707 w 1722"/>
                  <a:gd name="T13" fmla="*/ 82 h 1711"/>
                  <a:gd name="T14" fmla="*/ 1718 w 1722"/>
                  <a:gd name="T15" fmla="*/ 113 h 1711"/>
                  <a:gd name="T16" fmla="*/ 1722 w 1722"/>
                  <a:gd name="T17" fmla="*/ 147 h 1711"/>
                  <a:gd name="T18" fmla="*/ 1722 w 1722"/>
                  <a:gd name="T19" fmla="*/ 784 h 1711"/>
                  <a:gd name="T20" fmla="*/ 1721 w 1722"/>
                  <a:gd name="T21" fmla="*/ 809 h 1711"/>
                  <a:gd name="T22" fmla="*/ 1716 w 1722"/>
                  <a:gd name="T23" fmla="*/ 829 h 1711"/>
                  <a:gd name="T24" fmla="*/ 1708 w 1722"/>
                  <a:gd name="T25" fmla="*/ 844 h 1711"/>
                  <a:gd name="T26" fmla="*/ 1698 w 1722"/>
                  <a:gd name="T27" fmla="*/ 854 h 1711"/>
                  <a:gd name="T28" fmla="*/ 1685 w 1722"/>
                  <a:gd name="T29" fmla="*/ 859 h 1711"/>
                  <a:gd name="T30" fmla="*/ 1670 w 1722"/>
                  <a:gd name="T31" fmla="*/ 859 h 1711"/>
                  <a:gd name="T32" fmla="*/ 1654 w 1722"/>
                  <a:gd name="T33" fmla="*/ 854 h 1711"/>
                  <a:gd name="T34" fmla="*/ 1636 w 1722"/>
                  <a:gd name="T35" fmla="*/ 843 h 1711"/>
                  <a:gd name="T36" fmla="*/ 1617 w 1722"/>
                  <a:gd name="T37" fmla="*/ 828 h 1711"/>
                  <a:gd name="T38" fmla="*/ 1463 w 1722"/>
                  <a:gd name="T39" fmla="*/ 674 h 1711"/>
                  <a:gd name="T40" fmla="*/ 463 w 1722"/>
                  <a:gd name="T41" fmla="*/ 1669 h 1711"/>
                  <a:gd name="T42" fmla="*/ 439 w 1722"/>
                  <a:gd name="T43" fmla="*/ 1687 h 1711"/>
                  <a:gd name="T44" fmla="*/ 414 w 1722"/>
                  <a:gd name="T45" fmla="*/ 1701 h 1711"/>
                  <a:gd name="T46" fmla="*/ 386 w 1722"/>
                  <a:gd name="T47" fmla="*/ 1709 h 1711"/>
                  <a:gd name="T48" fmla="*/ 358 w 1722"/>
                  <a:gd name="T49" fmla="*/ 1711 h 1711"/>
                  <a:gd name="T50" fmla="*/ 329 w 1722"/>
                  <a:gd name="T51" fmla="*/ 1709 h 1711"/>
                  <a:gd name="T52" fmla="*/ 301 w 1722"/>
                  <a:gd name="T53" fmla="*/ 1701 h 1711"/>
                  <a:gd name="T54" fmla="*/ 276 w 1722"/>
                  <a:gd name="T55" fmla="*/ 1687 h 1711"/>
                  <a:gd name="T56" fmla="*/ 254 w 1722"/>
                  <a:gd name="T57" fmla="*/ 1669 h 1711"/>
                  <a:gd name="T58" fmla="*/ 44 w 1722"/>
                  <a:gd name="T59" fmla="*/ 1460 h 1711"/>
                  <a:gd name="T60" fmla="*/ 25 w 1722"/>
                  <a:gd name="T61" fmla="*/ 1438 h 1711"/>
                  <a:gd name="T62" fmla="*/ 11 w 1722"/>
                  <a:gd name="T63" fmla="*/ 1411 h 1711"/>
                  <a:gd name="T64" fmla="*/ 4 w 1722"/>
                  <a:gd name="T65" fmla="*/ 1385 h 1711"/>
                  <a:gd name="T66" fmla="*/ 0 w 1722"/>
                  <a:gd name="T67" fmla="*/ 1356 h 1711"/>
                  <a:gd name="T68" fmla="*/ 4 w 1722"/>
                  <a:gd name="T69" fmla="*/ 1329 h 1711"/>
                  <a:gd name="T70" fmla="*/ 11 w 1722"/>
                  <a:gd name="T71" fmla="*/ 1301 h 1711"/>
                  <a:gd name="T72" fmla="*/ 25 w 1722"/>
                  <a:gd name="T73" fmla="*/ 1276 h 1711"/>
                  <a:gd name="T74" fmla="*/ 44 w 1722"/>
                  <a:gd name="T75" fmla="*/ 1252 h 1711"/>
                  <a:gd name="T76" fmla="*/ 1045 w 1722"/>
                  <a:gd name="T77" fmla="*/ 257 h 1711"/>
                  <a:gd name="T78" fmla="*/ 889 w 1722"/>
                  <a:gd name="T79" fmla="*/ 104 h 1711"/>
                  <a:gd name="T80" fmla="*/ 873 w 1722"/>
                  <a:gd name="T81" fmla="*/ 85 h 1711"/>
                  <a:gd name="T82" fmla="*/ 863 w 1722"/>
                  <a:gd name="T83" fmla="*/ 68 h 1711"/>
                  <a:gd name="T84" fmla="*/ 858 w 1722"/>
                  <a:gd name="T85" fmla="*/ 51 h 1711"/>
                  <a:gd name="T86" fmla="*/ 858 w 1722"/>
                  <a:gd name="T87" fmla="*/ 36 h 1711"/>
                  <a:gd name="T88" fmla="*/ 863 w 1722"/>
                  <a:gd name="T89" fmla="*/ 24 h 1711"/>
                  <a:gd name="T90" fmla="*/ 873 w 1722"/>
                  <a:gd name="T91" fmla="*/ 14 h 1711"/>
                  <a:gd name="T92" fmla="*/ 888 w 1722"/>
                  <a:gd name="T93" fmla="*/ 6 h 1711"/>
                  <a:gd name="T94" fmla="*/ 908 w 1722"/>
                  <a:gd name="T95" fmla="*/ 1 h 1711"/>
                  <a:gd name="T96" fmla="*/ 933 w 1722"/>
                  <a:gd name="T97" fmla="*/ 0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2" h="1711">
                    <a:moveTo>
                      <a:pt x="933" y="0"/>
                    </a:moveTo>
                    <a:lnTo>
                      <a:pt x="1574" y="0"/>
                    </a:lnTo>
                    <a:lnTo>
                      <a:pt x="1608" y="4"/>
                    </a:lnTo>
                    <a:lnTo>
                      <a:pt x="1640" y="15"/>
                    </a:lnTo>
                    <a:lnTo>
                      <a:pt x="1666" y="31"/>
                    </a:lnTo>
                    <a:lnTo>
                      <a:pt x="1689" y="55"/>
                    </a:lnTo>
                    <a:lnTo>
                      <a:pt x="1707" y="82"/>
                    </a:lnTo>
                    <a:lnTo>
                      <a:pt x="1718" y="113"/>
                    </a:lnTo>
                    <a:lnTo>
                      <a:pt x="1722" y="147"/>
                    </a:lnTo>
                    <a:lnTo>
                      <a:pt x="1722" y="784"/>
                    </a:lnTo>
                    <a:lnTo>
                      <a:pt x="1721" y="809"/>
                    </a:lnTo>
                    <a:lnTo>
                      <a:pt x="1716" y="829"/>
                    </a:lnTo>
                    <a:lnTo>
                      <a:pt x="1708" y="844"/>
                    </a:lnTo>
                    <a:lnTo>
                      <a:pt x="1698" y="854"/>
                    </a:lnTo>
                    <a:lnTo>
                      <a:pt x="1685" y="859"/>
                    </a:lnTo>
                    <a:lnTo>
                      <a:pt x="1670" y="859"/>
                    </a:lnTo>
                    <a:lnTo>
                      <a:pt x="1654" y="854"/>
                    </a:lnTo>
                    <a:lnTo>
                      <a:pt x="1636" y="843"/>
                    </a:lnTo>
                    <a:lnTo>
                      <a:pt x="1617" y="828"/>
                    </a:lnTo>
                    <a:lnTo>
                      <a:pt x="1463" y="674"/>
                    </a:lnTo>
                    <a:lnTo>
                      <a:pt x="463" y="1669"/>
                    </a:lnTo>
                    <a:lnTo>
                      <a:pt x="439" y="1687"/>
                    </a:lnTo>
                    <a:lnTo>
                      <a:pt x="414" y="1701"/>
                    </a:lnTo>
                    <a:lnTo>
                      <a:pt x="386" y="1709"/>
                    </a:lnTo>
                    <a:lnTo>
                      <a:pt x="358" y="1711"/>
                    </a:lnTo>
                    <a:lnTo>
                      <a:pt x="329" y="1709"/>
                    </a:lnTo>
                    <a:lnTo>
                      <a:pt x="301" y="1701"/>
                    </a:lnTo>
                    <a:lnTo>
                      <a:pt x="276" y="1687"/>
                    </a:lnTo>
                    <a:lnTo>
                      <a:pt x="254" y="1669"/>
                    </a:lnTo>
                    <a:lnTo>
                      <a:pt x="44" y="1460"/>
                    </a:lnTo>
                    <a:lnTo>
                      <a:pt x="25" y="1438"/>
                    </a:lnTo>
                    <a:lnTo>
                      <a:pt x="11" y="1411"/>
                    </a:lnTo>
                    <a:lnTo>
                      <a:pt x="4" y="1385"/>
                    </a:lnTo>
                    <a:lnTo>
                      <a:pt x="0" y="1356"/>
                    </a:lnTo>
                    <a:lnTo>
                      <a:pt x="4" y="1329"/>
                    </a:lnTo>
                    <a:lnTo>
                      <a:pt x="11" y="1301"/>
                    </a:lnTo>
                    <a:lnTo>
                      <a:pt x="25" y="1276"/>
                    </a:lnTo>
                    <a:lnTo>
                      <a:pt x="44" y="1252"/>
                    </a:lnTo>
                    <a:lnTo>
                      <a:pt x="1045" y="257"/>
                    </a:lnTo>
                    <a:lnTo>
                      <a:pt x="889" y="104"/>
                    </a:lnTo>
                    <a:lnTo>
                      <a:pt x="873" y="85"/>
                    </a:lnTo>
                    <a:lnTo>
                      <a:pt x="863" y="68"/>
                    </a:lnTo>
                    <a:lnTo>
                      <a:pt x="858" y="51"/>
                    </a:lnTo>
                    <a:lnTo>
                      <a:pt x="858" y="36"/>
                    </a:lnTo>
                    <a:lnTo>
                      <a:pt x="863" y="24"/>
                    </a:lnTo>
                    <a:lnTo>
                      <a:pt x="873" y="14"/>
                    </a:lnTo>
                    <a:lnTo>
                      <a:pt x="888" y="6"/>
                    </a:lnTo>
                    <a:lnTo>
                      <a:pt x="908" y="1"/>
                    </a:lnTo>
                    <a:lnTo>
                      <a:pt x="9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9">
              <a:extLst>
                <a:ext uri="{FF2B5EF4-FFF2-40B4-BE49-F238E27FC236}">
                  <a16:creationId xmlns:a16="http://schemas.microsoft.com/office/drawing/2014/main" id="{C172A4E7-7E24-48B9-8105-5FA0E901DF50}"/>
                </a:ext>
              </a:extLst>
            </p:cNvPr>
            <p:cNvGrpSpPr>
              <a:grpSpLocks noChangeAspect="1"/>
            </p:cNvGrpSpPr>
            <p:nvPr/>
          </p:nvGrpSpPr>
          <p:grpSpPr bwMode="auto">
            <a:xfrm>
              <a:off x="3098610" y="3222702"/>
              <a:ext cx="468481" cy="752800"/>
              <a:chOff x="719" y="309"/>
              <a:chExt cx="145" cy="233"/>
            </a:xfrm>
            <a:solidFill>
              <a:schemeClr val="bg1"/>
            </a:solidFill>
          </p:grpSpPr>
          <p:sp>
            <p:nvSpPr>
              <p:cNvPr id="71" name="Freeform 11">
                <a:extLst>
                  <a:ext uri="{FF2B5EF4-FFF2-40B4-BE49-F238E27FC236}">
                    <a16:creationId xmlns:a16="http://schemas.microsoft.com/office/drawing/2014/main" id="{0CC56CB0-C29C-4CC1-AB9B-2CD65D0D68CC}"/>
                  </a:ext>
                </a:extLst>
              </p:cNvPr>
              <p:cNvSpPr>
                <a:spLocks/>
              </p:cNvSpPr>
              <p:nvPr/>
            </p:nvSpPr>
            <p:spPr bwMode="auto">
              <a:xfrm>
                <a:off x="730" y="488"/>
                <a:ext cx="20" cy="30"/>
              </a:xfrm>
              <a:custGeom>
                <a:avLst/>
                <a:gdLst>
                  <a:gd name="T0" fmla="*/ 13 w 272"/>
                  <a:gd name="T1" fmla="*/ 0 h 419"/>
                  <a:gd name="T2" fmla="*/ 33 w 272"/>
                  <a:gd name="T3" fmla="*/ 26 h 419"/>
                  <a:gd name="T4" fmla="*/ 55 w 272"/>
                  <a:gd name="T5" fmla="*/ 49 h 419"/>
                  <a:gd name="T6" fmla="*/ 81 w 272"/>
                  <a:gd name="T7" fmla="*/ 68 h 419"/>
                  <a:gd name="T8" fmla="*/ 109 w 272"/>
                  <a:gd name="T9" fmla="*/ 84 h 419"/>
                  <a:gd name="T10" fmla="*/ 139 w 272"/>
                  <a:gd name="T11" fmla="*/ 96 h 419"/>
                  <a:gd name="T12" fmla="*/ 171 w 272"/>
                  <a:gd name="T13" fmla="*/ 103 h 419"/>
                  <a:gd name="T14" fmla="*/ 206 w 272"/>
                  <a:gd name="T15" fmla="*/ 105 h 419"/>
                  <a:gd name="T16" fmla="*/ 229 w 272"/>
                  <a:gd name="T17" fmla="*/ 104 h 419"/>
                  <a:gd name="T18" fmla="*/ 250 w 272"/>
                  <a:gd name="T19" fmla="*/ 100 h 419"/>
                  <a:gd name="T20" fmla="*/ 272 w 272"/>
                  <a:gd name="T21" fmla="*/ 95 h 419"/>
                  <a:gd name="T22" fmla="*/ 140 w 272"/>
                  <a:gd name="T23" fmla="*/ 419 h 419"/>
                  <a:gd name="T24" fmla="*/ 0 w 272"/>
                  <a:gd name="T25" fmla="*/ 364 h 419"/>
                  <a:gd name="T26" fmla="*/ 13 w 272"/>
                  <a:gd name="T2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419">
                    <a:moveTo>
                      <a:pt x="13" y="0"/>
                    </a:moveTo>
                    <a:lnTo>
                      <a:pt x="33" y="26"/>
                    </a:lnTo>
                    <a:lnTo>
                      <a:pt x="55" y="49"/>
                    </a:lnTo>
                    <a:lnTo>
                      <a:pt x="81" y="68"/>
                    </a:lnTo>
                    <a:lnTo>
                      <a:pt x="109" y="84"/>
                    </a:lnTo>
                    <a:lnTo>
                      <a:pt x="139" y="96"/>
                    </a:lnTo>
                    <a:lnTo>
                      <a:pt x="171" y="103"/>
                    </a:lnTo>
                    <a:lnTo>
                      <a:pt x="206" y="105"/>
                    </a:lnTo>
                    <a:lnTo>
                      <a:pt x="229" y="104"/>
                    </a:lnTo>
                    <a:lnTo>
                      <a:pt x="250" y="100"/>
                    </a:lnTo>
                    <a:lnTo>
                      <a:pt x="272" y="95"/>
                    </a:lnTo>
                    <a:lnTo>
                      <a:pt x="140" y="419"/>
                    </a:lnTo>
                    <a:lnTo>
                      <a:pt x="0" y="364"/>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12">
                <a:extLst>
                  <a:ext uri="{FF2B5EF4-FFF2-40B4-BE49-F238E27FC236}">
                    <a16:creationId xmlns:a16="http://schemas.microsoft.com/office/drawing/2014/main" id="{F3F76B34-D4B1-4D84-8CB7-0FBD37CDDEC0}"/>
                  </a:ext>
                </a:extLst>
              </p:cNvPr>
              <p:cNvSpPr>
                <a:spLocks/>
              </p:cNvSpPr>
              <p:nvPr/>
            </p:nvSpPr>
            <p:spPr bwMode="auto">
              <a:xfrm>
                <a:off x="833" y="488"/>
                <a:ext cx="19" cy="30"/>
              </a:xfrm>
              <a:custGeom>
                <a:avLst/>
                <a:gdLst>
                  <a:gd name="T0" fmla="*/ 259 w 271"/>
                  <a:gd name="T1" fmla="*/ 0 h 410"/>
                  <a:gd name="T2" fmla="*/ 271 w 271"/>
                  <a:gd name="T3" fmla="*/ 355 h 410"/>
                  <a:gd name="T4" fmla="*/ 132 w 271"/>
                  <a:gd name="T5" fmla="*/ 410 h 410"/>
                  <a:gd name="T6" fmla="*/ 0 w 271"/>
                  <a:gd name="T7" fmla="*/ 83 h 410"/>
                  <a:gd name="T8" fmla="*/ 23 w 271"/>
                  <a:gd name="T9" fmla="*/ 90 h 410"/>
                  <a:gd name="T10" fmla="*/ 48 w 271"/>
                  <a:gd name="T11" fmla="*/ 95 h 410"/>
                  <a:gd name="T12" fmla="*/ 74 w 271"/>
                  <a:gd name="T13" fmla="*/ 96 h 410"/>
                  <a:gd name="T14" fmla="*/ 110 w 271"/>
                  <a:gd name="T15" fmla="*/ 93 h 410"/>
                  <a:gd name="T16" fmla="*/ 146 w 271"/>
                  <a:gd name="T17" fmla="*/ 85 h 410"/>
                  <a:gd name="T18" fmla="*/ 179 w 271"/>
                  <a:gd name="T19" fmla="*/ 71 h 410"/>
                  <a:gd name="T20" fmla="*/ 210 w 271"/>
                  <a:gd name="T21" fmla="*/ 51 h 410"/>
                  <a:gd name="T22" fmla="*/ 237 w 271"/>
                  <a:gd name="T23" fmla="*/ 28 h 410"/>
                  <a:gd name="T24" fmla="*/ 259 w 271"/>
                  <a:gd name="T25"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1" h="410">
                    <a:moveTo>
                      <a:pt x="259" y="0"/>
                    </a:moveTo>
                    <a:lnTo>
                      <a:pt x="271" y="355"/>
                    </a:lnTo>
                    <a:lnTo>
                      <a:pt x="132" y="410"/>
                    </a:lnTo>
                    <a:lnTo>
                      <a:pt x="0" y="83"/>
                    </a:lnTo>
                    <a:lnTo>
                      <a:pt x="23" y="90"/>
                    </a:lnTo>
                    <a:lnTo>
                      <a:pt x="48" y="95"/>
                    </a:lnTo>
                    <a:lnTo>
                      <a:pt x="74" y="96"/>
                    </a:lnTo>
                    <a:lnTo>
                      <a:pt x="110" y="93"/>
                    </a:lnTo>
                    <a:lnTo>
                      <a:pt x="146" y="85"/>
                    </a:lnTo>
                    <a:lnTo>
                      <a:pt x="179" y="71"/>
                    </a:lnTo>
                    <a:lnTo>
                      <a:pt x="210" y="51"/>
                    </a:lnTo>
                    <a:lnTo>
                      <a:pt x="237" y="28"/>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13">
                <a:extLst>
                  <a:ext uri="{FF2B5EF4-FFF2-40B4-BE49-F238E27FC236}">
                    <a16:creationId xmlns:a16="http://schemas.microsoft.com/office/drawing/2014/main" id="{89C8F8FD-4A94-4CC8-B2DE-9C21B3425B01}"/>
                  </a:ext>
                </a:extLst>
              </p:cNvPr>
              <p:cNvSpPr>
                <a:spLocks/>
              </p:cNvSpPr>
              <p:nvPr/>
            </p:nvSpPr>
            <p:spPr bwMode="auto">
              <a:xfrm>
                <a:off x="730" y="523"/>
                <a:ext cx="5" cy="19"/>
              </a:xfrm>
              <a:custGeom>
                <a:avLst/>
                <a:gdLst>
                  <a:gd name="T0" fmla="*/ 7 w 79"/>
                  <a:gd name="T1" fmla="*/ 0 h 263"/>
                  <a:gd name="T2" fmla="*/ 79 w 79"/>
                  <a:gd name="T3" fmla="*/ 36 h 263"/>
                  <a:gd name="T4" fmla="*/ 0 w 79"/>
                  <a:gd name="T5" fmla="*/ 263 h 263"/>
                  <a:gd name="T6" fmla="*/ 7 w 79"/>
                  <a:gd name="T7" fmla="*/ 0 h 263"/>
                </a:gdLst>
                <a:ahLst/>
                <a:cxnLst>
                  <a:cxn ang="0">
                    <a:pos x="T0" y="T1"/>
                  </a:cxn>
                  <a:cxn ang="0">
                    <a:pos x="T2" y="T3"/>
                  </a:cxn>
                  <a:cxn ang="0">
                    <a:pos x="T4" y="T5"/>
                  </a:cxn>
                  <a:cxn ang="0">
                    <a:pos x="T6" y="T7"/>
                  </a:cxn>
                </a:cxnLst>
                <a:rect l="0" t="0" r="r" b="b"/>
                <a:pathLst>
                  <a:path w="79" h="263">
                    <a:moveTo>
                      <a:pt x="7" y="0"/>
                    </a:moveTo>
                    <a:lnTo>
                      <a:pt x="79" y="36"/>
                    </a:lnTo>
                    <a:lnTo>
                      <a:pt x="0" y="26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14">
                <a:extLst>
                  <a:ext uri="{FF2B5EF4-FFF2-40B4-BE49-F238E27FC236}">
                    <a16:creationId xmlns:a16="http://schemas.microsoft.com/office/drawing/2014/main" id="{9C5F0C66-473B-46E1-A2D9-946912B472F6}"/>
                  </a:ext>
                </a:extLst>
              </p:cNvPr>
              <p:cNvSpPr>
                <a:spLocks/>
              </p:cNvSpPr>
              <p:nvPr/>
            </p:nvSpPr>
            <p:spPr bwMode="auto">
              <a:xfrm>
                <a:off x="847" y="523"/>
                <a:ext cx="11" cy="17"/>
              </a:xfrm>
              <a:custGeom>
                <a:avLst/>
                <a:gdLst>
                  <a:gd name="T0" fmla="*/ 73 w 150"/>
                  <a:gd name="T1" fmla="*/ 0 h 242"/>
                  <a:gd name="T2" fmla="*/ 148 w 150"/>
                  <a:gd name="T3" fmla="*/ 197 h 242"/>
                  <a:gd name="T4" fmla="*/ 150 w 150"/>
                  <a:gd name="T5" fmla="*/ 209 h 242"/>
                  <a:gd name="T6" fmla="*/ 144 w 150"/>
                  <a:gd name="T7" fmla="*/ 220 h 242"/>
                  <a:gd name="T8" fmla="*/ 135 w 150"/>
                  <a:gd name="T9" fmla="*/ 231 h 242"/>
                  <a:gd name="T10" fmla="*/ 122 w 150"/>
                  <a:gd name="T11" fmla="*/ 238 h 242"/>
                  <a:gd name="T12" fmla="*/ 111 w 150"/>
                  <a:gd name="T13" fmla="*/ 242 h 242"/>
                  <a:gd name="T14" fmla="*/ 99 w 150"/>
                  <a:gd name="T15" fmla="*/ 242 h 242"/>
                  <a:gd name="T16" fmla="*/ 89 w 150"/>
                  <a:gd name="T17" fmla="*/ 240 h 242"/>
                  <a:gd name="T18" fmla="*/ 81 w 150"/>
                  <a:gd name="T19" fmla="*/ 235 h 242"/>
                  <a:gd name="T20" fmla="*/ 76 w 150"/>
                  <a:gd name="T21" fmla="*/ 228 h 242"/>
                  <a:gd name="T22" fmla="*/ 0 w 150"/>
                  <a:gd name="T23" fmla="*/ 30 h 242"/>
                  <a:gd name="T24" fmla="*/ 73 w 150"/>
                  <a:gd name="T25"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242">
                    <a:moveTo>
                      <a:pt x="73" y="0"/>
                    </a:moveTo>
                    <a:lnTo>
                      <a:pt x="148" y="197"/>
                    </a:lnTo>
                    <a:lnTo>
                      <a:pt x="150" y="209"/>
                    </a:lnTo>
                    <a:lnTo>
                      <a:pt x="144" y="220"/>
                    </a:lnTo>
                    <a:lnTo>
                      <a:pt x="135" y="231"/>
                    </a:lnTo>
                    <a:lnTo>
                      <a:pt x="122" y="238"/>
                    </a:lnTo>
                    <a:lnTo>
                      <a:pt x="111" y="242"/>
                    </a:lnTo>
                    <a:lnTo>
                      <a:pt x="99" y="242"/>
                    </a:lnTo>
                    <a:lnTo>
                      <a:pt x="89" y="240"/>
                    </a:lnTo>
                    <a:lnTo>
                      <a:pt x="81" y="235"/>
                    </a:lnTo>
                    <a:lnTo>
                      <a:pt x="76" y="228"/>
                    </a:lnTo>
                    <a:lnTo>
                      <a:pt x="0" y="30"/>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15">
                <a:extLst>
                  <a:ext uri="{FF2B5EF4-FFF2-40B4-BE49-F238E27FC236}">
                    <a16:creationId xmlns:a16="http://schemas.microsoft.com/office/drawing/2014/main" id="{287E5FF4-D47A-4A98-921C-03D37115CFE5}"/>
                  </a:ext>
                </a:extLst>
              </p:cNvPr>
              <p:cNvSpPr>
                <a:spLocks/>
              </p:cNvSpPr>
              <p:nvPr/>
            </p:nvSpPr>
            <p:spPr bwMode="auto">
              <a:xfrm>
                <a:off x="737" y="471"/>
                <a:ext cx="16" cy="16"/>
              </a:xfrm>
              <a:custGeom>
                <a:avLst/>
                <a:gdLst>
                  <a:gd name="T0" fmla="*/ 117 w 233"/>
                  <a:gd name="T1" fmla="*/ 0 h 231"/>
                  <a:gd name="T2" fmla="*/ 144 w 233"/>
                  <a:gd name="T3" fmla="*/ 3 h 231"/>
                  <a:gd name="T4" fmla="*/ 167 w 233"/>
                  <a:gd name="T5" fmla="*/ 11 h 231"/>
                  <a:gd name="T6" fmla="*/ 189 w 233"/>
                  <a:gd name="T7" fmla="*/ 24 h 231"/>
                  <a:gd name="T8" fmla="*/ 207 w 233"/>
                  <a:gd name="T9" fmla="*/ 43 h 231"/>
                  <a:gd name="T10" fmla="*/ 221 w 233"/>
                  <a:gd name="T11" fmla="*/ 64 h 231"/>
                  <a:gd name="T12" fmla="*/ 230 w 233"/>
                  <a:gd name="T13" fmla="*/ 89 h 231"/>
                  <a:gd name="T14" fmla="*/ 233 w 233"/>
                  <a:gd name="T15" fmla="*/ 115 h 231"/>
                  <a:gd name="T16" fmla="*/ 230 w 233"/>
                  <a:gd name="T17" fmla="*/ 141 h 231"/>
                  <a:gd name="T18" fmla="*/ 221 w 233"/>
                  <a:gd name="T19" fmla="*/ 166 h 231"/>
                  <a:gd name="T20" fmla="*/ 207 w 233"/>
                  <a:gd name="T21" fmla="*/ 187 h 231"/>
                  <a:gd name="T22" fmla="*/ 189 w 233"/>
                  <a:gd name="T23" fmla="*/ 206 h 231"/>
                  <a:gd name="T24" fmla="*/ 167 w 233"/>
                  <a:gd name="T25" fmla="*/ 219 h 231"/>
                  <a:gd name="T26" fmla="*/ 144 w 233"/>
                  <a:gd name="T27" fmla="*/ 228 h 231"/>
                  <a:gd name="T28" fmla="*/ 117 w 233"/>
                  <a:gd name="T29" fmla="*/ 231 h 231"/>
                  <a:gd name="T30" fmla="*/ 90 w 233"/>
                  <a:gd name="T31" fmla="*/ 228 h 231"/>
                  <a:gd name="T32" fmla="*/ 66 w 233"/>
                  <a:gd name="T33" fmla="*/ 219 h 231"/>
                  <a:gd name="T34" fmla="*/ 44 w 233"/>
                  <a:gd name="T35" fmla="*/ 206 h 231"/>
                  <a:gd name="T36" fmla="*/ 26 w 233"/>
                  <a:gd name="T37" fmla="*/ 187 h 231"/>
                  <a:gd name="T38" fmla="*/ 13 w 233"/>
                  <a:gd name="T39" fmla="*/ 166 h 231"/>
                  <a:gd name="T40" fmla="*/ 3 w 233"/>
                  <a:gd name="T41" fmla="*/ 141 h 231"/>
                  <a:gd name="T42" fmla="*/ 0 w 233"/>
                  <a:gd name="T43" fmla="*/ 115 h 231"/>
                  <a:gd name="T44" fmla="*/ 3 w 233"/>
                  <a:gd name="T45" fmla="*/ 89 h 231"/>
                  <a:gd name="T46" fmla="*/ 13 w 233"/>
                  <a:gd name="T47" fmla="*/ 64 h 231"/>
                  <a:gd name="T48" fmla="*/ 26 w 233"/>
                  <a:gd name="T49" fmla="*/ 43 h 231"/>
                  <a:gd name="T50" fmla="*/ 44 w 233"/>
                  <a:gd name="T51" fmla="*/ 24 h 231"/>
                  <a:gd name="T52" fmla="*/ 66 w 233"/>
                  <a:gd name="T53" fmla="*/ 11 h 231"/>
                  <a:gd name="T54" fmla="*/ 90 w 233"/>
                  <a:gd name="T55" fmla="*/ 3 h 231"/>
                  <a:gd name="T56" fmla="*/ 117 w 233"/>
                  <a:gd name="T5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3" h="231">
                    <a:moveTo>
                      <a:pt x="117" y="0"/>
                    </a:moveTo>
                    <a:lnTo>
                      <a:pt x="144" y="3"/>
                    </a:lnTo>
                    <a:lnTo>
                      <a:pt x="167" y="11"/>
                    </a:lnTo>
                    <a:lnTo>
                      <a:pt x="189" y="24"/>
                    </a:lnTo>
                    <a:lnTo>
                      <a:pt x="207" y="43"/>
                    </a:lnTo>
                    <a:lnTo>
                      <a:pt x="221" y="64"/>
                    </a:lnTo>
                    <a:lnTo>
                      <a:pt x="230" y="89"/>
                    </a:lnTo>
                    <a:lnTo>
                      <a:pt x="233" y="115"/>
                    </a:lnTo>
                    <a:lnTo>
                      <a:pt x="230" y="141"/>
                    </a:lnTo>
                    <a:lnTo>
                      <a:pt x="221" y="166"/>
                    </a:lnTo>
                    <a:lnTo>
                      <a:pt x="207" y="187"/>
                    </a:lnTo>
                    <a:lnTo>
                      <a:pt x="189" y="206"/>
                    </a:lnTo>
                    <a:lnTo>
                      <a:pt x="167" y="219"/>
                    </a:lnTo>
                    <a:lnTo>
                      <a:pt x="144" y="228"/>
                    </a:lnTo>
                    <a:lnTo>
                      <a:pt x="117" y="231"/>
                    </a:lnTo>
                    <a:lnTo>
                      <a:pt x="90" y="228"/>
                    </a:lnTo>
                    <a:lnTo>
                      <a:pt x="66" y="219"/>
                    </a:lnTo>
                    <a:lnTo>
                      <a:pt x="44" y="206"/>
                    </a:lnTo>
                    <a:lnTo>
                      <a:pt x="26" y="187"/>
                    </a:lnTo>
                    <a:lnTo>
                      <a:pt x="13" y="166"/>
                    </a:lnTo>
                    <a:lnTo>
                      <a:pt x="3" y="141"/>
                    </a:lnTo>
                    <a:lnTo>
                      <a:pt x="0" y="115"/>
                    </a:lnTo>
                    <a:lnTo>
                      <a:pt x="3" y="89"/>
                    </a:lnTo>
                    <a:lnTo>
                      <a:pt x="13" y="64"/>
                    </a:lnTo>
                    <a:lnTo>
                      <a:pt x="26" y="43"/>
                    </a:lnTo>
                    <a:lnTo>
                      <a:pt x="44" y="24"/>
                    </a:lnTo>
                    <a:lnTo>
                      <a:pt x="66" y="11"/>
                    </a:lnTo>
                    <a:lnTo>
                      <a:pt x="90" y="3"/>
                    </a:lnTo>
                    <a:lnTo>
                      <a:pt x="1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16">
                <a:extLst>
                  <a:ext uri="{FF2B5EF4-FFF2-40B4-BE49-F238E27FC236}">
                    <a16:creationId xmlns:a16="http://schemas.microsoft.com/office/drawing/2014/main" id="{190DD822-E676-4B3A-9FCF-576809189861}"/>
                  </a:ext>
                </a:extLst>
              </p:cNvPr>
              <p:cNvSpPr>
                <a:spLocks/>
              </p:cNvSpPr>
              <p:nvPr/>
            </p:nvSpPr>
            <p:spPr bwMode="auto">
              <a:xfrm>
                <a:off x="829" y="471"/>
                <a:ext cx="17" cy="16"/>
              </a:xfrm>
              <a:custGeom>
                <a:avLst/>
                <a:gdLst>
                  <a:gd name="T0" fmla="*/ 117 w 232"/>
                  <a:gd name="T1" fmla="*/ 0 h 231"/>
                  <a:gd name="T2" fmla="*/ 143 w 232"/>
                  <a:gd name="T3" fmla="*/ 3 h 231"/>
                  <a:gd name="T4" fmla="*/ 168 w 232"/>
                  <a:gd name="T5" fmla="*/ 11 h 231"/>
                  <a:gd name="T6" fmla="*/ 189 w 232"/>
                  <a:gd name="T7" fmla="*/ 24 h 231"/>
                  <a:gd name="T8" fmla="*/ 207 w 232"/>
                  <a:gd name="T9" fmla="*/ 43 h 231"/>
                  <a:gd name="T10" fmla="*/ 221 w 232"/>
                  <a:gd name="T11" fmla="*/ 64 h 231"/>
                  <a:gd name="T12" fmla="*/ 229 w 232"/>
                  <a:gd name="T13" fmla="*/ 89 h 231"/>
                  <a:gd name="T14" fmla="*/ 232 w 232"/>
                  <a:gd name="T15" fmla="*/ 115 h 231"/>
                  <a:gd name="T16" fmla="*/ 229 w 232"/>
                  <a:gd name="T17" fmla="*/ 141 h 231"/>
                  <a:gd name="T18" fmla="*/ 221 w 232"/>
                  <a:gd name="T19" fmla="*/ 166 h 231"/>
                  <a:gd name="T20" fmla="*/ 207 w 232"/>
                  <a:gd name="T21" fmla="*/ 187 h 231"/>
                  <a:gd name="T22" fmla="*/ 189 w 232"/>
                  <a:gd name="T23" fmla="*/ 206 h 231"/>
                  <a:gd name="T24" fmla="*/ 168 w 232"/>
                  <a:gd name="T25" fmla="*/ 219 h 231"/>
                  <a:gd name="T26" fmla="*/ 143 w 232"/>
                  <a:gd name="T27" fmla="*/ 228 h 231"/>
                  <a:gd name="T28" fmla="*/ 117 w 232"/>
                  <a:gd name="T29" fmla="*/ 231 h 231"/>
                  <a:gd name="T30" fmla="*/ 90 w 232"/>
                  <a:gd name="T31" fmla="*/ 228 h 231"/>
                  <a:gd name="T32" fmla="*/ 65 w 232"/>
                  <a:gd name="T33" fmla="*/ 219 h 231"/>
                  <a:gd name="T34" fmla="*/ 44 w 232"/>
                  <a:gd name="T35" fmla="*/ 206 h 231"/>
                  <a:gd name="T36" fmla="*/ 25 w 232"/>
                  <a:gd name="T37" fmla="*/ 187 h 231"/>
                  <a:gd name="T38" fmla="*/ 12 w 232"/>
                  <a:gd name="T39" fmla="*/ 166 h 231"/>
                  <a:gd name="T40" fmla="*/ 3 w 232"/>
                  <a:gd name="T41" fmla="*/ 141 h 231"/>
                  <a:gd name="T42" fmla="*/ 0 w 232"/>
                  <a:gd name="T43" fmla="*/ 115 h 231"/>
                  <a:gd name="T44" fmla="*/ 3 w 232"/>
                  <a:gd name="T45" fmla="*/ 89 h 231"/>
                  <a:gd name="T46" fmla="*/ 12 w 232"/>
                  <a:gd name="T47" fmla="*/ 64 h 231"/>
                  <a:gd name="T48" fmla="*/ 25 w 232"/>
                  <a:gd name="T49" fmla="*/ 43 h 231"/>
                  <a:gd name="T50" fmla="*/ 44 w 232"/>
                  <a:gd name="T51" fmla="*/ 24 h 231"/>
                  <a:gd name="T52" fmla="*/ 65 w 232"/>
                  <a:gd name="T53" fmla="*/ 11 h 231"/>
                  <a:gd name="T54" fmla="*/ 90 w 232"/>
                  <a:gd name="T55" fmla="*/ 3 h 231"/>
                  <a:gd name="T56" fmla="*/ 117 w 232"/>
                  <a:gd name="T5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1">
                    <a:moveTo>
                      <a:pt x="117" y="0"/>
                    </a:moveTo>
                    <a:lnTo>
                      <a:pt x="143" y="3"/>
                    </a:lnTo>
                    <a:lnTo>
                      <a:pt x="168" y="11"/>
                    </a:lnTo>
                    <a:lnTo>
                      <a:pt x="189" y="24"/>
                    </a:lnTo>
                    <a:lnTo>
                      <a:pt x="207" y="43"/>
                    </a:lnTo>
                    <a:lnTo>
                      <a:pt x="221" y="64"/>
                    </a:lnTo>
                    <a:lnTo>
                      <a:pt x="229" y="89"/>
                    </a:lnTo>
                    <a:lnTo>
                      <a:pt x="232" y="115"/>
                    </a:lnTo>
                    <a:lnTo>
                      <a:pt x="229" y="141"/>
                    </a:lnTo>
                    <a:lnTo>
                      <a:pt x="221" y="166"/>
                    </a:lnTo>
                    <a:lnTo>
                      <a:pt x="207" y="187"/>
                    </a:lnTo>
                    <a:lnTo>
                      <a:pt x="189" y="206"/>
                    </a:lnTo>
                    <a:lnTo>
                      <a:pt x="168" y="219"/>
                    </a:lnTo>
                    <a:lnTo>
                      <a:pt x="143" y="228"/>
                    </a:lnTo>
                    <a:lnTo>
                      <a:pt x="117" y="231"/>
                    </a:lnTo>
                    <a:lnTo>
                      <a:pt x="90" y="228"/>
                    </a:lnTo>
                    <a:lnTo>
                      <a:pt x="65" y="219"/>
                    </a:lnTo>
                    <a:lnTo>
                      <a:pt x="44" y="206"/>
                    </a:lnTo>
                    <a:lnTo>
                      <a:pt x="25" y="187"/>
                    </a:lnTo>
                    <a:lnTo>
                      <a:pt x="12" y="166"/>
                    </a:lnTo>
                    <a:lnTo>
                      <a:pt x="3" y="141"/>
                    </a:lnTo>
                    <a:lnTo>
                      <a:pt x="0" y="115"/>
                    </a:lnTo>
                    <a:lnTo>
                      <a:pt x="3" y="89"/>
                    </a:lnTo>
                    <a:lnTo>
                      <a:pt x="12" y="64"/>
                    </a:lnTo>
                    <a:lnTo>
                      <a:pt x="25" y="43"/>
                    </a:lnTo>
                    <a:lnTo>
                      <a:pt x="44" y="24"/>
                    </a:lnTo>
                    <a:lnTo>
                      <a:pt x="65" y="11"/>
                    </a:lnTo>
                    <a:lnTo>
                      <a:pt x="90" y="3"/>
                    </a:lnTo>
                    <a:lnTo>
                      <a:pt x="1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17">
                <a:extLst>
                  <a:ext uri="{FF2B5EF4-FFF2-40B4-BE49-F238E27FC236}">
                    <a16:creationId xmlns:a16="http://schemas.microsoft.com/office/drawing/2014/main" id="{B9DB4F30-8385-4314-9E8B-1D7E99858CCA}"/>
                  </a:ext>
                </a:extLst>
              </p:cNvPr>
              <p:cNvSpPr>
                <a:spLocks/>
              </p:cNvSpPr>
              <p:nvPr/>
            </p:nvSpPr>
            <p:spPr bwMode="auto">
              <a:xfrm>
                <a:off x="779" y="309"/>
                <a:ext cx="29" cy="39"/>
              </a:xfrm>
              <a:custGeom>
                <a:avLst/>
                <a:gdLst>
                  <a:gd name="T0" fmla="*/ 0 w 395"/>
                  <a:gd name="T1" fmla="*/ 0 h 536"/>
                  <a:gd name="T2" fmla="*/ 395 w 395"/>
                  <a:gd name="T3" fmla="*/ 0 h 536"/>
                  <a:gd name="T4" fmla="*/ 395 w 395"/>
                  <a:gd name="T5" fmla="*/ 448 h 536"/>
                  <a:gd name="T6" fmla="*/ 282 w 395"/>
                  <a:gd name="T7" fmla="*/ 448 h 536"/>
                  <a:gd name="T8" fmla="*/ 282 w 395"/>
                  <a:gd name="T9" fmla="*/ 536 h 536"/>
                  <a:gd name="T10" fmla="*/ 234 w 395"/>
                  <a:gd name="T11" fmla="*/ 529 h 536"/>
                  <a:gd name="T12" fmla="*/ 184 w 395"/>
                  <a:gd name="T13" fmla="*/ 527 h 536"/>
                  <a:gd name="T14" fmla="*/ 148 w 395"/>
                  <a:gd name="T15" fmla="*/ 528 h 536"/>
                  <a:gd name="T16" fmla="*/ 113 w 395"/>
                  <a:gd name="T17" fmla="*/ 532 h 536"/>
                  <a:gd name="T18" fmla="*/ 113 w 395"/>
                  <a:gd name="T19" fmla="*/ 448 h 536"/>
                  <a:gd name="T20" fmla="*/ 0 w 395"/>
                  <a:gd name="T21" fmla="*/ 448 h 536"/>
                  <a:gd name="T22" fmla="*/ 0 w 395"/>
                  <a:gd name="T23"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536">
                    <a:moveTo>
                      <a:pt x="0" y="0"/>
                    </a:moveTo>
                    <a:lnTo>
                      <a:pt x="395" y="0"/>
                    </a:lnTo>
                    <a:lnTo>
                      <a:pt x="395" y="448"/>
                    </a:lnTo>
                    <a:lnTo>
                      <a:pt x="282" y="448"/>
                    </a:lnTo>
                    <a:lnTo>
                      <a:pt x="282" y="536"/>
                    </a:lnTo>
                    <a:lnTo>
                      <a:pt x="234" y="529"/>
                    </a:lnTo>
                    <a:lnTo>
                      <a:pt x="184" y="527"/>
                    </a:lnTo>
                    <a:lnTo>
                      <a:pt x="148" y="528"/>
                    </a:lnTo>
                    <a:lnTo>
                      <a:pt x="113" y="532"/>
                    </a:lnTo>
                    <a:lnTo>
                      <a:pt x="113" y="448"/>
                    </a:lnTo>
                    <a:lnTo>
                      <a:pt x="0" y="4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18">
                <a:extLst>
                  <a:ext uri="{FF2B5EF4-FFF2-40B4-BE49-F238E27FC236}">
                    <a16:creationId xmlns:a16="http://schemas.microsoft.com/office/drawing/2014/main" id="{62F38DD9-3F21-49A7-AAA8-4C7134E1A1CF}"/>
                  </a:ext>
                </a:extLst>
              </p:cNvPr>
              <p:cNvSpPr>
                <a:spLocks noEditPoints="1"/>
              </p:cNvSpPr>
              <p:nvPr/>
            </p:nvSpPr>
            <p:spPr bwMode="auto">
              <a:xfrm>
                <a:off x="761" y="355"/>
                <a:ext cx="63" cy="62"/>
              </a:xfrm>
              <a:custGeom>
                <a:avLst/>
                <a:gdLst>
                  <a:gd name="T0" fmla="*/ 402 w 875"/>
                  <a:gd name="T1" fmla="*/ 241 h 867"/>
                  <a:gd name="T2" fmla="*/ 338 w 875"/>
                  <a:gd name="T3" fmla="*/ 265 h 867"/>
                  <a:gd name="T4" fmla="*/ 287 w 875"/>
                  <a:gd name="T5" fmla="*/ 307 h 867"/>
                  <a:gd name="T6" fmla="*/ 252 w 875"/>
                  <a:gd name="T7" fmla="*/ 366 h 867"/>
                  <a:gd name="T8" fmla="*/ 240 w 875"/>
                  <a:gd name="T9" fmla="*/ 434 h 867"/>
                  <a:gd name="T10" fmla="*/ 252 w 875"/>
                  <a:gd name="T11" fmla="*/ 502 h 867"/>
                  <a:gd name="T12" fmla="*/ 287 w 875"/>
                  <a:gd name="T13" fmla="*/ 560 h 867"/>
                  <a:gd name="T14" fmla="*/ 338 w 875"/>
                  <a:gd name="T15" fmla="*/ 603 h 867"/>
                  <a:gd name="T16" fmla="*/ 402 w 875"/>
                  <a:gd name="T17" fmla="*/ 626 h 867"/>
                  <a:gd name="T18" fmla="*/ 474 w 875"/>
                  <a:gd name="T19" fmla="*/ 626 h 867"/>
                  <a:gd name="T20" fmla="*/ 537 w 875"/>
                  <a:gd name="T21" fmla="*/ 603 h 867"/>
                  <a:gd name="T22" fmla="*/ 588 w 875"/>
                  <a:gd name="T23" fmla="*/ 560 h 867"/>
                  <a:gd name="T24" fmla="*/ 622 w 875"/>
                  <a:gd name="T25" fmla="*/ 502 h 867"/>
                  <a:gd name="T26" fmla="*/ 635 w 875"/>
                  <a:gd name="T27" fmla="*/ 434 h 867"/>
                  <a:gd name="T28" fmla="*/ 622 w 875"/>
                  <a:gd name="T29" fmla="*/ 366 h 867"/>
                  <a:gd name="T30" fmla="*/ 588 w 875"/>
                  <a:gd name="T31" fmla="*/ 307 h 867"/>
                  <a:gd name="T32" fmla="*/ 537 w 875"/>
                  <a:gd name="T33" fmla="*/ 265 h 867"/>
                  <a:gd name="T34" fmla="*/ 474 w 875"/>
                  <a:gd name="T35" fmla="*/ 241 h 867"/>
                  <a:gd name="T36" fmla="*/ 438 w 875"/>
                  <a:gd name="T37" fmla="*/ 0 h 867"/>
                  <a:gd name="T38" fmla="*/ 538 w 875"/>
                  <a:gd name="T39" fmla="*/ 11 h 867"/>
                  <a:gd name="T40" fmla="*/ 629 w 875"/>
                  <a:gd name="T41" fmla="*/ 44 h 867"/>
                  <a:gd name="T42" fmla="*/ 710 w 875"/>
                  <a:gd name="T43" fmla="*/ 95 h 867"/>
                  <a:gd name="T44" fmla="*/ 779 w 875"/>
                  <a:gd name="T45" fmla="*/ 162 h 867"/>
                  <a:gd name="T46" fmla="*/ 830 w 875"/>
                  <a:gd name="T47" fmla="*/ 243 h 867"/>
                  <a:gd name="T48" fmla="*/ 863 w 875"/>
                  <a:gd name="T49" fmla="*/ 334 h 867"/>
                  <a:gd name="T50" fmla="*/ 875 w 875"/>
                  <a:gd name="T51" fmla="*/ 434 h 867"/>
                  <a:gd name="T52" fmla="*/ 865 w 875"/>
                  <a:gd name="T53" fmla="*/ 524 h 867"/>
                  <a:gd name="T54" fmla="*/ 838 w 875"/>
                  <a:gd name="T55" fmla="*/ 609 h 867"/>
                  <a:gd name="T56" fmla="*/ 794 w 875"/>
                  <a:gd name="T57" fmla="*/ 684 h 867"/>
                  <a:gd name="T58" fmla="*/ 728 w 875"/>
                  <a:gd name="T59" fmla="*/ 758 h 867"/>
                  <a:gd name="T60" fmla="*/ 648 w 875"/>
                  <a:gd name="T61" fmla="*/ 814 h 867"/>
                  <a:gd name="T62" fmla="*/ 555 w 875"/>
                  <a:gd name="T63" fmla="*/ 851 h 867"/>
                  <a:gd name="T64" fmla="*/ 478 w 875"/>
                  <a:gd name="T65" fmla="*/ 866 h 867"/>
                  <a:gd name="T66" fmla="*/ 386 w 875"/>
                  <a:gd name="T67" fmla="*/ 864 h 867"/>
                  <a:gd name="T68" fmla="*/ 289 w 875"/>
                  <a:gd name="T69" fmla="*/ 842 h 867"/>
                  <a:gd name="T70" fmla="*/ 210 w 875"/>
                  <a:gd name="T71" fmla="*/ 804 h 867"/>
                  <a:gd name="T72" fmla="*/ 140 w 875"/>
                  <a:gd name="T73" fmla="*/ 752 h 867"/>
                  <a:gd name="T74" fmla="*/ 83 w 875"/>
                  <a:gd name="T75" fmla="*/ 687 h 867"/>
                  <a:gd name="T76" fmla="*/ 39 w 875"/>
                  <a:gd name="T77" fmla="*/ 612 h 867"/>
                  <a:gd name="T78" fmla="*/ 10 w 875"/>
                  <a:gd name="T79" fmla="*/ 526 h 867"/>
                  <a:gd name="T80" fmla="*/ 0 w 875"/>
                  <a:gd name="T81" fmla="*/ 434 h 867"/>
                  <a:gd name="T82" fmla="*/ 12 w 875"/>
                  <a:gd name="T83" fmla="*/ 334 h 867"/>
                  <a:gd name="T84" fmla="*/ 45 w 875"/>
                  <a:gd name="T85" fmla="*/ 243 h 867"/>
                  <a:gd name="T86" fmla="*/ 96 w 875"/>
                  <a:gd name="T87" fmla="*/ 162 h 867"/>
                  <a:gd name="T88" fmla="*/ 164 w 875"/>
                  <a:gd name="T89" fmla="*/ 95 h 867"/>
                  <a:gd name="T90" fmla="*/ 245 w 875"/>
                  <a:gd name="T91" fmla="*/ 44 h 867"/>
                  <a:gd name="T92" fmla="*/ 337 w 875"/>
                  <a:gd name="T93" fmla="*/ 11 h 867"/>
                  <a:gd name="T94" fmla="*/ 438 w 875"/>
                  <a:gd name="T95" fmla="*/ 0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5" h="867">
                    <a:moveTo>
                      <a:pt x="438" y="238"/>
                    </a:moveTo>
                    <a:lnTo>
                      <a:pt x="402" y="241"/>
                    </a:lnTo>
                    <a:lnTo>
                      <a:pt x="369" y="250"/>
                    </a:lnTo>
                    <a:lnTo>
                      <a:pt x="338" y="265"/>
                    </a:lnTo>
                    <a:lnTo>
                      <a:pt x="310" y="284"/>
                    </a:lnTo>
                    <a:lnTo>
                      <a:pt x="287" y="307"/>
                    </a:lnTo>
                    <a:lnTo>
                      <a:pt x="267" y="335"/>
                    </a:lnTo>
                    <a:lnTo>
                      <a:pt x="252" y="366"/>
                    </a:lnTo>
                    <a:lnTo>
                      <a:pt x="244" y="398"/>
                    </a:lnTo>
                    <a:lnTo>
                      <a:pt x="240" y="434"/>
                    </a:lnTo>
                    <a:lnTo>
                      <a:pt x="244" y="469"/>
                    </a:lnTo>
                    <a:lnTo>
                      <a:pt x="252" y="502"/>
                    </a:lnTo>
                    <a:lnTo>
                      <a:pt x="267" y="532"/>
                    </a:lnTo>
                    <a:lnTo>
                      <a:pt x="287" y="560"/>
                    </a:lnTo>
                    <a:lnTo>
                      <a:pt x="310" y="583"/>
                    </a:lnTo>
                    <a:lnTo>
                      <a:pt x="338" y="603"/>
                    </a:lnTo>
                    <a:lnTo>
                      <a:pt x="369" y="617"/>
                    </a:lnTo>
                    <a:lnTo>
                      <a:pt x="402" y="626"/>
                    </a:lnTo>
                    <a:lnTo>
                      <a:pt x="438" y="630"/>
                    </a:lnTo>
                    <a:lnTo>
                      <a:pt x="474" y="626"/>
                    </a:lnTo>
                    <a:lnTo>
                      <a:pt x="506" y="617"/>
                    </a:lnTo>
                    <a:lnTo>
                      <a:pt x="537" y="603"/>
                    </a:lnTo>
                    <a:lnTo>
                      <a:pt x="565" y="583"/>
                    </a:lnTo>
                    <a:lnTo>
                      <a:pt x="588" y="560"/>
                    </a:lnTo>
                    <a:lnTo>
                      <a:pt x="608" y="532"/>
                    </a:lnTo>
                    <a:lnTo>
                      <a:pt x="622" y="502"/>
                    </a:lnTo>
                    <a:lnTo>
                      <a:pt x="632" y="469"/>
                    </a:lnTo>
                    <a:lnTo>
                      <a:pt x="635" y="434"/>
                    </a:lnTo>
                    <a:lnTo>
                      <a:pt x="632" y="398"/>
                    </a:lnTo>
                    <a:lnTo>
                      <a:pt x="622" y="366"/>
                    </a:lnTo>
                    <a:lnTo>
                      <a:pt x="608" y="335"/>
                    </a:lnTo>
                    <a:lnTo>
                      <a:pt x="588" y="307"/>
                    </a:lnTo>
                    <a:lnTo>
                      <a:pt x="565" y="284"/>
                    </a:lnTo>
                    <a:lnTo>
                      <a:pt x="537" y="265"/>
                    </a:lnTo>
                    <a:lnTo>
                      <a:pt x="506" y="250"/>
                    </a:lnTo>
                    <a:lnTo>
                      <a:pt x="474" y="241"/>
                    </a:lnTo>
                    <a:lnTo>
                      <a:pt x="438" y="238"/>
                    </a:lnTo>
                    <a:close/>
                    <a:moveTo>
                      <a:pt x="438" y="0"/>
                    </a:moveTo>
                    <a:lnTo>
                      <a:pt x="489" y="3"/>
                    </a:lnTo>
                    <a:lnTo>
                      <a:pt x="538" y="11"/>
                    </a:lnTo>
                    <a:lnTo>
                      <a:pt x="585" y="25"/>
                    </a:lnTo>
                    <a:lnTo>
                      <a:pt x="629" y="44"/>
                    </a:lnTo>
                    <a:lnTo>
                      <a:pt x="672" y="67"/>
                    </a:lnTo>
                    <a:lnTo>
                      <a:pt x="710" y="95"/>
                    </a:lnTo>
                    <a:lnTo>
                      <a:pt x="746" y="127"/>
                    </a:lnTo>
                    <a:lnTo>
                      <a:pt x="779" y="162"/>
                    </a:lnTo>
                    <a:lnTo>
                      <a:pt x="807" y="202"/>
                    </a:lnTo>
                    <a:lnTo>
                      <a:pt x="830" y="243"/>
                    </a:lnTo>
                    <a:lnTo>
                      <a:pt x="849" y="287"/>
                    </a:lnTo>
                    <a:lnTo>
                      <a:pt x="863" y="334"/>
                    </a:lnTo>
                    <a:lnTo>
                      <a:pt x="871" y="383"/>
                    </a:lnTo>
                    <a:lnTo>
                      <a:pt x="875" y="434"/>
                    </a:lnTo>
                    <a:lnTo>
                      <a:pt x="873" y="480"/>
                    </a:lnTo>
                    <a:lnTo>
                      <a:pt x="865" y="524"/>
                    </a:lnTo>
                    <a:lnTo>
                      <a:pt x="853" y="567"/>
                    </a:lnTo>
                    <a:lnTo>
                      <a:pt x="838" y="609"/>
                    </a:lnTo>
                    <a:lnTo>
                      <a:pt x="817" y="648"/>
                    </a:lnTo>
                    <a:lnTo>
                      <a:pt x="794" y="684"/>
                    </a:lnTo>
                    <a:lnTo>
                      <a:pt x="763" y="723"/>
                    </a:lnTo>
                    <a:lnTo>
                      <a:pt x="728" y="758"/>
                    </a:lnTo>
                    <a:lnTo>
                      <a:pt x="690" y="788"/>
                    </a:lnTo>
                    <a:lnTo>
                      <a:pt x="648" y="814"/>
                    </a:lnTo>
                    <a:lnTo>
                      <a:pt x="603" y="835"/>
                    </a:lnTo>
                    <a:lnTo>
                      <a:pt x="555" y="851"/>
                    </a:lnTo>
                    <a:lnTo>
                      <a:pt x="517" y="860"/>
                    </a:lnTo>
                    <a:lnTo>
                      <a:pt x="478" y="866"/>
                    </a:lnTo>
                    <a:lnTo>
                      <a:pt x="438" y="867"/>
                    </a:lnTo>
                    <a:lnTo>
                      <a:pt x="386" y="864"/>
                    </a:lnTo>
                    <a:lnTo>
                      <a:pt x="336" y="856"/>
                    </a:lnTo>
                    <a:lnTo>
                      <a:pt x="289" y="842"/>
                    </a:lnTo>
                    <a:lnTo>
                      <a:pt x="248" y="825"/>
                    </a:lnTo>
                    <a:lnTo>
                      <a:pt x="210" y="804"/>
                    </a:lnTo>
                    <a:lnTo>
                      <a:pt x="174" y="780"/>
                    </a:lnTo>
                    <a:lnTo>
                      <a:pt x="140" y="752"/>
                    </a:lnTo>
                    <a:lnTo>
                      <a:pt x="111" y="721"/>
                    </a:lnTo>
                    <a:lnTo>
                      <a:pt x="83" y="687"/>
                    </a:lnTo>
                    <a:lnTo>
                      <a:pt x="59" y="652"/>
                    </a:lnTo>
                    <a:lnTo>
                      <a:pt x="39" y="612"/>
                    </a:lnTo>
                    <a:lnTo>
                      <a:pt x="22" y="570"/>
                    </a:lnTo>
                    <a:lnTo>
                      <a:pt x="10" y="526"/>
                    </a:lnTo>
                    <a:lnTo>
                      <a:pt x="3" y="481"/>
                    </a:lnTo>
                    <a:lnTo>
                      <a:pt x="0" y="434"/>
                    </a:lnTo>
                    <a:lnTo>
                      <a:pt x="3" y="383"/>
                    </a:lnTo>
                    <a:lnTo>
                      <a:pt x="12" y="334"/>
                    </a:lnTo>
                    <a:lnTo>
                      <a:pt x="25" y="287"/>
                    </a:lnTo>
                    <a:lnTo>
                      <a:pt x="45" y="243"/>
                    </a:lnTo>
                    <a:lnTo>
                      <a:pt x="68" y="202"/>
                    </a:lnTo>
                    <a:lnTo>
                      <a:pt x="96" y="162"/>
                    </a:lnTo>
                    <a:lnTo>
                      <a:pt x="128" y="127"/>
                    </a:lnTo>
                    <a:lnTo>
                      <a:pt x="164" y="95"/>
                    </a:lnTo>
                    <a:lnTo>
                      <a:pt x="203" y="67"/>
                    </a:lnTo>
                    <a:lnTo>
                      <a:pt x="245" y="44"/>
                    </a:lnTo>
                    <a:lnTo>
                      <a:pt x="290" y="25"/>
                    </a:lnTo>
                    <a:lnTo>
                      <a:pt x="337" y="11"/>
                    </a:lnTo>
                    <a:lnTo>
                      <a:pt x="386" y="3"/>
                    </a:lnTo>
                    <a:lnTo>
                      <a:pt x="4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19">
                <a:extLst>
                  <a:ext uri="{FF2B5EF4-FFF2-40B4-BE49-F238E27FC236}">
                    <a16:creationId xmlns:a16="http://schemas.microsoft.com/office/drawing/2014/main" id="{0064D039-DD55-41F6-AC76-A6347802A1CC}"/>
                  </a:ext>
                </a:extLst>
              </p:cNvPr>
              <p:cNvSpPr>
                <a:spLocks/>
              </p:cNvSpPr>
              <p:nvPr/>
            </p:nvSpPr>
            <p:spPr bwMode="auto">
              <a:xfrm>
                <a:off x="719" y="410"/>
                <a:ext cx="145" cy="62"/>
              </a:xfrm>
              <a:custGeom>
                <a:avLst/>
                <a:gdLst>
                  <a:gd name="T0" fmla="*/ 634 w 2031"/>
                  <a:gd name="T1" fmla="*/ 36 h 856"/>
                  <a:gd name="T2" fmla="*/ 709 w 2031"/>
                  <a:gd name="T3" fmla="*/ 100 h 856"/>
                  <a:gd name="T4" fmla="*/ 793 w 2031"/>
                  <a:gd name="T5" fmla="*/ 151 h 856"/>
                  <a:gd name="T6" fmla="*/ 733 w 2031"/>
                  <a:gd name="T7" fmla="*/ 433 h 856"/>
                  <a:gd name="T8" fmla="*/ 959 w 2031"/>
                  <a:gd name="T9" fmla="*/ 315 h 856"/>
                  <a:gd name="T10" fmla="*/ 969 w 2031"/>
                  <a:gd name="T11" fmla="*/ 285 h 856"/>
                  <a:gd name="T12" fmla="*/ 994 w 2031"/>
                  <a:gd name="T13" fmla="*/ 267 h 856"/>
                  <a:gd name="T14" fmla="*/ 1020 w 2031"/>
                  <a:gd name="T15" fmla="*/ 265 h 856"/>
                  <a:gd name="T16" fmla="*/ 1051 w 2031"/>
                  <a:gd name="T17" fmla="*/ 275 h 856"/>
                  <a:gd name="T18" fmla="*/ 1070 w 2031"/>
                  <a:gd name="T19" fmla="*/ 299 h 856"/>
                  <a:gd name="T20" fmla="*/ 1072 w 2031"/>
                  <a:gd name="T21" fmla="*/ 433 h 856"/>
                  <a:gd name="T22" fmla="*/ 1190 w 2031"/>
                  <a:gd name="T23" fmla="*/ 180 h 856"/>
                  <a:gd name="T24" fmla="*/ 1280 w 2031"/>
                  <a:gd name="T25" fmla="*/ 143 h 856"/>
                  <a:gd name="T26" fmla="*/ 1362 w 2031"/>
                  <a:gd name="T27" fmla="*/ 91 h 856"/>
                  <a:gd name="T28" fmla="*/ 1434 w 2031"/>
                  <a:gd name="T29" fmla="*/ 27 h 856"/>
                  <a:gd name="T30" fmla="*/ 1861 w 2031"/>
                  <a:gd name="T31" fmla="*/ 433 h 856"/>
                  <a:gd name="T32" fmla="*/ 2031 w 2031"/>
                  <a:gd name="T33" fmla="*/ 377 h 856"/>
                  <a:gd name="T34" fmla="*/ 1861 w 2031"/>
                  <a:gd name="T35" fmla="*/ 545 h 856"/>
                  <a:gd name="T36" fmla="*/ 1620 w 2031"/>
                  <a:gd name="T37" fmla="*/ 489 h 856"/>
                  <a:gd name="T38" fmla="*/ 1693 w 2031"/>
                  <a:gd name="T39" fmla="*/ 736 h 856"/>
                  <a:gd name="T40" fmla="*/ 1628 w 2031"/>
                  <a:gd name="T41" fmla="*/ 736 h 856"/>
                  <a:gd name="T42" fmla="*/ 1560 w 2031"/>
                  <a:gd name="T43" fmla="*/ 758 h 856"/>
                  <a:gd name="T44" fmla="*/ 1503 w 2031"/>
                  <a:gd name="T45" fmla="*/ 800 h 856"/>
                  <a:gd name="T46" fmla="*/ 1462 w 2031"/>
                  <a:gd name="T47" fmla="*/ 856 h 856"/>
                  <a:gd name="T48" fmla="*/ 1072 w 2031"/>
                  <a:gd name="T49" fmla="*/ 489 h 856"/>
                  <a:gd name="T50" fmla="*/ 1070 w 2031"/>
                  <a:gd name="T51" fmla="*/ 678 h 856"/>
                  <a:gd name="T52" fmla="*/ 1051 w 2031"/>
                  <a:gd name="T53" fmla="*/ 702 h 856"/>
                  <a:gd name="T54" fmla="*/ 1020 w 2031"/>
                  <a:gd name="T55" fmla="*/ 713 h 856"/>
                  <a:gd name="T56" fmla="*/ 994 w 2031"/>
                  <a:gd name="T57" fmla="*/ 710 h 856"/>
                  <a:gd name="T58" fmla="*/ 969 w 2031"/>
                  <a:gd name="T59" fmla="*/ 691 h 856"/>
                  <a:gd name="T60" fmla="*/ 959 w 2031"/>
                  <a:gd name="T61" fmla="*/ 662 h 856"/>
                  <a:gd name="T62" fmla="*/ 711 w 2031"/>
                  <a:gd name="T63" fmla="*/ 489 h 856"/>
                  <a:gd name="T64" fmla="*/ 547 w 2031"/>
                  <a:gd name="T65" fmla="*/ 822 h 856"/>
                  <a:gd name="T66" fmla="*/ 497 w 2031"/>
                  <a:gd name="T67" fmla="*/ 775 h 856"/>
                  <a:gd name="T68" fmla="*/ 437 w 2031"/>
                  <a:gd name="T69" fmla="*/ 744 h 856"/>
                  <a:gd name="T70" fmla="*/ 367 w 2031"/>
                  <a:gd name="T71" fmla="*/ 733 h 856"/>
                  <a:gd name="T72" fmla="*/ 301 w 2031"/>
                  <a:gd name="T73" fmla="*/ 744 h 856"/>
                  <a:gd name="T74" fmla="*/ 169 w 2031"/>
                  <a:gd name="T75" fmla="*/ 489 h 856"/>
                  <a:gd name="T76" fmla="*/ 0 w 2031"/>
                  <a:gd name="T77" fmla="*/ 545 h 856"/>
                  <a:gd name="T78" fmla="*/ 169 w 2031"/>
                  <a:gd name="T79" fmla="*/ 377 h 856"/>
                  <a:gd name="T80" fmla="*/ 427 w 2031"/>
                  <a:gd name="T81" fmla="*/ 433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1" h="856">
                    <a:moveTo>
                      <a:pt x="601" y="0"/>
                    </a:moveTo>
                    <a:lnTo>
                      <a:pt x="634" y="36"/>
                    </a:lnTo>
                    <a:lnTo>
                      <a:pt x="670" y="70"/>
                    </a:lnTo>
                    <a:lnTo>
                      <a:pt x="709" y="100"/>
                    </a:lnTo>
                    <a:lnTo>
                      <a:pt x="750" y="127"/>
                    </a:lnTo>
                    <a:lnTo>
                      <a:pt x="793" y="151"/>
                    </a:lnTo>
                    <a:lnTo>
                      <a:pt x="839" y="169"/>
                    </a:lnTo>
                    <a:lnTo>
                      <a:pt x="733" y="433"/>
                    </a:lnTo>
                    <a:lnTo>
                      <a:pt x="959" y="433"/>
                    </a:lnTo>
                    <a:lnTo>
                      <a:pt x="959" y="315"/>
                    </a:lnTo>
                    <a:lnTo>
                      <a:pt x="962" y="299"/>
                    </a:lnTo>
                    <a:lnTo>
                      <a:pt x="969" y="285"/>
                    </a:lnTo>
                    <a:lnTo>
                      <a:pt x="980" y="275"/>
                    </a:lnTo>
                    <a:lnTo>
                      <a:pt x="994" y="267"/>
                    </a:lnTo>
                    <a:lnTo>
                      <a:pt x="1010" y="265"/>
                    </a:lnTo>
                    <a:lnTo>
                      <a:pt x="1020" y="265"/>
                    </a:lnTo>
                    <a:lnTo>
                      <a:pt x="1037" y="267"/>
                    </a:lnTo>
                    <a:lnTo>
                      <a:pt x="1051" y="275"/>
                    </a:lnTo>
                    <a:lnTo>
                      <a:pt x="1061" y="285"/>
                    </a:lnTo>
                    <a:lnTo>
                      <a:pt x="1070" y="299"/>
                    </a:lnTo>
                    <a:lnTo>
                      <a:pt x="1072" y="315"/>
                    </a:lnTo>
                    <a:lnTo>
                      <a:pt x="1072" y="433"/>
                    </a:lnTo>
                    <a:lnTo>
                      <a:pt x="1291" y="433"/>
                    </a:lnTo>
                    <a:lnTo>
                      <a:pt x="1190" y="180"/>
                    </a:lnTo>
                    <a:lnTo>
                      <a:pt x="1236" y="164"/>
                    </a:lnTo>
                    <a:lnTo>
                      <a:pt x="1280" y="143"/>
                    </a:lnTo>
                    <a:lnTo>
                      <a:pt x="1323" y="119"/>
                    </a:lnTo>
                    <a:lnTo>
                      <a:pt x="1362" y="91"/>
                    </a:lnTo>
                    <a:lnTo>
                      <a:pt x="1400" y="61"/>
                    </a:lnTo>
                    <a:lnTo>
                      <a:pt x="1434" y="27"/>
                    </a:lnTo>
                    <a:lnTo>
                      <a:pt x="1597" y="433"/>
                    </a:lnTo>
                    <a:lnTo>
                      <a:pt x="1861" y="433"/>
                    </a:lnTo>
                    <a:lnTo>
                      <a:pt x="1861" y="377"/>
                    </a:lnTo>
                    <a:lnTo>
                      <a:pt x="2031" y="377"/>
                    </a:lnTo>
                    <a:lnTo>
                      <a:pt x="2031" y="545"/>
                    </a:lnTo>
                    <a:lnTo>
                      <a:pt x="1861" y="545"/>
                    </a:lnTo>
                    <a:lnTo>
                      <a:pt x="1861" y="489"/>
                    </a:lnTo>
                    <a:lnTo>
                      <a:pt x="1620" y="489"/>
                    </a:lnTo>
                    <a:lnTo>
                      <a:pt x="1722" y="742"/>
                    </a:lnTo>
                    <a:lnTo>
                      <a:pt x="1693" y="736"/>
                    </a:lnTo>
                    <a:lnTo>
                      <a:pt x="1665" y="733"/>
                    </a:lnTo>
                    <a:lnTo>
                      <a:pt x="1628" y="736"/>
                    </a:lnTo>
                    <a:lnTo>
                      <a:pt x="1593" y="745"/>
                    </a:lnTo>
                    <a:lnTo>
                      <a:pt x="1560" y="758"/>
                    </a:lnTo>
                    <a:lnTo>
                      <a:pt x="1530" y="778"/>
                    </a:lnTo>
                    <a:lnTo>
                      <a:pt x="1503" y="800"/>
                    </a:lnTo>
                    <a:lnTo>
                      <a:pt x="1481" y="827"/>
                    </a:lnTo>
                    <a:lnTo>
                      <a:pt x="1462" y="856"/>
                    </a:lnTo>
                    <a:lnTo>
                      <a:pt x="1314" y="489"/>
                    </a:lnTo>
                    <a:lnTo>
                      <a:pt x="1072" y="489"/>
                    </a:lnTo>
                    <a:lnTo>
                      <a:pt x="1072" y="662"/>
                    </a:lnTo>
                    <a:lnTo>
                      <a:pt x="1070" y="678"/>
                    </a:lnTo>
                    <a:lnTo>
                      <a:pt x="1061" y="691"/>
                    </a:lnTo>
                    <a:lnTo>
                      <a:pt x="1051" y="702"/>
                    </a:lnTo>
                    <a:lnTo>
                      <a:pt x="1037" y="710"/>
                    </a:lnTo>
                    <a:lnTo>
                      <a:pt x="1020" y="713"/>
                    </a:lnTo>
                    <a:lnTo>
                      <a:pt x="1010" y="713"/>
                    </a:lnTo>
                    <a:lnTo>
                      <a:pt x="994" y="710"/>
                    </a:lnTo>
                    <a:lnTo>
                      <a:pt x="980" y="702"/>
                    </a:lnTo>
                    <a:lnTo>
                      <a:pt x="969" y="691"/>
                    </a:lnTo>
                    <a:lnTo>
                      <a:pt x="962" y="678"/>
                    </a:lnTo>
                    <a:lnTo>
                      <a:pt x="959" y="662"/>
                    </a:lnTo>
                    <a:lnTo>
                      <a:pt x="959" y="489"/>
                    </a:lnTo>
                    <a:lnTo>
                      <a:pt x="711" y="489"/>
                    </a:lnTo>
                    <a:lnTo>
                      <a:pt x="565" y="849"/>
                    </a:lnTo>
                    <a:lnTo>
                      <a:pt x="547" y="822"/>
                    </a:lnTo>
                    <a:lnTo>
                      <a:pt x="523" y="796"/>
                    </a:lnTo>
                    <a:lnTo>
                      <a:pt x="497" y="775"/>
                    </a:lnTo>
                    <a:lnTo>
                      <a:pt x="469" y="757"/>
                    </a:lnTo>
                    <a:lnTo>
                      <a:pt x="437" y="744"/>
                    </a:lnTo>
                    <a:lnTo>
                      <a:pt x="402" y="736"/>
                    </a:lnTo>
                    <a:lnTo>
                      <a:pt x="367" y="733"/>
                    </a:lnTo>
                    <a:lnTo>
                      <a:pt x="333" y="736"/>
                    </a:lnTo>
                    <a:lnTo>
                      <a:pt x="301" y="744"/>
                    </a:lnTo>
                    <a:lnTo>
                      <a:pt x="404" y="489"/>
                    </a:lnTo>
                    <a:lnTo>
                      <a:pt x="169" y="489"/>
                    </a:lnTo>
                    <a:lnTo>
                      <a:pt x="169" y="545"/>
                    </a:lnTo>
                    <a:lnTo>
                      <a:pt x="0" y="545"/>
                    </a:lnTo>
                    <a:lnTo>
                      <a:pt x="0" y="377"/>
                    </a:lnTo>
                    <a:lnTo>
                      <a:pt x="169" y="377"/>
                    </a:lnTo>
                    <a:lnTo>
                      <a:pt x="169" y="433"/>
                    </a:lnTo>
                    <a:lnTo>
                      <a:pt x="427" y="433"/>
                    </a:lnTo>
                    <a:lnTo>
                      <a:pt x="6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0" name="Group 12">
              <a:extLst>
                <a:ext uri="{FF2B5EF4-FFF2-40B4-BE49-F238E27FC236}">
                  <a16:creationId xmlns:a16="http://schemas.microsoft.com/office/drawing/2014/main" id="{148D1EE9-BEAC-4A04-A80C-DADD71AD2715}"/>
                </a:ext>
              </a:extLst>
            </p:cNvPr>
            <p:cNvGrpSpPr>
              <a:grpSpLocks noChangeAspect="1"/>
            </p:cNvGrpSpPr>
            <p:nvPr/>
          </p:nvGrpSpPr>
          <p:grpSpPr bwMode="auto">
            <a:xfrm>
              <a:off x="4327048" y="1781860"/>
              <a:ext cx="671641" cy="701682"/>
              <a:chOff x="502" y="270"/>
              <a:chExt cx="313" cy="327"/>
            </a:xfrm>
            <a:solidFill>
              <a:schemeClr val="bg1"/>
            </a:solidFill>
          </p:grpSpPr>
          <p:sp>
            <p:nvSpPr>
              <p:cNvPr id="81" name="Freeform 14">
                <a:extLst>
                  <a:ext uri="{FF2B5EF4-FFF2-40B4-BE49-F238E27FC236}">
                    <a16:creationId xmlns:a16="http://schemas.microsoft.com/office/drawing/2014/main" id="{852C610B-A4B2-4531-8253-A0F0E8BC62FA}"/>
                  </a:ext>
                </a:extLst>
              </p:cNvPr>
              <p:cNvSpPr>
                <a:spLocks/>
              </p:cNvSpPr>
              <p:nvPr/>
            </p:nvSpPr>
            <p:spPr bwMode="auto">
              <a:xfrm>
                <a:off x="536" y="560"/>
                <a:ext cx="36" cy="37"/>
              </a:xfrm>
              <a:custGeom>
                <a:avLst/>
                <a:gdLst>
                  <a:gd name="T0" fmla="*/ 200 w 400"/>
                  <a:gd name="T1" fmla="*/ 0 h 399"/>
                  <a:gd name="T2" fmla="*/ 236 w 400"/>
                  <a:gd name="T3" fmla="*/ 3 h 399"/>
                  <a:gd name="T4" fmla="*/ 270 w 400"/>
                  <a:gd name="T5" fmla="*/ 12 h 399"/>
                  <a:gd name="T6" fmla="*/ 300 w 400"/>
                  <a:gd name="T7" fmla="*/ 27 h 399"/>
                  <a:gd name="T8" fmla="*/ 329 w 400"/>
                  <a:gd name="T9" fmla="*/ 46 h 399"/>
                  <a:gd name="T10" fmla="*/ 353 w 400"/>
                  <a:gd name="T11" fmla="*/ 70 h 399"/>
                  <a:gd name="T12" fmla="*/ 373 w 400"/>
                  <a:gd name="T13" fmla="*/ 99 h 399"/>
                  <a:gd name="T14" fmla="*/ 387 w 400"/>
                  <a:gd name="T15" fmla="*/ 129 h 399"/>
                  <a:gd name="T16" fmla="*/ 397 w 400"/>
                  <a:gd name="T17" fmla="*/ 163 h 399"/>
                  <a:gd name="T18" fmla="*/ 400 w 400"/>
                  <a:gd name="T19" fmla="*/ 199 h 399"/>
                  <a:gd name="T20" fmla="*/ 397 w 400"/>
                  <a:gd name="T21" fmla="*/ 235 h 399"/>
                  <a:gd name="T22" fmla="*/ 387 w 400"/>
                  <a:gd name="T23" fmla="*/ 269 h 399"/>
                  <a:gd name="T24" fmla="*/ 373 w 400"/>
                  <a:gd name="T25" fmla="*/ 299 h 399"/>
                  <a:gd name="T26" fmla="*/ 353 w 400"/>
                  <a:gd name="T27" fmla="*/ 328 h 399"/>
                  <a:gd name="T28" fmla="*/ 329 w 400"/>
                  <a:gd name="T29" fmla="*/ 352 h 399"/>
                  <a:gd name="T30" fmla="*/ 300 w 400"/>
                  <a:gd name="T31" fmla="*/ 371 h 399"/>
                  <a:gd name="T32" fmla="*/ 270 w 400"/>
                  <a:gd name="T33" fmla="*/ 385 h 399"/>
                  <a:gd name="T34" fmla="*/ 236 w 400"/>
                  <a:gd name="T35" fmla="*/ 395 h 399"/>
                  <a:gd name="T36" fmla="*/ 200 w 400"/>
                  <a:gd name="T37" fmla="*/ 399 h 399"/>
                  <a:gd name="T38" fmla="*/ 164 w 400"/>
                  <a:gd name="T39" fmla="*/ 395 h 399"/>
                  <a:gd name="T40" fmla="*/ 130 w 400"/>
                  <a:gd name="T41" fmla="*/ 385 h 399"/>
                  <a:gd name="T42" fmla="*/ 99 w 400"/>
                  <a:gd name="T43" fmla="*/ 371 h 399"/>
                  <a:gd name="T44" fmla="*/ 71 w 400"/>
                  <a:gd name="T45" fmla="*/ 352 h 399"/>
                  <a:gd name="T46" fmla="*/ 47 w 400"/>
                  <a:gd name="T47" fmla="*/ 328 h 399"/>
                  <a:gd name="T48" fmla="*/ 27 w 400"/>
                  <a:gd name="T49" fmla="*/ 299 h 399"/>
                  <a:gd name="T50" fmla="*/ 13 w 400"/>
                  <a:gd name="T51" fmla="*/ 269 h 399"/>
                  <a:gd name="T52" fmla="*/ 3 w 400"/>
                  <a:gd name="T53" fmla="*/ 235 h 399"/>
                  <a:gd name="T54" fmla="*/ 0 w 400"/>
                  <a:gd name="T55" fmla="*/ 199 h 399"/>
                  <a:gd name="T56" fmla="*/ 3 w 400"/>
                  <a:gd name="T57" fmla="*/ 163 h 399"/>
                  <a:gd name="T58" fmla="*/ 13 w 400"/>
                  <a:gd name="T59" fmla="*/ 129 h 399"/>
                  <a:gd name="T60" fmla="*/ 27 w 400"/>
                  <a:gd name="T61" fmla="*/ 99 h 399"/>
                  <a:gd name="T62" fmla="*/ 47 w 400"/>
                  <a:gd name="T63" fmla="*/ 70 h 399"/>
                  <a:gd name="T64" fmla="*/ 71 w 400"/>
                  <a:gd name="T65" fmla="*/ 46 h 399"/>
                  <a:gd name="T66" fmla="*/ 99 w 400"/>
                  <a:gd name="T67" fmla="*/ 27 h 399"/>
                  <a:gd name="T68" fmla="*/ 130 w 400"/>
                  <a:gd name="T69" fmla="*/ 12 h 399"/>
                  <a:gd name="T70" fmla="*/ 164 w 400"/>
                  <a:gd name="T71" fmla="*/ 3 h 399"/>
                  <a:gd name="T72" fmla="*/ 200 w 400"/>
                  <a:gd name="T73"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0" h="399">
                    <a:moveTo>
                      <a:pt x="200" y="0"/>
                    </a:moveTo>
                    <a:lnTo>
                      <a:pt x="236" y="3"/>
                    </a:lnTo>
                    <a:lnTo>
                      <a:pt x="270" y="12"/>
                    </a:lnTo>
                    <a:lnTo>
                      <a:pt x="300" y="27"/>
                    </a:lnTo>
                    <a:lnTo>
                      <a:pt x="329" y="46"/>
                    </a:lnTo>
                    <a:lnTo>
                      <a:pt x="353" y="70"/>
                    </a:lnTo>
                    <a:lnTo>
                      <a:pt x="373" y="99"/>
                    </a:lnTo>
                    <a:lnTo>
                      <a:pt x="387" y="129"/>
                    </a:lnTo>
                    <a:lnTo>
                      <a:pt x="397" y="163"/>
                    </a:lnTo>
                    <a:lnTo>
                      <a:pt x="400" y="199"/>
                    </a:lnTo>
                    <a:lnTo>
                      <a:pt x="397" y="235"/>
                    </a:lnTo>
                    <a:lnTo>
                      <a:pt x="387" y="269"/>
                    </a:lnTo>
                    <a:lnTo>
                      <a:pt x="373" y="299"/>
                    </a:lnTo>
                    <a:lnTo>
                      <a:pt x="353" y="328"/>
                    </a:lnTo>
                    <a:lnTo>
                      <a:pt x="329" y="352"/>
                    </a:lnTo>
                    <a:lnTo>
                      <a:pt x="300" y="371"/>
                    </a:lnTo>
                    <a:lnTo>
                      <a:pt x="270" y="385"/>
                    </a:lnTo>
                    <a:lnTo>
                      <a:pt x="236" y="395"/>
                    </a:lnTo>
                    <a:lnTo>
                      <a:pt x="200" y="399"/>
                    </a:lnTo>
                    <a:lnTo>
                      <a:pt x="164" y="395"/>
                    </a:lnTo>
                    <a:lnTo>
                      <a:pt x="130" y="385"/>
                    </a:lnTo>
                    <a:lnTo>
                      <a:pt x="99" y="371"/>
                    </a:lnTo>
                    <a:lnTo>
                      <a:pt x="71" y="352"/>
                    </a:lnTo>
                    <a:lnTo>
                      <a:pt x="47" y="328"/>
                    </a:lnTo>
                    <a:lnTo>
                      <a:pt x="27" y="299"/>
                    </a:lnTo>
                    <a:lnTo>
                      <a:pt x="13" y="269"/>
                    </a:lnTo>
                    <a:lnTo>
                      <a:pt x="3" y="235"/>
                    </a:lnTo>
                    <a:lnTo>
                      <a:pt x="0" y="199"/>
                    </a:lnTo>
                    <a:lnTo>
                      <a:pt x="3" y="163"/>
                    </a:lnTo>
                    <a:lnTo>
                      <a:pt x="13" y="129"/>
                    </a:lnTo>
                    <a:lnTo>
                      <a:pt x="27" y="99"/>
                    </a:lnTo>
                    <a:lnTo>
                      <a:pt x="47" y="70"/>
                    </a:lnTo>
                    <a:lnTo>
                      <a:pt x="71" y="46"/>
                    </a:lnTo>
                    <a:lnTo>
                      <a:pt x="99" y="27"/>
                    </a:lnTo>
                    <a:lnTo>
                      <a:pt x="130" y="12"/>
                    </a:lnTo>
                    <a:lnTo>
                      <a:pt x="164" y="3"/>
                    </a:lnTo>
                    <a:lnTo>
                      <a:pt x="2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15">
                <a:extLst>
                  <a:ext uri="{FF2B5EF4-FFF2-40B4-BE49-F238E27FC236}">
                    <a16:creationId xmlns:a16="http://schemas.microsoft.com/office/drawing/2014/main" id="{CAFA0B6C-99FC-41BB-A49E-C8EEF9341FD1}"/>
                  </a:ext>
                </a:extLst>
              </p:cNvPr>
              <p:cNvSpPr>
                <a:spLocks/>
              </p:cNvSpPr>
              <p:nvPr/>
            </p:nvSpPr>
            <p:spPr bwMode="auto">
              <a:xfrm>
                <a:off x="585" y="560"/>
                <a:ext cx="36" cy="37"/>
              </a:xfrm>
              <a:custGeom>
                <a:avLst/>
                <a:gdLst>
                  <a:gd name="T0" fmla="*/ 200 w 399"/>
                  <a:gd name="T1" fmla="*/ 0 h 399"/>
                  <a:gd name="T2" fmla="*/ 235 w 399"/>
                  <a:gd name="T3" fmla="*/ 3 h 399"/>
                  <a:gd name="T4" fmla="*/ 269 w 399"/>
                  <a:gd name="T5" fmla="*/ 12 h 399"/>
                  <a:gd name="T6" fmla="*/ 300 w 399"/>
                  <a:gd name="T7" fmla="*/ 27 h 399"/>
                  <a:gd name="T8" fmla="*/ 328 w 399"/>
                  <a:gd name="T9" fmla="*/ 46 h 399"/>
                  <a:gd name="T10" fmla="*/ 352 w 399"/>
                  <a:gd name="T11" fmla="*/ 70 h 399"/>
                  <a:gd name="T12" fmla="*/ 371 w 399"/>
                  <a:gd name="T13" fmla="*/ 99 h 399"/>
                  <a:gd name="T14" fmla="*/ 387 w 399"/>
                  <a:gd name="T15" fmla="*/ 129 h 399"/>
                  <a:gd name="T16" fmla="*/ 395 w 399"/>
                  <a:gd name="T17" fmla="*/ 163 h 399"/>
                  <a:gd name="T18" fmla="*/ 399 w 399"/>
                  <a:gd name="T19" fmla="*/ 199 h 399"/>
                  <a:gd name="T20" fmla="*/ 395 w 399"/>
                  <a:gd name="T21" fmla="*/ 235 h 399"/>
                  <a:gd name="T22" fmla="*/ 387 w 399"/>
                  <a:gd name="T23" fmla="*/ 269 h 399"/>
                  <a:gd name="T24" fmla="*/ 371 w 399"/>
                  <a:gd name="T25" fmla="*/ 299 h 399"/>
                  <a:gd name="T26" fmla="*/ 352 w 399"/>
                  <a:gd name="T27" fmla="*/ 328 h 399"/>
                  <a:gd name="T28" fmla="*/ 328 w 399"/>
                  <a:gd name="T29" fmla="*/ 352 h 399"/>
                  <a:gd name="T30" fmla="*/ 300 w 399"/>
                  <a:gd name="T31" fmla="*/ 371 h 399"/>
                  <a:gd name="T32" fmla="*/ 269 w 399"/>
                  <a:gd name="T33" fmla="*/ 385 h 399"/>
                  <a:gd name="T34" fmla="*/ 235 w 399"/>
                  <a:gd name="T35" fmla="*/ 395 h 399"/>
                  <a:gd name="T36" fmla="*/ 200 w 399"/>
                  <a:gd name="T37" fmla="*/ 399 h 399"/>
                  <a:gd name="T38" fmla="*/ 164 w 399"/>
                  <a:gd name="T39" fmla="*/ 395 h 399"/>
                  <a:gd name="T40" fmla="*/ 130 w 399"/>
                  <a:gd name="T41" fmla="*/ 385 h 399"/>
                  <a:gd name="T42" fmla="*/ 98 w 399"/>
                  <a:gd name="T43" fmla="*/ 371 h 399"/>
                  <a:gd name="T44" fmla="*/ 71 w 399"/>
                  <a:gd name="T45" fmla="*/ 352 h 399"/>
                  <a:gd name="T46" fmla="*/ 47 w 399"/>
                  <a:gd name="T47" fmla="*/ 328 h 399"/>
                  <a:gd name="T48" fmla="*/ 27 w 399"/>
                  <a:gd name="T49" fmla="*/ 299 h 399"/>
                  <a:gd name="T50" fmla="*/ 12 w 399"/>
                  <a:gd name="T51" fmla="*/ 269 h 399"/>
                  <a:gd name="T52" fmla="*/ 3 w 399"/>
                  <a:gd name="T53" fmla="*/ 235 h 399"/>
                  <a:gd name="T54" fmla="*/ 0 w 399"/>
                  <a:gd name="T55" fmla="*/ 199 h 399"/>
                  <a:gd name="T56" fmla="*/ 3 w 399"/>
                  <a:gd name="T57" fmla="*/ 163 h 399"/>
                  <a:gd name="T58" fmla="*/ 12 w 399"/>
                  <a:gd name="T59" fmla="*/ 129 h 399"/>
                  <a:gd name="T60" fmla="*/ 27 w 399"/>
                  <a:gd name="T61" fmla="*/ 99 h 399"/>
                  <a:gd name="T62" fmla="*/ 47 w 399"/>
                  <a:gd name="T63" fmla="*/ 70 h 399"/>
                  <a:gd name="T64" fmla="*/ 71 w 399"/>
                  <a:gd name="T65" fmla="*/ 46 h 399"/>
                  <a:gd name="T66" fmla="*/ 98 w 399"/>
                  <a:gd name="T67" fmla="*/ 27 h 399"/>
                  <a:gd name="T68" fmla="*/ 130 w 399"/>
                  <a:gd name="T69" fmla="*/ 12 h 399"/>
                  <a:gd name="T70" fmla="*/ 164 w 399"/>
                  <a:gd name="T71" fmla="*/ 3 h 399"/>
                  <a:gd name="T72" fmla="*/ 200 w 399"/>
                  <a:gd name="T73"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9" h="399">
                    <a:moveTo>
                      <a:pt x="200" y="0"/>
                    </a:moveTo>
                    <a:lnTo>
                      <a:pt x="235" y="3"/>
                    </a:lnTo>
                    <a:lnTo>
                      <a:pt x="269" y="12"/>
                    </a:lnTo>
                    <a:lnTo>
                      <a:pt x="300" y="27"/>
                    </a:lnTo>
                    <a:lnTo>
                      <a:pt x="328" y="46"/>
                    </a:lnTo>
                    <a:lnTo>
                      <a:pt x="352" y="70"/>
                    </a:lnTo>
                    <a:lnTo>
                      <a:pt x="371" y="99"/>
                    </a:lnTo>
                    <a:lnTo>
                      <a:pt x="387" y="129"/>
                    </a:lnTo>
                    <a:lnTo>
                      <a:pt x="395" y="163"/>
                    </a:lnTo>
                    <a:lnTo>
                      <a:pt x="399" y="199"/>
                    </a:lnTo>
                    <a:lnTo>
                      <a:pt x="395" y="235"/>
                    </a:lnTo>
                    <a:lnTo>
                      <a:pt x="387" y="269"/>
                    </a:lnTo>
                    <a:lnTo>
                      <a:pt x="371" y="299"/>
                    </a:lnTo>
                    <a:lnTo>
                      <a:pt x="352" y="328"/>
                    </a:lnTo>
                    <a:lnTo>
                      <a:pt x="328" y="352"/>
                    </a:lnTo>
                    <a:lnTo>
                      <a:pt x="300" y="371"/>
                    </a:lnTo>
                    <a:lnTo>
                      <a:pt x="269" y="385"/>
                    </a:lnTo>
                    <a:lnTo>
                      <a:pt x="235" y="395"/>
                    </a:lnTo>
                    <a:lnTo>
                      <a:pt x="200" y="399"/>
                    </a:lnTo>
                    <a:lnTo>
                      <a:pt x="164" y="395"/>
                    </a:lnTo>
                    <a:lnTo>
                      <a:pt x="130" y="385"/>
                    </a:lnTo>
                    <a:lnTo>
                      <a:pt x="98" y="371"/>
                    </a:lnTo>
                    <a:lnTo>
                      <a:pt x="71" y="352"/>
                    </a:lnTo>
                    <a:lnTo>
                      <a:pt x="47" y="328"/>
                    </a:lnTo>
                    <a:lnTo>
                      <a:pt x="27" y="299"/>
                    </a:lnTo>
                    <a:lnTo>
                      <a:pt x="12" y="269"/>
                    </a:lnTo>
                    <a:lnTo>
                      <a:pt x="3" y="235"/>
                    </a:lnTo>
                    <a:lnTo>
                      <a:pt x="0" y="199"/>
                    </a:lnTo>
                    <a:lnTo>
                      <a:pt x="3" y="163"/>
                    </a:lnTo>
                    <a:lnTo>
                      <a:pt x="12" y="129"/>
                    </a:lnTo>
                    <a:lnTo>
                      <a:pt x="27" y="99"/>
                    </a:lnTo>
                    <a:lnTo>
                      <a:pt x="47" y="70"/>
                    </a:lnTo>
                    <a:lnTo>
                      <a:pt x="71" y="46"/>
                    </a:lnTo>
                    <a:lnTo>
                      <a:pt x="98" y="27"/>
                    </a:lnTo>
                    <a:lnTo>
                      <a:pt x="130" y="12"/>
                    </a:lnTo>
                    <a:lnTo>
                      <a:pt x="164" y="3"/>
                    </a:lnTo>
                    <a:lnTo>
                      <a:pt x="2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16">
                <a:extLst>
                  <a:ext uri="{FF2B5EF4-FFF2-40B4-BE49-F238E27FC236}">
                    <a16:creationId xmlns:a16="http://schemas.microsoft.com/office/drawing/2014/main" id="{0FCAD5F0-5AF0-4249-9C24-724CB4F43789}"/>
                  </a:ext>
                </a:extLst>
              </p:cNvPr>
              <p:cNvSpPr>
                <a:spLocks/>
              </p:cNvSpPr>
              <p:nvPr/>
            </p:nvSpPr>
            <p:spPr bwMode="auto">
              <a:xfrm>
                <a:off x="729" y="560"/>
                <a:ext cx="37" cy="37"/>
              </a:xfrm>
              <a:custGeom>
                <a:avLst/>
                <a:gdLst>
                  <a:gd name="T0" fmla="*/ 199 w 400"/>
                  <a:gd name="T1" fmla="*/ 0 h 399"/>
                  <a:gd name="T2" fmla="*/ 236 w 400"/>
                  <a:gd name="T3" fmla="*/ 3 h 399"/>
                  <a:gd name="T4" fmla="*/ 269 w 400"/>
                  <a:gd name="T5" fmla="*/ 12 h 399"/>
                  <a:gd name="T6" fmla="*/ 301 w 400"/>
                  <a:gd name="T7" fmla="*/ 27 h 399"/>
                  <a:gd name="T8" fmla="*/ 328 w 400"/>
                  <a:gd name="T9" fmla="*/ 46 h 399"/>
                  <a:gd name="T10" fmla="*/ 352 w 400"/>
                  <a:gd name="T11" fmla="*/ 70 h 399"/>
                  <a:gd name="T12" fmla="*/ 372 w 400"/>
                  <a:gd name="T13" fmla="*/ 99 h 399"/>
                  <a:gd name="T14" fmla="*/ 387 w 400"/>
                  <a:gd name="T15" fmla="*/ 129 h 399"/>
                  <a:gd name="T16" fmla="*/ 396 w 400"/>
                  <a:gd name="T17" fmla="*/ 163 h 399"/>
                  <a:gd name="T18" fmla="*/ 400 w 400"/>
                  <a:gd name="T19" fmla="*/ 199 h 399"/>
                  <a:gd name="T20" fmla="*/ 396 w 400"/>
                  <a:gd name="T21" fmla="*/ 235 h 399"/>
                  <a:gd name="T22" fmla="*/ 387 w 400"/>
                  <a:gd name="T23" fmla="*/ 269 h 399"/>
                  <a:gd name="T24" fmla="*/ 372 w 400"/>
                  <a:gd name="T25" fmla="*/ 299 h 399"/>
                  <a:gd name="T26" fmla="*/ 352 w 400"/>
                  <a:gd name="T27" fmla="*/ 328 h 399"/>
                  <a:gd name="T28" fmla="*/ 328 w 400"/>
                  <a:gd name="T29" fmla="*/ 352 h 399"/>
                  <a:gd name="T30" fmla="*/ 301 w 400"/>
                  <a:gd name="T31" fmla="*/ 371 h 399"/>
                  <a:gd name="T32" fmla="*/ 269 w 400"/>
                  <a:gd name="T33" fmla="*/ 385 h 399"/>
                  <a:gd name="T34" fmla="*/ 236 w 400"/>
                  <a:gd name="T35" fmla="*/ 395 h 399"/>
                  <a:gd name="T36" fmla="*/ 199 w 400"/>
                  <a:gd name="T37" fmla="*/ 399 h 399"/>
                  <a:gd name="T38" fmla="*/ 164 w 400"/>
                  <a:gd name="T39" fmla="*/ 395 h 399"/>
                  <a:gd name="T40" fmla="*/ 131 w 400"/>
                  <a:gd name="T41" fmla="*/ 385 h 399"/>
                  <a:gd name="T42" fmla="*/ 99 w 400"/>
                  <a:gd name="T43" fmla="*/ 371 h 399"/>
                  <a:gd name="T44" fmla="*/ 71 w 400"/>
                  <a:gd name="T45" fmla="*/ 352 h 399"/>
                  <a:gd name="T46" fmla="*/ 47 w 400"/>
                  <a:gd name="T47" fmla="*/ 328 h 399"/>
                  <a:gd name="T48" fmla="*/ 28 w 400"/>
                  <a:gd name="T49" fmla="*/ 299 h 399"/>
                  <a:gd name="T50" fmla="*/ 12 w 400"/>
                  <a:gd name="T51" fmla="*/ 269 h 399"/>
                  <a:gd name="T52" fmla="*/ 4 w 400"/>
                  <a:gd name="T53" fmla="*/ 235 h 399"/>
                  <a:gd name="T54" fmla="*/ 0 w 400"/>
                  <a:gd name="T55" fmla="*/ 199 h 399"/>
                  <a:gd name="T56" fmla="*/ 4 w 400"/>
                  <a:gd name="T57" fmla="*/ 163 h 399"/>
                  <a:gd name="T58" fmla="*/ 12 w 400"/>
                  <a:gd name="T59" fmla="*/ 129 h 399"/>
                  <a:gd name="T60" fmla="*/ 28 w 400"/>
                  <a:gd name="T61" fmla="*/ 99 h 399"/>
                  <a:gd name="T62" fmla="*/ 47 w 400"/>
                  <a:gd name="T63" fmla="*/ 70 h 399"/>
                  <a:gd name="T64" fmla="*/ 71 w 400"/>
                  <a:gd name="T65" fmla="*/ 46 h 399"/>
                  <a:gd name="T66" fmla="*/ 99 w 400"/>
                  <a:gd name="T67" fmla="*/ 27 h 399"/>
                  <a:gd name="T68" fmla="*/ 131 w 400"/>
                  <a:gd name="T69" fmla="*/ 12 h 399"/>
                  <a:gd name="T70" fmla="*/ 164 w 400"/>
                  <a:gd name="T71" fmla="*/ 3 h 399"/>
                  <a:gd name="T72" fmla="*/ 199 w 400"/>
                  <a:gd name="T73"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0" h="399">
                    <a:moveTo>
                      <a:pt x="199" y="0"/>
                    </a:moveTo>
                    <a:lnTo>
                      <a:pt x="236" y="3"/>
                    </a:lnTo>
                    <a:lnTo>
                      <a:pt x="269" y="12"/>
                    </a:lnTo>
                    <a:lnTo>
                      <a:pt x="301" y="27"/>
                    </a:lnTo>
                    <a:lnTo>
                      <a:pt x="328" y="46"/>
                    </a:lnTo>
                    <a:lnTo>
                      <a:pt x="352" y="70"/>
                    </a:lnTo>
                    <a:lnTo>
                      <a:pt x="372" y="99"/>
                    </a:lnTo>
                    <a:lnTo>
                      <a:pt x="387" y="129"/>
                    </a:lnTo>
                    <a:lnTo>
                      <a:pt x="396" y="163"/>
                    </a:lnTo>
                    <a:lnTo>
                      <a:pt x="400" y="199"/>
                    </a:lnTo>
                    <a:lnTo>
                      <a:pt x="396" y="235"/>
                    </a:lnTo>
                    <a:lnTo>
                      <a:pt x="387" y="269"/>
                    </a:lnTo>
                    <a:lnTo>
                      <a:pt x="372" y="299"/>
                    </a:lnTo>
                    <a:lnTo>
                      <a:pt x="352" y="328"/>
                    </a:lnTo>
                    <a:lnTo>
                      <a:pt x="328" y="352"/>
                    </a:lnTo>
                    <a:lnTo>
                      <a:pt x="301" y="371"/>
                    </a:lnTo>
                    <a:lnTo>
                      <a:pt x="269" y="385"/>
                    </a:lnTo>
                    <a:lnTo>
                      <a:pt x="236" y="395"/>
                    </a:lnTo>
                    <a:lnTo>
                      <a:pt x="199" y="399"/>
                    </a:lnTo>
                    <a:lnTo>
                      <a:pt x="164" y="395"/>
                    </a:lnTo>
                    <a:lnTo>
                      <a:pt x="131" y="385"/>
                    </a:lnTo>
                    <a:lnTo>
                      <a:pt x="99" y="371"/>
                    </a:lnTo>
                    <a:lnTo>
                      <a:pt x="71" y="352"/>
                    </a:lnTo>
                    <a:lnTo>
                      <a:pt x="47" y="328"/>
                    </a:lnTo>
                    <a:lnTo>
                      <a:pt x="28" y="299"/>
                    </a:lnTo>
                    <a:lnTo>
                      <a:pt x="12" y="269"/>
                    </a:lnTo>
                    <a:lnTo>
                      <a:pt x="4" y="235"/>
                    </a:lnTo>
                    <a:lnTo>
                      <a:pt x="0" y="199"/>
                    </a:lnTo>
                    <a:lnTo>
                      <a:pt x="4" y="163"/>
                    </a:lnTo>
                    <a:lnTo>
                      <a:pt x="12" y="129"/>
                    </a:lnTo>
                    <a:lnTo>
                      <a:pt x="28" y="99"/>
                    </a:lnTo>
                    <a:lnTo>
                      <a:pt x="47" y="70"/>
                    </a:lnTo>
                    <a:lnTo>
                      <a:pt x="71" y="46"/>
                    </a:lnTo>
                    <a:lnTo>
                      <a:pt x="99" y="27"/>
                    </a:lnTo>
                    <a:lnTo>
                      <a:pt x="131" y="12"/>
                    </a:lnTo>
                    <a:lnTo>
                      <a:pt x="164" y="3"/>
                    </a:lnTo>
                    <a:lnTo>
                      <a:pt x="1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17">
                <a:extLst>
                  <a:ext uri="{FF2B5EF4-FFF2-40B4-BE49-F238E27FC236}">
                    <a16:creationId xmlns:a16="http://schemas.microsoft.com/office/drawing/2014/main" id="{C30909D7-2CC5-41C8-B2F1-F1A9084C0D0B}"/>
                  </a:ext>
                </a:extLst>
              </p:cNvPr>
              <p:cNvSpPr>
                <a:spLocks/>
              </p:cNvSpPr>
              <p:nvPr/>
            </p:nvSpPr>
            <p:spPr bwMode="auto">
              <a:xfrm>
                <a:off x="551" y="548"/>
                <a:ext cx="55" cy="0"/>
              </a:xfrm>
              <a:custGeom>
                <a:avLst/>
                <a:gdLst>
                  <a:gd name="T0" fmla="*/ 37 w 610"/>
                  <a:gd name="T1" fmla="*/ 0 h 2"/>
                  <a:gd name="T2" fmla="*/ 574 w 610"/>
                  <a:gd name="T3" fmla="*/ 0 h 2"/>
                  <a:gd name="T4" fmla="*/ 610 w 610"/>
                  <a:gd name="T5" fmla="*/ 2 h 2"/>
                  <a:gd name="T6" fmla="*/ 0 w 610"/>
                  <a:gd name="T7" fmla="*/ 2 h 2"/>
                  <a:gd name="T8" fmla="*/ 37 w 610"/>
                  <a:gd name="T9" fmla="*/ 0 h 2"/>
                </a:gdLst>
                <a:ahLst/>
                <a:cxnLst>
                  <a:cxn ang="0">
                    <a:pos x="T0" y="T1"/>
                  </a:cxn>
                  <a:cxn ang="0">
                    <a:pos x="T2" y="T3"/>
                  </a:cxn>
                  <a:cxn ang="0">
                    <a:pos x="T4" y="T5"/>
                  </a:cxn>
                  <a:cxn ang="0">
                    <a:pos x="T6" y="T7"/>
                  </a:cxn>
                  <a:cxn ang="0">
                    <a:pos x="T8" y="T9"/>
                  </a:cxn>
                </a:cxnLst>
                <a:rect l="0" t="0" r="r" b="b"/>
                <a:pathLst>
                  <a:path w="610" h="2">
                    <a:moveTo>
                      <a:pt x="37" y="0"/>
                    </a:moveTo>
                    <a:lnTo>
                      <a:pt x="574" y="0"/>
                    </a:lnTo>
                    <a:lnTo>
                      <a:pt x="610" y="2"/>
                    </a:lnTo>
                    <a:lnTo>
                      <a:pt x="0"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18">
                <a:extLst>
                  <a:ext uri="{FF2B5EF4-FFF2-40B4-BE49-F238E27FC236}">
                    <a16:creationId xmlns:a16="http://schemas.microsoft.com/office/drawing/2014/main" id="{B76B71E9-C92D-431B-ABF1-9C730DA0AE47}"/>
                  </a:ext>
                </a:extLst>
              </p:cNvPr>
              <p:cNvSpPr>
                <a:spLocks noEditPoints="1"/>
              </p:cNvSpPr>
              <p:nvPr/>
            </p:nvSpPr>
            <p:spPr bwMode="auto">
              <a:xfrm>
                <a:off x="502" y="270"/>
                <a:ext cx="307" cy="261"/>
              </a:xfrm>
              <a:custGeom>
                <a:avLst/>
                <a:gdLst>
                  <a:gd name="T0" fmla="*/ 537 w 3373"/>
                  <a:gd name="T1" fmla="*/ 2238 h 2872"/>
                  <a:gd name="T2" fmla="*/ 891 w 3373"/>
                  <a:gd name="T3" fmla="*/ 2782 h 2872"/>
                  <a:gd name="T4" fmla="*/ 720 w 3373"/>
                  <a:gd name="T5" fmla="*/ 2068 h 2872"/>
                  <a:gd name="T6" fmla="*/ 1039 w 3373"/>
                  <a:gd name="T7" fmla="*/ 2317 h 2872"/>
                  <a:gd name="T8" fmla="*/ 1091 w 3373"/>
                  <a:gd name="T9" fmla="*/ 2245 h 2872"/>
                  <a:gd name="T10" fmla="*/ 1187 w 3373"/>
                  <a:gd name="T11" fmla="*/ 2114 h 2872"/>
                  <a:gd name="T12" fmla="*/ 1318 w 3373"/>
                  <a:gd name="T13" fmla="*/ 1940 h 2872"/>
                  <a:gd name="T14" fmla="*/ 1475 w 3373"/>
                  <a:gd name="T15" fmla="*/ 1738 h 2872"/>
                  <a:gd name="T16" fmla="*/ 1651 w 3373"/>
                  <a:gd name="T17" fmla="*/ 1521 h 2872"/>
                  <a:gd name="T18" fmla="*/ 1837 w 3373"/>
                  <a:gd name="T19" fmla="*/ 1304 h 2872"/>
                  <a:gd name="T20" fmla="*/ 2025 w 3373"/>
                  <a:gd name="T21" fmla="*/ 1102 h 2872"/>
                  <a:gd name="T22" fmla="*/ 2207 w 3373"/>
                  <a:gd name="T23" fmla="*/ 931 h 2872"/>
                  <a:gd name="T24" fmla="*/ 3149 w 3373"/>
                  <a:gd name="T25" fmla="*/ 75 h 2872"/>
                  <a:gd name="T26" fmla="*/ 3067 w 3373"/>
                  <a:gd name="T27" fmla="*/ 141 h 2872"/>
                  <a:gd name="T28" fmla="*/ 3067 w 3373"/>
                  <a:gd name="T29" fmla="*/ 249 h 2872"/>
                  <a:gd name="T30" fmla="*/ 3149 w 3373"/>
                  <a:gd name="T31" fmla="*/ 314 h 2872"/>
                  <a:gd name="T32" fmla="*/ 3254 w 3373"/>
                  <a:gd name="T33" fmla="*/ 290 h 2872"/>
                  <a:gd name="T34" fmla="*/ 3300 w 3373"/>
                  <a:gd name="T35" fmla="*/ 194 h 2872"/>
                  <a:gd name="T36" fmla="*/ 3254 w 3373"/>
                  <a:gd name="T37" fmla="*/ 99 h 2872"/>
                  <a:gd name="T38" fmla="*/ 3178 w 3373"/>
                  <a:gd name="T39" fmla="*/ 0 h 2872"/>
                  <a:gd name="T40" fmla="*/ 3276 w 3373"/>
                  <a:gd name="T41" fmla="*/ 26 h 2872"/>
                  <a:gd name="T42" fmla="*/ 3360 w 3373"/>
                  <a:gd name="T43" fmla="*/ 127 h 2872"/>
                  <a:gd name="T44" fmla="*/ 3361 w 3373"/>
                  <a:gd name="T45" fmla="*/ 262 h 2872"/>
                  <a:gd name="T46" fmla="*/ 3277 w 3373"/>
                  <a:gd name="T47" fmla="*/ 362 h 2872"/>
                  <a:gd name="T48" fmla="*/ 3238 w 3373"/>
                  <a:gd name="T49" fmla="*/ 1366 h 2872"/>
                  <a:gd name="T50" fmla="*/ 3297 w 3373"/>
                  <a:gd name="T51" fmla="*/ 1446 h 2872"/>
                  <a:gd name="T52" fmla="*/ 3278 w 3373"/>
                  <a:gd name="T53" fmla="*/ 1542 h 2872"/>
                  <a:gd name="T54" fmla="*/ 3229 w 3373"/>
                  <a:gd name="T55" fmla="*/ 1621 h 2872"/>
                  <a:gd name="T56" fmla="*/ 3261 w 3373"/>
                  <a:gd name="T57" fmla="*/ 1681 h 2872"/>
                  <a:gd name="T58" fmla="*/ 3339 w 3373"/>
                  <a:gd name="T59" fmla="*/ 1696 h 2872"/>
                  <a:gd name="T60" fmla="*/ 3323 w 3373"/>
                  <a:gd name="T61" fmla="*/ 1809 h 2872"/>
                  <a:gd name="T62" fmla="*/ 3259 w 3373"/>
                  <a:gd name="T63" fmla="*/ 1891 h 2872"/>
                  <a:gd name="T64" fmla="*/ 3161 w 3373"/>
                  <a:gd name="T65" fmla="*/ 1912 h 2872"/>
                  <a:gd name="T66" fmla="*/ 3089 w 3373"/>
                  <a:gd name="T67" fmla="*/ 1860 h 2872"/>
                  <a:gd name="T68" fmla="*/ 3053 w 3373"/>
                  <a:gd name="T69" fmla="*/ 1780 h 2872"/>
                  <a:gd name="T70" fmla="*/ 3126 w 3373"/>
                  <a:gd name="T71" fmla="*/ 1772 h 2872"/>
                  <a:gd name="T72" fmla="*/ 3159 w 3373"/>
                  <a:gd name="T73" fmla="*/ 1830 h 2872"/>
                  <a:gd name="T74" fmla="*/ 3219 w 3373"/>
                  <a:gd name="T75" fmla="*/ 1831 h 2872"/>
                  <a:gd name="T76" fmla="*/ 3263 w 3373"/>
                  <a:gd name="T77" fmla="*/ 1758 h 2872"/>
                  <a:gd name="T78" fmla="*/ 3197 w 3373"/>
                  <a:gd name="T79" fmla="*/ 1727 h 2872"/>
                  <a:gd name="T80" fmla="*/ 3158 w 3373"/>
                  <a:gd name="T81" fmla="*/ 1630 h 2872"/>
                  <a:gd name="T82" fmla="*/ 3082 w 3373"/>
                  <a:gd name="T83" fmla="*/ 1549 h 2872"/>
                  <a:gd name="T84" fmla="*/ 3057 w 3373"/>
                  <a:gd name="T85" fmla="*/ 1446 h 2872"/>
                  <a:gd name="T86" fmla="*/ 3117 w 3373"/>
                  <a:gd name="T87" fmla="*/ 1366 h 2872"/>
                  <a:gd name="T88" fmla="*/ 3087 w 3373"/>
                  <a:gd name="T89" fmla="*/ 367 h 2872"/>
                  <a:gd name="T90" fmla="*/ 3044 w 3373"/>
                  <a:gd name="T91" fmla="*/ 370 h 2872"/>
                  <a:gd name="T92" fmla="*/ 2965 w 3373"/>
                  <a:gd name="T93" fmla="*/ 445 h 2872"/>
                  <a:gd name="T94" fmla="*/ 2836 w 3373"/>
                  <a:gd name="T95" fmla="*/ 571 h 2872"/>
                  <a:gd name="T96" fmla="*/ 2666 w 3373"/>
                  <a:gd name="T97" fmla="*/ 740 h 2872"/>
                  <a:gd name="T98" fmla="*/ 2466 w 3373"/>
                  <a:gd name="T99" fmla="*/ 944 h 2872"/>
                  <a:gd name="T100" fmla="*/ 2247 w 3373"/>
                  <a:gd name="T101" fmla="*/ 1174 h 2872"/>
                  <a:gd name="T102" fmla="*/ 2020 w 3373"/>
                  <a:gd name="T103" fmla="*/ 1423 h 2872"/>
                  <a:gd name="T104" fmla="*/ 1794 w 3373"/>
                  <a:gd name="T105" fmla="*/ 1681 h 2872"/>
                  <a:gd name="T106" fmla="*/ 1582 w 3373"/>
                  <a:gd name="T107" fmla="*/ 1940 h 2872"/>
                  <a:gd name="T108" fmla="*/ 1393 w 3373"/>
                  <a:gd name="T109" fmla="*/ 2193 h 2872"/>
                  <a:gd name="T110" fmla="*/ 1239 w 3373"/>
                  <a:gd name="T111" fmla="*/ 2432 h 2872"/>
                  <a:gd name="T112" fmla="*/ 1130 w 3373"/>
                  <a:gd name="T113" fmla="*/ 2648 h 2872"/>
                  <a:gd name="T114" fmla="*/ 1076 w 3373"/>
                  <a:gd name="T115" fmla="*/ 2832 h 2872"/>
                  <a:gd name="T116" fmla="*/ 0 w 3373"/>
                  <a:gd name="T117" fmla="*/ 2778 h 2872"/>
                  <a:gd name="T118" fmla="*/ 318 w 3373"/>
                  <a:gd name="T119" fmla="*/ 2106 h 2872"/>
                  <a:gd name="T120" fmla="*/ 2985 w 3373"/>
                  <a:gd name="T121" fmla="*/ 159 h 2872"/>
                  <a:gd name="T122" fmla="*/ 3052 w 3373"/>
                  <a:gd name="T123" fmla="*/ 46 h 2872"/>
                  <a:gd name="T124" fmla="*/ 3178 w 3373"/>
                  <a:gd name="T125" fmla="*/ 0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73" h="2872">
                    <a:moveTo>
                      <a:pt x="346" y="2238"/>
                    </a:moveTo>
                    <a:lnTo>
                      <a:pt x="346" y="2505"/>
                    </a:lnTo>
                    <a:lnTo>
                      <a:pt x="537" y="2505"/>
                    </a:lnTo>
                    <a:lnTo>
                      <a:pt x="537" y="2238"/>
                    </a:lnTo>
                    <a:lnTo>
                      <a:pt x="346" y="2238"/>
                    </a:lnTo>
                    <a:close/>
                    <a:moveTo>
                      <a:pt x="691" y="2215"/>
                    </a:moveTo>
                    <a:lnTo>
                      <a:pt x="691" y="2782"/>
                    </a:lnTo>
                    <a:lnTo>
                      <a:pt x="891" y="2782"/>
                    </a:lnTo>
                    <a:lnTo>
                      <a:pt x="891" y="2215"/>
                    </a:lnTo>
                    <a:lnTo>
                      <a:pt x="691" y="2215"/>
                    </a:lnTo>
                    <a:close/>
                    <a:moveTo>
                      <a:pt x="2292" y="860"/>
                    </a:moveTo>
                    <a:lnTo>
                      <a:pt x="720" y="2068"/>
                    </a:lnTo>
                    <a:lnTo>
                      <a:pt x="1028" y="2075"/>
                    </a:lnTo>
                    <a:lnTo>
                      <a:pt x="1032" y="2326"/>
                    </a:lnTo>
                    <a:lnTo>
                      <a:pt x="1035" y="2324"/>
                    </a:lnTo>
                    <a:lnTo>
                      <a:pt x="1039" y="2317"/>
                    </a:lnTo>
                    <a:lnTo>
                      <a:pt x="1048" y="2305"/>
                    </a:lnTo>
                    <a:lnTo>
                      <a:pt x="1060" y="2289"/>
                    </a:lnTo>
                    <a:lnTo>
                      <a:pt x="1074" y="2269"/>
                    </a:lnTo>
                    <a:lnTo>
                      <a:pt x="1091" y="2245"/>
                    </a:lnTo>
                    <a:lnTo>
                      <a:pt x="1111" y="2216"/>
                    </a:lnTo>
                    <a:lnTo>
                      <a:pt x="1134" y="2186"/>
                    </a:lnTo>
                    <a:lnTo>
                      <a:pt x="1159" y="2151"/>
                    </a:lnTo>
                    <a:lnTo>
                      <a:pt x="1187" y="2114"/>
                    </a:lnTo>
                    <a:lnTo>
                      <a:pt x="1216" y="2075"/>
                    </a:lnTo>
                    <a:lnTo>
                      <a:pt x="1248" y="2032"/>
                    </a:lnTo>
                    <a:lnTo>
                      <a:pt x="1282" y="1987"/>
                    </a:lnTo>
                    <a:lnTo>
                      <a:pt x="1318" y="1940"/>
                    </a:lnTo>
                    <a:lnTo>
                      <a:pt x="1355" y="1891"/>
                    </a:lnTo>
                    <a:lnTo>
                      <a:pt x="1393" y="1841"/>
                    </a:lnTo>
                    <a:lnTo>
                      <a:pt x="1434" y="1790"/>
                    </a:lnTo>
                    <a:lnTo>
                      <a:pt x="1475" y="1738"/>
                    </a:lnTo>
                    <a:lnTo>
                      <a:pt x="1518" y="1684"/>
                    </a:lnTo>
                    <a:lnTo>
                      <a:pt x="1562" y="1630"/>
                    </a:lnTo>
                    <a:lnTo>
                      <a:pt x="1605" y="1575"/>
                    </a:lnTo>
                    <a:lnTo>
                      <a:pt x="1651" y="1521"/>
                    </a:lnTo>
                    <a:lnTo>
                      <a:pt x="1697" y="1465"/>
                    </a:lnTo>
                    <a:lnTo>
                      <a:pt x="1743" y="1411"/>
                    </a:lnTo>
                    <a:lnTo>
                      <a:pt x="1790" y="1357"/>
                    </a:lnTo>
                    <a:lnTo>
                      <a:pt x="1837" y="1304"/>
                    </a:lnTo>
                    <a:lnTo>
                      <a:pt x="1884" y="1252"/>
                    </a:lnTo>
                    <a:lnTo>
                      <a:pt x="1931" y="1200"/>
                    </a:lnTo>
                    <a:lnTo>
                      <a:pt x="1978" y="1150"/>
                    </a:lnTo>
                    <a:lnTo>
                      <a:pt x="2025" y="1102"/>
                    </a:lnTo>
                    <a:lnTo>
                      <a:pt x="2071" y="1056"/>
                    </a:lnTo>
                    <a:lnTo>
                      <a:pt x="2117" y="1012"/>
                    </a:lnTo>
                    <a:lnTo>
                      <a:pt x="2162" y="970"/>
                    </a:lnTo>
                    <a:lnTo>
                      <a:pt x="2207" y="931"/>
                    </a:lnTo>
                    <a:lnTo>
                      <a:pt x="2249" y="894"/>
                    </a:lnTo>
                    <a:lnTo>
                      <a:pt x="2292" y="860"/>
                    </a:lnTo>
                    <a:close/>
                    <a:moveTo>
                      <a:pt x="3178" y="72"/>
                    </a:moveTo>
                    <a:lnTo>
                      <a:pt x="3149" y="75"/>
                    </a:lnTo>
                    <a:lnTo>
                      <a:pt x="3124" y="84"/>
                    </a:lnTo>
                    <a:lnTo>
                      <a:pt x="3101" y="99"/>
                    </a:lnTo>
                    <a:lnTo>
                      <a:pt x="3081" y="118"/>
                    </a:lnTo>
                    <a:lnTo>
                      <a:pt x="3067" y="141"/>
                    </a:lnTo>
                    <a:lnTo>
                      <a:pt x="3058" y="167"/>
                    </a:lnTo>
                    <a:lnTo>
                      <a:pt x="3055" y="194"/>
                    </a:lnTo>
                    <a:lnTo>
                      <a:pt x="3058" y="223"/>
                    </a:lnTo>
                    <a:lnTo>
                      <a:pt x="3067" y="249"/>
                    </a:lnTo>
                    <a:lnTo>
                      <a:pt x="3081" y="271"/>
                    </a:lnTo>
                    <a:lnTo>
                      <a:pt x="3101" y="290"/>
                    </a:lnTo>
                    <a:lnTo>
                      <a:pt x="3124" y="304"/>
                    </a:lnTo>
                    <a:lnTo>
                      <a:pt x="3149" y="314"/>
                    </a:lnTo>
                    <a:lnTo>
                      <a:pt x="3178" y="316"/>
                    </a:lnTo>
                    <a:lnTo>
                      <a:pt x="3206" y="314"/>
                    </a:lnTo>
                    <a:lnTo>
                      <a:pt x="3231" y="304"/>
                    </a:lnTo>
                    <a:lnTo>
                      <a:pt x="3254" y="290"/>
                    </a:lnTo>
                    <a:lnTo>
                      <a:pt x="3273" y="271"/>
                    </a:lnTo>
                    <a:lnTo>
                      <a:pt x="3288" y="249"/>
                    </a:lnTo>
                    <a:lnTo>
                      <a:pt x="3297" y="223"/>
                    </a:lnTo>
                    <a:lnTo>
                      <a:pt x="3300" y="194"/>
                    </a:lnTo>
                    <a:lnTo>
                      <a:pt x="3297" y="167"/>
                    </a:lnTo>
                    <a:lnTo>
                      <a:pt x="3288" y="141"/>
                    </a:lnTo>
                    <a:lnTo>
                      <a:pt x="3273" y="118"/>
                    </a:lnTo>
                    <a:lnTo>
                      <a:pt x="3254" y="99"/>
                    </a:lnTo>
                    <a:lnTo>
                      <a:pt x="3231" y="84"/>
                    </a:lnTo>
                    <a:lnTo>
                      <a:pt x="3206" y="75"/>
                    </a:lnTo>
                    <a:lnTo>
                      <a:pt x="3178" y="72"/>
                    </a:lnTo>
                    <a:close/>
                    <a:moveTo>
                      <a:pt x="3178" y="0"/>
                    </a:moveTo>
                    <a:lnTo>
                      <a:pt x="3178" y="0"/>
                    </a:lnTo>
                    <a:lnTo>
                      <a:pt x="3213" y="2"/>
                    </a:lnTo>
                    <a:lnTo>
                      <a:pt x="3245" y="12"/>
                    </a:lnTo>
                    <a:lnTo>
                      <a:pt x="3276" y="26"/>
                    </a:lnTo>
                    <a:lnTo>
                      <a:pt x="3303" y="46"/>
                    </a:lnTo>
                    <a:lnTo>
                      <a:pt x="3327" y="69"/>
                    </a:lnTo>
                    <a:lnTo>
                      <a:pt x="3346" y="96"/>
                    </a:lnTo>
                    <a:lnTo>
                      <a:pt x="3360" y="127"/>
                    </a:lnTo>
                    <a:lnTo>
                      <a:pt x="3370" y="159"/>
                    </a:lnTo>
                    <a:lnTo>
                      <a:pt x="3373" y="194"/>
                    </a:lnTo>
                    <a:lnTo>
                      <a:pt x="3370" y="229"/>
                    </a:lnTo>
                    <a:lnTo>
                      <a:pt x="3361" y="262"/>
                    </a:lnTo>
                    <a:lnTo>
                      <a:pt x="3346" y="292"/>
                    </a:lnTo>
                    <a:lnTo>
                      <a:pt x="3327" y="320"/>
                    </a:lnTo>
                    <a:lnTo>
                      <a:pt x="3304" y="343"/>
                    </a:lnTo>
                    <a:lnTo>
                      <a:pt x="3277" y="362"/>
                    </a:lnTo>
                    <a:lnTo>
                      <a:pt x="3246" y="376"/>
                    </a:lnTo>
                    <a:lnTo>
                      <a:pt x="3214" y="386"/>
                    </a:lnTo>
                    <a:lnTo>
                      <a:pt x="3214" y="1356"/>
                    </a:lnTo>
                    <a:lnTo>
                      <a:pt x="3238" y="1366"/>
                    </a:lnTo>
                    <a:lnTo>
                      <a:pt x="3259" y="1381"/>
                    </a:lnTo>
                    <a:lnTo>
                      <a:pt x="3276" y="1400"/>
                    </a:lnTo>
                    <a:lnTo>
                      <a:pt x="3289" y="1422"/>
                    </a:lnTo>
                    <a:lnTo>
                      <a:pt x="3297" y="1446"/>
                    </a:lnTo>
                    <a:lnTo>
                      <a:pt x="3300" y="1472"/>
                    </a:lnTo>
                    <a:lnTo>
                      <a:pt x="3298" y="1497"/>
                    </a:lnTo>
                    <a:lnTo>
                      <a:pt x="3290" y="1521"/>
                    </a:lnTo>
                    <a:lnTo>
                      <a:pt x="3278" y="1542"/>
                    </a:lnTo>
                    <a:lnTo>
                      <a:pt x="3263" y="1560"/>
                    </a:lnTo>
                    <a:lnTo>
                      <a:pt x="3244" y="1574"/>
                    </a:lnTo>
                    <a:lnTo>
                      <a:pt x="3224" y="1585"/>
                    </a:lnTo>
                    <a:lnTo>
                      <a:pt x="3229" y="1621"/>
                    </a:lnTo>
                    <a:lnTo>
                      <a:pt x="3237" y="1649"/>
                    </a:lnTo>
                    <a:lnTo>
                      <a:pt x="3243" y="1671"/>
                    </a:lnTo>
                    <a:lnTo>
                      <a:pt x="3250" y="1676"/>
                    </a:lnTo>
                    <a:lnTo>
                      <a:pt x="3261" y="1681"/>
                    </a:lnTo>
                    <a:lnTo>
                      <a:pt x="3275" y="1685"/>
                    </a:lnTo>
                    <a:lnTo>
                      <a:pt x="3290" y="1690"/>
                    </a:lnTo>
                    <a:lnTo>
                      <a:pt x="3307" y="1692"/>
                    </a:lnTo>
                    <a:lnTo>
                      <a:pt x="3339" y="1696"/>
                    </a:lnTo>
                    <a:lnTo>
                      <a:pt x="3339" y="1728"/>
                    </a:lnTo>
                    <a:lnTo>
                      <a:pt x="3337" y="1755"/>
                    </a:lnTo>
                    <a:lnTo>
                      <a:pt x="3332" y="1782"/>
                    </a:lnTo>
                    <a:lnTo>
                      <a:pt x="3323" y="1809"/>
                    </a:lnTo>
                    <a:lnTo>
                      <a:pt x="3311" y="1834"/>
                    </a:lnTo>
                    <a:lnTo>
                      <a:pt x="3297" y="1855"/>
                    </a:lnTo>
                    <a:lnTo>
                      <a:pt x="3279" y="1875"/>
                    </a:lnTo>
                    <a:lnTo>
                      <a:pt x="3259" y="1891"/>
                    </a:lnTo>
                    <a:lnTo>
                      <a:pt x="3237" y="1905"/>
                    </a:lnTo>
                    <a:lnTo>
                      <a:pt x="3211" y="1912"/>
                    </a:lnTo>
                    <a:lnTo>
                      <a:pt x="3185" y="1915"/>
                    </a:lnTo>
                    <a:lnTo>
                      <a:pt x="3161" y="1912"/>
                    </a:lnTo>
                    <a:lnTo>
                      <a:pt x="3139" y="1905"/>
                    </a:lnTo>
                    <a:lnTo>
                      <a:pt x="3121" y="1893"/>
                    </a:lnTo>
                    <a:lnTo>
                      <a:pt x="3104" y="1877"/>
                    </a:lnTo>
                    <a:lnTo>
                      <a:pt x="3089" y="1860"/>
                    </a:lnTo>
                    <a:lnTo>
                      <a:pt x="3077" y="1840"/>
                    </a:lnTo>
                    <a:lnTo>
                      <a:pt x="3067" y="1821"/>
                    </a:lnTo>
                    <a:lnTo>
                      <a:pt x="3058" y="1800"/>
                    </a:lnTo>
                    <a:lnTo>
                      <a:pt x="3053" y="1780"/>
                    </a:lnTo>
                    <a:lnTo>
                      <a:pt x="3049" y="1763"/>
                    </a:lnTo>
                    <a:lnTo>
                      <a:pt x="3120" y="1749"/>
                    </a:lnTo>
                    <a:lnTo>
                      <a:pt x="3122" y="1758"/>
                    </a:lnTo>
                    <a:lnTo>
                      <a:pt x="3126" y="1772"/>
                    </a:lnTo>
                    <a:lnTo>
                      <a:pt x="3132" y="1787"/>
                    </a:lnTo>
                    <a:lnTo>
                      <a:pt x="3139" y="1803"/>
                    </a:lnTo>
                    <a:lnTo>
                      <a:pt x="3149" y="1818"/>
                    </a:lnTo>
                    <a:lnTo>
                      <a:pt x="3159" y="1830"/>
                    </a:lnTo>
                    <a:lnTo>
                      <a:pt x="3172" y="1839"/>
                    </a:lnTo>
                    <a:lnTo>
                      <a:pt x="3185" y="1842"/>
                    </a:lnTo>
                    <a:lnTo>
                      <a:pt x="3203" y="1840"/>
                    </a:lnTo>
                    <a:lnTo>
                      <a:pt x="3219" y="1831"/>
                    </a:lnTo>
                    <a:lnTo>
                      <a:pt x="3233" y="1818"/>
                    </a:lnTo>
                    <a:lnTo>
                      <a:pt x="3246" y="1801"/>
                    </a:lnTo>
                    <a:lnTo>
                      <a:pt x="3256" y="1780"/>
                    </a:lnTo>
                    <a:lnTo>
                      <a:pt x="3263" y="1758"/>
                    </a:lnTo>
                    <a:lnTo>
                      <a:pt x="3246" y="1753"/>
                    </a:lnTo>
                    <a:lnTo>
                      <a:pt x="3229" y="1746"/>
                    </a:lnTo>
                    <a:lnTo>
                      <a:pt x="3213" y="1738"/>
                    </a:lnTo>
                    <a:lnTo>
                      <a:pt x="3197" y="1727"/>
                    </a:lnTo>
                    <a:lnTo>
                      <a:pt x="3185" y="1714"/>
                    </a:lnTo>
                    <a:lnTo>
                      <a:pt x="3175" y="1697"/>
                    </a:lnTo>
                    <a:lnTo>
                      <a:pt x="3166" y="1665"/>
                    </a:lnTo>
                    <a:lnTo>
                      <a:pt x="3158" y="1630"/>
                    </a:lnTo>
                    <a:lnTo>
                      <a:pt x="3151" y="1592"/>
                    </a:lnTo>
                    <a:lnTo>
                      <a:pt x="3125" y="1583"/>
                    </a:lnTo>
                    <a:lnTo>
                      <a:pt x="3102" y="1569"/>
                    </a:lnTo>
                    <a:lnTo>
                      <a:pt x="3082" y="1549"/>
                    </a:lnTo>
                    <a:lnTo>
                      <a:pt x="3067" y="1526"/>
                    </a:lnTo>
                    <a:lnTo>
                      <a:pt x="3058" y="1501"/>
                    </a:lnTo>
                    <a:lnTo>
                      <a:pt x="3055" y="1473"/>
                    </a:lnTo>
                    <a:lnTo>
                      <a:pt x="3057" y="1446"/>
                    </a:lnTo>
                    <a:lnTo>
                      <a:pt x="3066" y="1422"/>
                    </a:lnTo>
                    <a:lnTo>
                      <a:pt x="3079" y="1400"/>
                    </a:lnTo>
                    <a:lnTo>
                      <a:pt x="3097" y="1381"/>
                    </a:lnTo>
                    <a:lnTo>
                      <a:pt x="3117" y="1366"/>
                    </a:lnTo>
                    <a:lnTo>
                      <a:pt x="3142" y="1356"/>
                    </a:lnTo>
                    <a:lnTo>
                      <a:pt x="3142" y="386"/>
                    </a:lnTo>
                    <a:lnTo>
                      <a:pt x="3113" y="379"/>
                    </a:lnTo>
                    <a:lnTo>
                      <a:pt x="3087" y="367"/>
                    </a:lnTo>
                    <a:lnTo>
                      <a:pt x="3064" y="352"/>
                    </a:lnTo>
                    <a:lnTo>
                      <a:pt x="3062" y="355"/>
                    </a:lnTo>
                    <a:lnTo>
                      <a:pt x="3055" y="360"/>
                    </a:lnTo>
                    <a:lnTo>
                      <a:pt x="3044" y="370"/>
                    </a:lnTo>
                    <a:lnTo>
                      <a:pt x="3030" y="383"/>
                    </a:lnTo>
                    <a:lnTo>
                      <a:pt x="3012" y="400"/>
                    </a:lnTo>
                    <a:lnTo>
                      <a:pt x="2991" y="421"/>
                    </a:lnTo>
                    <a:lnTo>
                      <a:pt x="2965" y="445"/>
                    </a:lnTo>
                    <a:lnTo>
                      <a:pt x="2938" y="472"/>
                    </a:lnTo>
                    <a:lnTo>
                      <a:pt x="2906" y="502"/>
                    </a:lnTo>
                    <a:lnTo>
                      <a:pt x="2873" y="535"/>
                    </a:lnTo>
                    <a:lnTo>
                      <a:pt x="2836" y="571"/>
                    </a:lnTo>
                    <a:lnTo>
                      <a:pt x="2797" y="610"/>
                    </a:lnTo>
                    <a:lnTo>
                      <a:pt x="2756" y="651"/>
                    </a:lnTo>
                    <a:lnTo>
                      <a:pt x="2712" y="695"/>
                    </a:lnTo>
                    <a:lnTo>
                      <a:pt x="2666" y="740"/>
                    </a:lnTo>
                    <a:lnTo>
                      <a:pt x="2619" y="788"/>
                    </a:lnTo>
                    <a:lnTo>
                      <a:pt x="2570" y="838"/>
                    </a:lnTo>
                    <a:lnTo>
                      <a:pt x="2518" y="891"/>
                    </a:lnTo>
                    <a:lnTo>
                      <a:pt x="2466" y="944"/>
                    </a:lnTo>
                    <a:lnTo>
                      <a:pt x="2413" y="1000"/>
                    </a:lnTo>
                    <a:lnTo>
                      <a:pt x="2359" y="1056"/>
                    </a:lnTo>
                    <a:lnTo>
                      <a:pt x="2303" y="1114"/>
                    </a:lnTo>
                    <a:lnTo>
                      <a:pt x="2247" y="1174"/>
                    </a:lnTo>
                    <a:lnTo>
                      <a:pt x="2190" y="1235"/>
                    </a:lnTo>
                    <a:lnTo>
                      <a:pt x="2133" y="1296"/>
                    </a:lnTo>
                    <a:lnTo>
                      <a:pt x="2077" y="1360"/>
                    </a:lnTo>
                    <a:lnTo>
                      <a:pt x="2020" y="1423"/>
                    </a:lnTo>
                    <a:lnTo>
                      <a:pt x="1963" y="1486"/>
                    </a:lnTo>
                    <a:lnTo>
                      <a:pt x="1906" y="1550"/>
                    </a:lnTo>
                    <a:lnTo>
                      <a:pt x="1850" y="1616"/>
                    </a:lnTo>
                    <a:lnTo>
                      <a:pt x="1794" y="1681"/>
                    </a:lnTo>
                    <a:lnTo>
                      <a:pt x="1740" y="1745"/>
                    </a:lnTo>
                    <a:lnTo>
                      <a:pt x="1686" y="1811"/>
                    </a:lnTo>
                    <a:lnTo>
                      <a:pt x="1634" y="1876"/>
                    </a:lnTo>
                    <a:lnTo>
                      <a:pt x="1582" y="1940"/>
                    </a:lnTo>
                    <a:lnTo>
                      <a:pt x="1532" y="2005"/>
                    </a:lnTo>
                    <a:lnTo>
                      <a:pt x="1484" y="2068"/>
                    </a:lnTo>
                    <a:lnTo>
                      <a:pt x="1438" y="2131"/>
                    </a:lnTo>
                    <a:lnTo>
                      <a:pt x="1393" y="2193"/>
                    </a:lnTo>
                    <a:lnTo>
                      <a:pt x="1352" y="2255"/>
                    </a:lnTo>
                    <a:lnTo>
                      <a:pt x="1311" y="2315"/>
                    </a:lnTo>
                    <a:lnTo>
                      <a:pt x="1274" y="2374"/>
                    </a:lnTo>
                    <a:lnTo>
                      <a:pt x="1239" y="2432"/>
                    </a:lnTo>
                    <a:lnTo>
                      <a:pt x="1207" y="2489"/>
                    </a:lnTo>
                    <a:lnTo>
                      <a:pt x="1178" y="2543"/>
                    </a:lnTo>
                    <a:lnTo>
                      <a:pt x="1153" y="2597"/>
                    </a:lnTo>
                    <a:lnTo>
                      <a:pt x="1130" y="2648"/>
                    </a:lnTo>
                    <a:lnTo>
                      <a:pt x="1111" y="2697"/>
                    </a:lnTo>
                    <a:lnTo>
                      <a:pt x="1096" y="2745"/>
                    </a:lnTo>
                    <a:lnTo>
                      <a:pt x="1084" y="2790"/>
                    </a:lnTo>
                    <a:lnTo>
                      <a:pt x="1076" y="2832"/>
                    </a:lnTo>
                    <a:lnTo>
                      <a:pt x="1073" y="2872"/>
                    </a:lnTo>
                    <a:lnTo>
                      <a:pt x="216" y="2872"/>
                    </a:lnTo>
                    <a:lnTo>
                      <a:pt x="215" y="2778"/>
                    </a:lnTo>
                    <a:lnTo>
                      <a:pt x="0" y="2778"/>
                    </a:lnTo>
                    <a:lnTo>
                      <a:pt x="0" y="2488"/>
                    </a:lnTo>
                    <a:lnTo>
                      <a:pt x="209" y="2488"/>
                    </a:lnTo>
                    <a:lnTo>
                      <a:pt x="209" y="2106"/>
                    </a:lnTo>
                    <a:lnTo>
                      <a:pt x="318" y="2106"/>
                    </a:lnTo>
                    <a:lnTo>
                      <a:pt x="2984" y="218"/>
                    </a:lnTo>
                    <a:lnTo>
                      <a:pt x="2983" y="206"/>
                    </a:lnTo>
                    <a:lnTo>
                      <a:pt x="2982" y="194"/>
                    </a:lnTo>
                    <a:lnTo>
                      <a:pt x="2985" y="159"/>
                    </a:lnTo>
                    <a:lnTo>
                      <a:pt x="2994" y="127"/>
                    </a:lnTo>
                    <a:lnTo>
                      <a:pt x="3009" y="96"/>
                    </a:lnTo>
                    <a:lnTo>
                      <a:pt x="3028" y="69"/>
                    </a:lnTo>
                    <a:lnTo>
                      <a:pt x="3052" y="46"/>
                    </a:lnTo>
                    <a:lnTo>
                      <a:pt x="3079" y="26"/>
                    </a:lnTo>
                    <a:lnTo>
                      <a:pt x="3110" y="12"/>
                    </a:lnTo>
                    <a:lnTo>
                      <a:pt x="3143" y="2"/>
                    </a:lnTo>
                    <a:lnTo>
                      <a:pt x="31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19">
                <a:extLst>
                  <a:ext uri="{FF2B5EF4-FFF2-40B4-BE49-F238E27FC236}">
                    <a16:creationId xmlns:a16="http://schemas.microsoft.com/office/drawing/2014/main" id="{DB4271E4-6440-46A8-867C-F4A277FE472A}"/>
                  </a:ext>
                </a:extLst>
              </p:cNvPr>
              <p:cNvSpPr>
                <a:spLocks noEditPoints="1"/>
              </p:cNvSpPr>
              <p:nvPr/>
            </p:nvSpPr>
            <p:spPr bwMode="auto">
              <a:xfrm>
                <a:off x="502" y="461"/>
                <a:ext cx="313" cy="110"/>
              </a:xfrm>
              <a:custGeom>
                <a:avLst/>
                <a:gdLst>
                  <a:gd name="T0" fmla="*/ 3236 w 3441"/>
                  <a:gd name="T1" fmla="*/ 552 h 1205"/>
                  <a:gd name="T2" fmla="*/ 3236 w 3441"/>
                  <a:gd name="T3" fmla="*/ 525 h 1205"/>
                  <a:gd name="T4" fmla="*/ 3232 w 3441"/>
                  <a:gd name="T5" fmla="*/ 454 h 1205"/>
                  <a:gd name="T6" fmla="*/ 3218 w 3441"/>
                  <a:gd name="T7" fmla="*/ 361 h 1205"/>
                  <a:gd name="T8" fmla="*/ 3190 w 3441"/>
                  <a:gd name="T9" fmla="*/ 261 h 1205"/>
                  <a:gd name="T10" fmla="*/ 3143 w 3441"/>
                  <a:gd name="T11" fmla="*/ 175 h 1205"/>
                  <a:gd name="T12" fmla="*/ 2878 w 3441"/>
                  <a:gd name="T13" fmla="*/ 136 h 1205"/>
                  <a:gd name="T14" fmla="*/ 2777 w 3441"/>
                  <a:gd name="T15" fmla="*/ 552 h 1205"/>
                  <a:gd name="T16" fmla="*/ 2916 w 3441"/>
                  <a:gd name="T17" fmla="*/ 0 h 1205"/>
                  <a:gd name="T18" fmla="*/ 3048 w 3441"/>
                  <a:gd name="T19" fmla="*/ 15 h 1205"/>
                  <a:gd name="T20" fmla="*/ 3163 w 3441"/>
                  <a:gd name="T21" fmla="*/ 64 h 1205"/>
                  <a:gd name="T22" fmla="*/ 3241 w 3441"/>
                  <a:gd name="T23" fmla="*/ 145 h 1205"/>
                  <a:gd name="T24" fmla="*/ 3300 w 3441"/>
                  <a:gd name="T25" fmla="*/ 269 h 1205"/>
                  <a:gd name="T26" fmla="*/ 3343 w 3441"/>
                  <a:gd name="T27" fmla="*/ 423 h 1205"/>
                  <a:gd name="T28" fmla="*/ 3374 w 3441"/>
                  <a:gd name="T29" fmla="*/ 595 h 1205"/>
                  <a:gd name="T30" fmla="*/ 3392 w 3441"/>
                  <a:gd name="T31" fmla="*/ 776 h 1205"/>
                  <a:gd name="T32" fmla="*/ 3398 w 3441"/>
                  <a:gd name="T33" fmla="*/ 952 h 1205"/>
                  <a:gd name="T34" fmla="*/ 3441 w 3441"/>
                  <a:gd name="T35" fmla="*/ 1205 h 1205"/>
                  <a:gd name="T36" fmla="*/ 2984 w 3441"/>
                  <a:gd name="T37" fmla="*/ 1126 h 1205"/>
                  <a:gd name="T38" fmla="*/ 2902 w 3441"/>
                  <a:gd name="T39" fmla="*/ 1031 h 1205"/>
                  <a:gd name="T40" fmla="*/ 2788 w 3441"/>
                  <a:gd name="T41" fmla="*/ 973 h 1205"/>
                  <a:gd name="T42" fmla="*/ 2655 w 3441"/>
                  <a:gd name="T43" fmla="*/ 964 h 1205"/>
                  <a:gd name="T44" fmla="*/ 2533 w 3441"/>
                  <a:gd name="T45" fmla="*/ 1007 h 1205"/>
                  <a:gd name="T46" fmla="*/ 2439 w 3441"/>
                  <a:gd name="T47" fmla="*/ 1091 h 1205"/>
                  <a:gd name="T48" fmla="*/ 2383 w 3441"/>
                  <a:gd name="T49" fmla="*/ 1205 h 1205"/>
                  <a:gd name="T50" fmla="*/ 1404 w 3441"/>
                  <a:gd name="T51" fmla="*/ 1120 h 1205"/>
                  <a:gd name="T52" fmla="*/ 1315 w 3441"/>
                  <a:gd name="T53" fmla="*/ 1019 h 1205"/>
                  <a:gd name="T54" fmla="*/ 1193 w 3441"/>
                  <a:gd name="T55" fmla="*/ 960 h 1205"/>
                  <a:gd name="T56" fmla="*/ 573 w 3441"/>
                  <a:gd name="T57" fmla="*/ 949 h 1205"/>
                  <a:gd name="T58" fmla="*/ 458 w 3441"/>
                  <a:gd name="T59" fmla="*/ 970 h 1205"/>
                  <a:gd name="T60" fmla="*/ 357 w 3441"/>
                  <a:gd name="T61" fmla="*/ 1027 h 1205"/>
                  <a:gd name="T62" fmla="*/ 278 w 3441"/>
                  <a:gd name="T63" fmla="*/ 1122 h 1205"/>
                  <a:gd name="T64" fmla="*/ 25 w 3441"/>
                  <a:gd name="T65" fmla="*/ 1205 h 1205"/>
                  <a:gd name="T66" fmla="*/ 91 w 3441"/>
                  <a:gd name="T67" fmla="*/ 994 h 1205"/>
                  <a:gd name="T68" fmla="*/ 161 w 3441"/>
                  <a:gd name="T69" fmla="*/ 879 h 1205"/>
                  <a:gd name="T70" fmla="*/ 1078 w 3441"/>
                  <a:gd name="T71" fmla="*/ 849 h 1205"/>
                  <a:gd name="T72" fmla="*/ 2181 w 3441"/>
                  <a:gd name="T73" fmla="*/ 795 h 1205"/>
                  <a:gd name="T74" fmla="*/ 2335 w 3441"/>
                  <a:gd name="T75" fmla="*/ 889 h 1205"/>
                  <a:gd name="T76" fmla="*/ 2427 w 3441"/>
                  <a:gd name="T77" fmla="*/ 824 h 1205"/>
                  <a:gd name="T78" fmla="*/ 2507 w 3441"/>
                  <a:gd name="T79" fmla="*/ 62 h 1205"/>
                  <a:gd name="T80" fmla="*/ 2561 w 3441"/>
                  <a:gd name="T81" fmla="*/ 47 h 1205"/>
                  <a:gd name="T82" fmla="*/ 2657 w 3441"/>
                  <a:gd name="T83" fmla="*/ 25 h 1205"/>
                  <a:gd name="T84" fmla="*/ 2780 w 3441"/>
                  <a:gd name="T85" fmla="*/ 5 h 1205"/>
                  <a:gd name="T86" fmla="*/ 2916 w 3441"/>
                  <a:gd name="T87" fmla="*/ 0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41" h="1205">
                    <a:moveTo>
                      <a:pt x="2878" y="136"/>
                    </a:moveTo>
                    <a:lnTo>
                      <a:pt x="2878" y="552"/>
                    </a:lnTo>
                    <a:lnTo>
                      <a:pt x="3236" y="552"/>
                    </a:lnTo>
                    <a:lnTo>
                      <a:pt x="3236" y="549"/>
                    </a:lnTo>
                    <a:lnTo>
                      <a:pt x="3236" y="540"/>
                    </a:lnTo>
                    <a:lnTo>
                      <a:pt x="3236" y="525"/>
                    </a:lnTo>
                    <a:lnTo>
                      <a:pt x="3235" y="506"/>
                    </a:lnTo>
                    <a:lnTo>
                      <a:pt x="3234" y="482"/>
                    </a:lnTo>
                    <a:lnTo>
                      <a:pt x="3232" y="454"/>
                    </a:lnTo>
                    <a:lnTo>
                      <a:pt x="3229" y="425"/>
                    </a:lnTo>
                    <a:lnTo>
                      <a:pt x="3223" y="393"/>
                    </a:lnTo>
                    <a:lnTo>
                      <a:pt x="3218" y="361"/>
                    </a:lnTo>
                    <a:lnTo>
                      <a:pt x="3210" y="327"/>
                    </a:lnTo>
                    <a:lnTo>
                      <a:pt x="3201" y="293"/>
                    </a:lnTo>
                    <a:lnTo>
                      <a:pt x="3190" y="261"/>
                    </a:lnTo>
                    <a:lnTo>
                      <a:pt x="3177" y="230"/>
                    </a:lnTo>
                    <a:lnTo>
                      <a:pt x="3162" y="201"/>
                    </a:lnTo>
                    <a:lnTo>
                      <a:pt x="3143" y="175"/>
                    </a:lnTo>
                    <a:lnTo>
                      <a:pt x="3124" y="153"/>
                    </a:lnTo>
                    <a:lnTo>
                      <a:pt x="3100" y="136"/>
                    </a:lnTo>
                    <a:lnTo>
                      <a:pt x="2878" y="136"/>
                    </a:lnTo>
                    <a:close/>
                    <a:moveTo>
                      <a:pt x="2604" y="136"/>
                    </a:moveTo>
                    <a:lnTo>
                      <a:pt x="2604" y="552"/>
                    </a:lnTo>
                    <a:lnTo>
                      <a:pt x="2777" y="552"/>
                    </a:lnTo>
                    <a:lnTo>
                      <a:pt x="2777" y="136"/>
                    </a:lnTo>
                    <a:lnTo>
                      <a:pt x="2604" y="136"/>
                    </a:lnTo>
                    <a:close/>
                    <a:moveTo>
                      <a:pt x="2916" y="0"/>
                    </a:moveTo>
                    <a:lnTo>
                      <a:pt x="2961" y="2"/>
                    </a:lnTo>
                    <a:lnTo>
                      <a:pt x="3006" y="7"/>
                    </a:lnTo>
                    <a:lnTo>
                      <a:pt x="3048" y="15"/>
                    </a:lnTo>
                    <a:lnTo>
                      <a:pt x="3090" y="27"/>
                    </a:lnTo>
                    <a:lnTo>
                      <a:pt x="3128" y="43"/>
                    </a:lnTo>
                    <a:lnTo>
                      <a:pt x="3163" y="64"/>
                    </a:lnTo>
                    <a:lnTo>
                      <a:pt x="3191" y="86"/>
                    </a:lnTo>
                    <a:lnTo>
                      <a:pt x="3217" y="113"/>
                    </a:lnTo>
                    <a:lnTo>
                      <a:pt x="3241" y="145"/>
                    </a:lnTo>
                    <a:lnTo>
                      <a:pt x="3261" y="182"/>
                    </a:lnTo>
                    <a:lnTo>
                      <a:pt x="3281" y="223"/>
                    </a:lnTo>
                    <a:lnTo>
                      <a:pt x="3300" y="269"/>
                    </a:lnTo>
                    <a:lnTo>
                      <a:pt x="3316" y="317"/>
                    </a:lnTo>
                    <a:lnTo>
                      <a:pt x="3330" y="368"/>
                    </a:lnTo>
                    <a:lnTo>
                      <a:pt x="3343" y="423"/>
                    </a:lnTo>
                    <a:lnTo>
                      <a:pt x="3355" y="478"/>
                    </a:lnTo>
                    <a:lnTo>
                      <a:pt x="3365" y="536"/>
                    </a:lnTo>
                    <a:lnTo>
                      <a:pt x="3374" y="595"/>
                    </a:lnTo>
                    <a:lnTo>
                      <a:pt x="3381" y="655"/>
                    </a:lnTo>
                    <a:lnTo>
                      <a:pt x="3387" y="716"/>
                    </a:lnTo>
                    <a:lnTo>
                      <a:pt x="3392" y="776"/>
                    </a:lnTo>
                    <a:lnTo>
                      <a:pt x="3395" y="836"/>
                    </a:lnTo>
                    <a:lnTo>
                      <a:pt x="3397" y="895"/>
                    </a:lnTo>
                    <a:lnTo>
                      <a:pt x="3398" y="952"/>
                    </a:lnTo>
                    <a:lnTo>
                      <a:pt x="3398" y="1009"/>
                    </a:lnTo>
                    <a:lnTo>
                      <a:pt x="3441" y="1009"/>
                    </a:lnTo>
                    <a:lnTo>
                      <a:pt x="3441" y="1205"/>
                    </a:lnTo>
                    <a:lnTo>
                      <a:pt x="3015" y="1205"/>
                    </a:lnTo>
                    <a:lnTo>
                      <a:pt x="3002" y="1165"/>
                    </a:lnTo>
                    <a:lnTo>
                      <a:pt x="2984" y="1126"/>
                    </a:lnTo>
                    <a:lnTo>
                      <a:pt x="2961" y="1091"/>
                    </a:lnTo>
                    <a:lnTo>
                      <a:pt x="2932" y="1059"/>
                    </a:lnTo>
                    <a:lnTo>
                      <a:pt x="2902" y="1031"/>
                    </a:lnTo>
                    <a:lnTo>
                      <a:pt x="2867" y="1007"/>
                    </a:lnTo>
                    <a:lnTo>
                      <a:pt x="2828" y="987"/>
                    </a:lnTo>
                    <a:lnTo>
                      <a:pt x="2788" y="973"/>
                    </a:lnTo>
                    <a:lnTo>
                      <a:pt x="2744" y="964"/>
                    </a:lnTo>
                    <a:lnTo>
                      <a:pt x="2699" y="961"/>
                    </a:lnTo>
                    <a:lnTo>
                      <a:pt x="2655" y="964"/>
                    </a:lnTo>
                    <a:lnTo>
                      <a:pt x="2612" y="973"/>
                    </a:lnTo>
                    <a:lnTo>
                      <a:pt x="2571" y="987"/>
                    </a:lnTo>
                    <a:lnTo>
                      <a:pt x="2533" y="1007"/>
                    </a:lnTo>
                    <a:lnTo>
                      <a:pt x="2498" y="1031"/>
                    </a:lnTo>
                    <a:lnTo>
                      <a:pt x="2468" y="1059"/>
                    </a:lnTo>
                    <a:lnTo>
                      <a:pt x="2439" y="1091"/>
                    </a:lnTo>
                    <a:lnTo>
                      <a:pt x="2416" y="1126"/>
                    </a:lnTo>
                    <a:lnTo>
                      <a:pt x="2398" y="1165"/>
                    </a:lnTo>
                    <a:lnTo>
                      <a:pt x="2383" y="1205"/>
                    </a:lnTo>
                    <a:lnTo>
                      <a:pt x="1438" y="1205"/>
                    </a:lnTo>
                    <a:lnTo>
                      <a:pt x="1423" y="1162"/>
                    </a:lnTo>
                    <a:lnTo>
                      <a:pt x="1404" y="1120"/>
                    </a:lnTo>
                    <a:lnTo>
                      <a:pt x="1379" y="1083"/>
                    </a:lnTo>
                    <a:lnTo>
                      <a:pt x="1349" y="1049"/>
                    </a:lnTo>
                    <a:lnTo>
                      <a:pt x="1315" y="1019"/>
                    </a:lnTo>
                    <a:lnTo>
                      <a:pt x="1277" y="994"/>
                    </a:lnTo>
                    <a:lnTo>
                      <a:pt x="1237" y="974"/>
                    </a:lnTo>
                    <a:lnTo>
                      <a:pt x="1193" y="960"/>
                    </a:lnTo>
                    <a:lnTo>
                      <a:pt x="1146" y="951"/>
                    </a:lnTo>
                    <a:lnTo>
                      <a:pt x="1110" y="949"/>
                    </a:lnTo>
                    <a:lnTo>
                      <a:pt x="573" y="949"/>
                    </a:lnTo>
                    <a:lnTo>
                      <a:pt x="536" y="951"/>
                    </a:lnTo>
                    <a:lnTo>
                      <a:pt x="496" y="958"/>
                    </a:lnTo>
                    <a:lnTo>
                      <a:pt x="458" y="970"/>
                    </a:lnTo>
                    <a:lnTo>
                      <a:pt x="422" y="985"/>
                    </a:lnTo>
                    <a:lnTo>
                      <a:pt x="389" y="1004"/>
                    </a:lnTo>
                    <a:lnTo>
                      <a:pt x="357" y="1027"/>
                    </a:lnTo>
                    <a:lnTo>
                      <a:pt x="329" y="1053"/>
                    </a:lnTo>
                    <a:lnTo>
                      <a:pt x="301" y="1087"/>
                    </a:lnTo>
                    <a:lnTo>
                      <a:pt x="278" y="1122"/>
                    </a:lnTo>
                    <a:lnTo>
                      <a:pt x="258" y="1163"/>
                    </a:lnTo>
                    <a:lnTo>
                      <a:pt x="245" y="1205"/>
                    </a:lnTo>
                    <a:lnTo>
                      <a:pt x="25" y="1205"/>
                    </a:lnTo>
                    <a:lnTo>
                      <a:pt x="25" y="1060"/>
                    </a:lnTo>
                    <a:lnTo>
                      <a:pt x="91" y="1060"/>
                    </a:lnTo>
                    <a:lnTo>
                      <a:pt x="91" y="994"/>
                    </a:lnTo>
                    <a:lnTo>
                      <a:pt x="0" y="994"/>
                    </a:lnTo>
                    <a:lnTo>
                      <a:pt x="0" y="879"/>
                    </a:lnTo>
                    <a:lnTo>
                      <a:pt x="161" y="879"/>
                    </a:lnTo>
                    <a:lnTo>
                      <a:pt x="161" y="801"/>
                    </a:lnTo>
                    <a:lnTo>
                      <a:pt x="1078" y="801"/>
                    </a:lnTo>
                    <a:lnTo>
                      <a:pt x="1078" y="849"/>
                    </a:lnTo>
                    <a:lnTo>
                      <a:pt x="1180" y="849"/>
                    </a:lnTo>
                    <a:lnTo>
                      <a:pt x="1180" y="795"/>
                    </a:lnTo>
                    <a:lnTo>
                      <a:pt x="2181" y="795"/>
                    </a:lnTo>
                    <a:lnTo>
                      <a:pt x="2172" y="64"/>
                    </a:lnTo>
                    <a:lnTo>
                      <a:pt x="2309" y="64"/>
                    </a:lnTo>
                    <a:lnTo>
                      <a:pt x="2335" y="889"/>
                    </a:lnTo>
                    <a:lnTo>
                      <a:pt x="2362" y="865"/>
                    </a:lnTo>
                    <a:lnTo>
                      <a:pt x="2392" y="843"/>
                    </a:lnTo>
                    <a:lnTo>
                      <a:pt x="2427" y="824"/>
                    </a:lnTo>
                    <a:lnTo>
                      <a:pt x="2467" y="805"/>
                    </a:lnTo>
                    <a:lnTo>
                      <a:pt x="2467" y="62"/>
                    </a:lnTo>
                    <a:lnTo>
                      <a:pt x="2507" y="62"/>
                    </a:lnTo>
                    <a:lnTo>
                      <a:pt x="2519" y="58"/>
                    </a:lnTo>
                    <a:lnTo>
                      <a:pt x="2538" y="52"/>
                    </a:lnTo>
                    <a:lnTo>
                      <a:pt x="2561" y="47"/>
                    </a:lnTo>
                    <a:lnTo>
                      <a:pt x="2589" y="39"/>
                    </a:lnTo>
                    <a:lnTo>
                      <a:pt x="2621" y="32"/>
                    </a:lnTo>
                    <a:lnTo>
                      <a:pt x="2657" y="25"/>
                    </a:lnTo>
                    <a:lnTo>
                      <a:pt x="2695" y="17"/>
                    </a:lnTo>
                    <a:lnTo>
                      <a:pt x="2737" y="11"/>
                    </a:lnTo>
                    <a:lnTo>
                      <a:pt x="2780" y="5"/>
                    </a:lnTo>
                    <a:lnTo>
                      <a:pt x="2824" y="2"/>
                    </a:lnTo>
                    <a:lnTo>
                      <a:pt x="2870" y="0"/>
                    </a:lnTo>
                    <a:lnTo>
                      <a:pt x="29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7" name="Group 4">
              <a:extLst>
                <a:ext uri="{FF2B5EF4-FFF2-40B4-BE49-F238E27FC236}">
                  <a16:creationId xmlns:a16="http://schemas.microsoft.com/office/drawing/2014/main" id="{4FFE5365-367C-4B9E-B1EA-62A6C5B77177}"/>
                </a:ext>
              </a:extLst>
            </p:cNvPr>
            <p:cNvGrpSpPr>
              <a:grpSpLocks noChangeAspect="1"/>
            </p:cNvGrpSpPr>
            <p:nvPr/>
          </p:nvGrpSpPr>
          <p:grpSpPr bwMode="auto">
            <a:xfrm>
              <a:off x="8676082" y="3293426"/>
              <a:ext cx="627515" cy="609723"/>
              <a:chOff x="2268" y="635"/>
              <a:chExt cx="3139" cy="3050"/>
            </a:xfrm>
            <a:solidFill>
              <a:schemeClr val="bg1"/>
            </a:solidFill>
          </p:grpSpPr>
          <p:sp>
            <p:nvSpPr>
              <p:cNvPr id="88" name="Freeform 6">
                <a:extLst>
                  <a:ext uri="{FF2B5EF4-FFF2-40B4-BE49-F238E27FC236}">
                    <a16:creationId xmlns:a16="http://schemas.microsoft.com/office/drawing/2014/main" id="{5009BCED-FEC4-457C-B61A-491276EBD740}"/>
                  </a:ext>
                </a:extLst>
              </p:cNvPr>
              <p:cNvSpPr>
                <a:spLocks noEditPoints="1"/>
              </p:cNvSpPr>
              <p:nvPr/>
            </p:nvSpPr>
            <p:spPr bwMode="auto">
              <a:xfrm>
                <a:off x="3289" y="635"/>
                <a:ext cx="1076" cy="1076"/>
              </a:xfrm>
              <a:custGeom>
                <a:avLst/>
                <a:gdLst>
                  <a:gd name="T0" fmla="*/ 977 w 2151"/>
                  <a:gd name="T1" fmla="*/ 178 h 2153"/>
                  <a:gd name="T2" fmla="*/ 790 w 2151"/>
                  <a:gd name="T3" fmla="*/ 220 h 2153"/>
                  <a:gd name="T4" fmla="*/ 619 w 2151"/>
                  <a:gd name="T5" fmla="*/ 296 h 2153"/>
                  <a:gd name="T6" fmla="*/ 470 w 2151"/>
                  <a:gd name="T7" fmla="*/ 406 h 2153"/>
                  <a:gd name="T8" fmla="*/ 346 w 2151"/>
                  <a:gd name="T9" fmla="*/ 544 h 2153"/>
                  <a:gd name="T10" fmla="*/ 251 w 2151"/>
                  <a:gd name="T11" fmla="*/ 704 h 2153"/>
                  <a:gd name="T12" fmla="*/ 192 w 2151"/>
                  <a:gd name="T13" fmla="*/ 883 h 2153"/>
                  <a:gd name="T14" fmla="*/ 171 w 2151"/>
                  <a:gd name="T15" fmla="*/ 1078 h 2153"/>
                  <a:gd name="T16" fmla="*/ 192 w 2151"/>
                  <a:gd name="T17" fmla="*/ 1270 h 2153"/>
                  <a:gd name="T18" fmla="*/ 251 w 2151"/>
                  <a:gd name="T19" fmla="*/ 1451 h 2153"/>
                  <a:gd name="T20" fmla="*/ 346 w 2151"/>
                  <a:gd name="T21" fmla="*/ 1611 h 2153"/>
                  <a:gd name="T22" fmla="*/ 470 w 2151"/>
                  <a:gd name="T23" fmla="*/ 1749 h 2153"/>
                  <a:gd name="T24" fmla="*/ 619 w 2151"/>
                  <a:gd name="T25" fmla="*/ 1857 h 2153"/>
                  <a:gd name="T26" fmla="*/ 790 w 2151"/>
                  <a:gd name="T27" fmla="*/ 1936 h 2153"/>
                  <a:gd name="T28" fmla="*/ 977 w 2151"/>
                  <a:gd name="T29" fmla="*/ 1976 h 2153"/>
                  <a:gd name="T30" fmla="*/ 1173 w 2151"/>
                  <a:gd name="T31" fmla="*/ 1976 h 2153"/>
                  <a:gd name="T32" fmla="*/ 1360 w 2151"/>
                  <a:gd name="T33" fmla="*/ 1936 h 2153"/>
                  <a:gd name="T34" fmla="*/ 1532 w 2151"/>
                  <a:gd name="T35" fmla="*/ 1857 h 2153"/>
                  <a:gd name="T36" fmla="*/ 1680 w 2151"/>
                  <a:gd name="T37" fmla="*/ 1749 h 2153"/>
                  <a:gd name="T38" fmla="*/ 1804 w 2151"/>
                  <a:gd name="T39" fmla="*/ 1611 h 2153"/>
                  <a:gd name="T40" fmla="*/ 1899 w 2151"/>
                  <a:gd name="T41" fmla="*/ 1451 h 2153"/>
                  <a:gd name="T42" fmla="*/ 1958 w 2151"/>
                  <a:gd name="T43" fmla="*/ 1270 h 2153"/>
                  <a:gd name="T44" fmla="*/ 1979 w 2151"/>
                  <a:gd name="T45" fmla="*/ 1078 h 2153"/>
                  <a:gd name="T46" fmla="*/ 1958 w 2151"/>
                  <a:gd name="T47" fmla="*/ 883 h 2153"/>
                  <a:gd name="T48" fmla="*/ 1899 w 2151"/>
                  <a:gd name="T49" fmla="*/ 704 h 2153"/>
                  <a:gd name="T50" fmla="*/ 1804 w 2151"/>
                  <a:gd name="T51" fmla="*/ 544 h 2153"/>
                  <a:gd name="T52" fmla="*/ 1680 w 2151"/>
                  <a:gd name="T53" fmla="*/ 406 h 2153"/>
                  <a:gd name="T54" fmla="*/ 1532 w 2151"/>
                  <a:gd name="T55" fmla="*/ 296 h 2153"/>
                  <a:gd name="T56" fmla="*/ 1360 w 2151"/>
                  <a:gd name="T57" fmla="*/ 220 h 2153"/>
                  <a:gd name="T58" fmla="*/ 1173 w 2151"/>
                  <a:gd name="T59" fmla="*/ 178 h 2153"/>
                  <a:gd name="T60" fmla="*/ 1076 w 2151"/>
                  <a:gd name="T61" fmla="*/ 0 h 2153"/>
                  <a:gd name="T62" fmla="*/ 1292 w 2151"/>
                  <a:gd name="T63" fmla="*/ 23 h 2153"/>
                  <a:gd name="T64" fmla="*/ 1494 w 2151"/>
                  <a:gd name="T65" fmla="*/ 86 h 2153"/>
                  <a:gd name="T66" fmla="*/ 1676 w 2151"/>
                  <a:gd name="T67" fmla="*/ 185 h 2153"/>
                  <a:gd name="T68" fmla="*/ 1835 w 2151"/>
                  <a:gd name="T69" fmla="*/ 317 h 2153"/>
                  <a:gd name="T70" fmla="*/ 1966 w 2151"/>
                  <a:gd name="T71" fmla="*/ 475 h 2153"/>
                  <a:gd name="T72" fmla="*/ 2065 w 2151"/>
                  <a:gd name="T73" fmla="*/ 658 h 2153"/>
                  <a:gd name="T74" fmla="*/ 2128 w 2151"/>
                  <a:gd name="T75" fmla="*/ 860 h 2153"/>
                  <a:gd name="T76" fmla="*/ 2151 w 2151"/>
                  <a:gd name="T77" fmla="*/ 1078 h 2153"/>
                  <a:gd name="T78" fmla="*/ 2128 w 2151"/>
                  <a:gd name="T79" fmla="*/ 1293 h 2153"/>
                  <a:gd name="T80" fmla="*/ 2065 w 2151"/>
                  <a:gd name="T81" fmla="*/ 1495 h 2153"/>
                  <a:gd name="T82" fmla="*/ 1966 w 2151"/>
                  <a:gd name="T83" fmla="*/ 1678 h 2153"/>
                  <a:gd name="T84" fmla="*/ 1835 w 2151"/>
                  <a:gd name="T85" fmla="*/ 1838 h 2153"/>
                  <a:gd name="T86" fmla="*/ 1676 w 2151"/>
                  <a:gd name="T87" fmla="*/ 1970 h 2153"/>
                  <a:gd name="T88" fmla="*/ 1494 w 2151"/>
                  <a:gd name="T89" fmla="*/ 2069 h 2153"/>
                  <a:gd name="T90" fmla="*/ 1292 w 2151"/>
                  <a:gd name="T91" fmla="*/ 2132 h 2153"/>
                  <a:gd name="T92" fmla="*/ 1076 w 2151"/>
                  <a:gd name="T93" fmla="*/ 2153 h 2153"/>
                  <a:gd name="T94" fmla="*/ 859 w 2151"/>
                  <a:gd name="T95" fmla="*/ 2132 h 2153"/>
                  <a:gd name="T96" fmla="*/ 657 w 2151"/>
                  <a:gd name="T97" fmla="*/ 2069 h 2153"/>
                  <a:gd name="T98" fmla="*/ 474 w 2151"/>
                  <a:gd name="T99" fmla="*/ 1970 h 2153"/>
                  <a:gd name="T100" fmla="*/ 314 w 2151"/>
                  <a:gd name="T101" fmla="*/ 1838 h 2153"/>
                  <a:gd name="T102" fmla="*/ 183 w 2151"/>
                  <a:gd name="T103" fmla="*/ 1678 h 2153"/>
                  <a:gd name="T104" fmla="*/ 83 w 2151"/>
                  <a:gd name="T105" fmla="*/ 1495 h 2153"/>
                  <a:gd name="T106" fmla="*/ 21 w 2151"/>
                  <a:gd name="T107" fmla="*/ 1293 h 2153"/>
                  <a:gd name="T108" fmla="*/ 0 w 2151"/>
                  <a:gd name="T109" fmla="*/ 1078 h 2153"/>
                  <a:gd name="T110" fmla="*/ 21 w 2151"/>
                  <a:gd name="T111" fmla="*/ 860 h 2153"/>
                  <a:gd name="T112" fmla="*/ 83 w 2151"/>
                  <a:gd name="T113" fmla="*/ 658 h 2153"/>
                  <a:gd name="T114" fmla="*/ 183 w 2151"/>
                  <a:gd name="T115" fmla="*/ 475 h 2153"/>
                  <a:gd name="T116" fmla="*/ 314 w 2151"/>
                  <a:gd name="T117" fmla="*/ 317 h 2153"/>
                  <a:gd name="T118" fmla="*/ 474 w 2151"/>
                  <a:gd name="T119" fmla="*/ 185 h 2153"/>
                  <a:gd name="T120" fmla="*/ 657 w 2151"/>
                  <a:gd name="T121" fmla="*/ 86 h 2153"/>
                  <a:gd name="T122" fmla="*/ 859 w 2151"/>
                  <a:gd name="T123" fmla="*/ 23 h 2153"/>
                  <a:gd name="T124" fmla="*/ 1076 w 2151"/>
                  <a:gd name="T125" fmla="*/ 0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51" h="2153">
                    <a:moveTo>
                      <a:pt x="1076" y="172"/>
                    </a:moveTo>
                    <a:lnTo>
                      <a:pt x="977" y="178"/>
                    </a:lnTo>
                    <a:lnTo>
                      <a:pt x="882" y="193"/>
                    </a:lnTo>
                    <a:lnTo>
                      <a:pt x="790" y="220"/>
                    </a:lnTo>
                    <a:lnTo>
                      <a:pt x="703" y="254"/>
                    </a:lnTo>
                    <a:lnTo>
                      <a:pt x="619" y="296"/>
                    </a:lnTo>
                    <a:lnTo>
                      <a:pt x="541" y="347"/>
                    </a:lnTo>
                    <a:lnTo>
                      <a:pt x="470" y="406"/>
                    </a:lnTo>
                    <a:lnTo>
                      <a:pt x="404" y="471"/>
                    </a:lnTo>
                    <a:lnTo>
                      <a:pt x="346" y="544"/>
                    </a:lnTo>
                    <a:lnTo>
                      <a:pt x="295" y="622"/>
                    </a:lnTo>
                    <a:lnTo>
                      <a:pt x="251" y="704"/>
                    </a:lnTo>
                    <a:lnTo>
                      <a:pt x="217" y="792"/>
                    </a:lnTo>
                    <a:lnTo>
                      <a:pt x="192" y="883"/>
                    </a:lnTo>
                    <a:lnTo>
                      <a:pt x="177" y="978"/>
                    </a:lnTo>
                    <a:lnTo>
                      <a:pt x="171" y="1078"/>
                    </a:lnTo>
                    <a:lnTo>
                      <a:pt x="177" y="1175"/>
                    </a:lnTo>
                    <a:lnTo>
                      <a:pt x="192" y="1270"/>
                    </a:lnTo>
                    <a:lnTo>
                      <a:pt x="217" y="1364"/>
                    </a:lnTo>
                    <a:lnTo>
                      <a:pt x="251" y="1451"/>
                    </a:lnTo>
                    <a:lnTo>
                      <a:pt x="295" y="1533"/>
                    </a:lnTo>
                    <a:lnTo>
                      <a:pt x="346" y="1611"/>
                    </a:lnTo>
                    <a:lnTo>
                      <a:pt x="404" y="1684"/>
                    </a:lnTo>
                    <a:lnTo>
                      <a:pt x="470" y="1749"/>
                    </a:lnTo>
                    <a:lnTo>
                      <a:pt x="541" y="1808"/>
                    </a:lnTo>
                    <a:lnTo>
                      <a:pt x="619" y="1857"/>
                    </a:lnTo>
                    <a:lnTo>
                      <a:pt x="703" y="1901"/>
                    </a:lnTo>
                    <a:lnTo>
                      <a:pt x="790" y="1936"/>
                    </a:lnTo>
                    <a:lnTo>
                      <a:pt x="882" y="1960"/>
                    </a:lnTo>
                    <a:lnTo>
                      <a:pt x="977" y="1976"/>
                    </a:lnTo>
                    <a:lnTo>
                      <a:pt x="1076" y="1981"/>
                    </a:lnTo>
                    <a:lnTo>
                      <a:pt x="1173" y="1976"/>
                    </a:lnTo>
                    <a:lnTo>
                      <a:pt x="1269" y="1960"/>
                    </a:lnTo>
                    <a:lnTo>
                      <a:pt x="1360" y="1936"/>
                    </a:lnTo>
                    <a:lnTo>
                      <a:pt x="1448" y="1901"/>
                    </a:lnTo>
                    <a:lnTo>
                      <a:pt x="1532" y="1857"/>
                    </a:lnTo>
                    <a:lnTo>
                      <a:pt x="1610" y="1808"/>
                    </a:lnTo>
                    <a:lnTo>
                      <a:pt x="1680" y="1749"/>
                    </a:lnTo>
                    <a:lnTo>
                      <a:pt x="1747" y="1684"/>
                    </a:lnTo>
                    <a:lnTo>
                      <a:pt x="1804" y="1611"/>
                    </a:lnTo>
                    <a:lnTo>
                      <a:pt x="1856" y="1533"/>
                    </a:lnTo>
                    <a:lnTo>
                      <a:pt x="1899" y="1451"/>
                    </a:lnTo>
                    <a:lnTo>
                      <a:pt x="1934" y="1364"/>
                    </a:lnTo>
                    <a:lnTo>
                      <a:pt x="1958" y="1270"/>
                    </a:lnTo>
                    <a:lnTo>
                      <a:pt x="1974" y="1175"/>
                    </a:lnTo>
                    <a:lnTo>
                      <a:pt x="1979" y="1078"/>
                    </a:lnTo>
                    <a:lnTo>
                      <a:pt x="1974" y="978"/>
                    </a:lnTo>
                    <a:lnTo>
                      <a:pt x="1958" y="883"/>
                    </a:lnTo>
                    <a:lnTo>
                      <a:pt x="1934" y="792"/>
                    </a:lnTo>
                    <a:lnTo>
                      <a:pt x="1899" y="704"/>
                    </a:lnTo>
                    <a:lnTo>
                      <a:pt x="1856" y="622"/>
                    </a:lnTo>
                    <a:lnTo>
                      <a:pt x="1804" y="544"/>
                    </a:lnTo>
                    <a:lnTo>
                      <a:pt x="1747" y="471"/>
                    </a:lnTo>
                    <a:lnTo>
                      <a:pt x="1680" y="406"/>
                    </a:lnTo>
                    <a:lnTo>
                      <a:pt x="1610" y="347"/>
                    </a:lnTo>
                    <a:lnTo>
                      <a:pt x="1532" y="296"/>
                    </a:lnTo>
                    <a:lnTo>
                      <a:pt x="1448" y="254"/>
                    </a:lnTo>
                    <a:lnTo>
                      <a:pt x="1360" y="220"/>
                    </a:lnTo>
                    <a:lnTo>
                      <a:pt x="1269" y="193"/>
                    </a:lnTo>
                    <a:lnTo>
                      <a:pt x="1173" y="178"/>
                    </a:lnTo>
                    <a:lnTo>
                      <a:pt x="1076" y="172"/>
                    </a:lnTo>
                    <a:close/>
                    <a:moveTo>
                      <a:pt x="1076" y="0"/>
                    </a:moveTo>
                    <a:lnTo>
                      <a:pt x="1185" y="6"/>
                    </a:lnTo>
                    <a:lnTo>
                      <a:pt x="1292" y="23"/>
                    </a:lnTo>
                    <a:lnTo>
                      <a:pt x="1394" y="50"/>
                    </a:lnTo>
                    <a:lnTo>
                      <a:pt x="1494" y="86"/>
                    </a:lnTo>
                    <a:lnTo>
                      <a:pt x="1587" y="130"/>
                    </a:lnTo>
                    <a:lnTo>
                      <a:pt x="1676" y="185"/>
                    </a:lnTo>
                    <a:lnTo>
                      <a:pt x="1758" y="246"/>
                    </a:lnTo>
                    <a:lnTo>
                      <a:pt x="1835" y="317"/>
                    </a:lnTo>
                    <a:lnTo>
                      <a:pt x="1905" y="393"/>
                    </a:lnTo>
                    <a:lnTo>
                      <a:pt x="1966" y="475"/>
                    </a:lnTo>
                    <a:lnTo>
                      <a:pt x="2021" y="565"/>
                    </a:lnTo>
                    <a:lnTo>
                      <a:pt x="2065" y="658"/>
                    </a:lnTo>
                    <a:lnTo>
                      <a:pt x="2101" y="757"/>
                    </a:lnTo>
                    <a:lnTo>
                      <a:pt x="2128" y="860"/>
                    </a:lnTo>
                    <a:lnTo>
                      <a:pt x="2145" y="967"/>
                    </a:lnTo>
                    <a:lnTo>
                      <a:pt x="2151" y="1078"/>
                    </a:lnTo>
                    <a:lnTo>
                      <a:pt x="2145" y="1186"/>
                    </a:lnTo>
                    <a:lnTo>
                      <a:pt x="2128" y="1293"/>
                    </a:lnTo>
                    <a:lnTo>
                      <a:pt x="2101" y="1396"/>
                    </a:lnTo>
                    <a:lnTo>
                      <a:pt x="2065" y="1495"/>
                    </a:lnTo>
                    <a:lnTo>
                      <a:pt x="2021" y="1590"/>
                    </a:lnTo>
                    <a:lnTo>
                      <a:pt x="1966" y="1678"/>
                    </a:lnTo>
                    <a:lnTo>
                      <a:pt x="1905" y="1762"/>
                    </a:lnTo>
                    <a:lnTo>
                      <a:pt x="1835" y="1838"/>
                    </a:lnTo>
                    <a:lnTo>
                      <a:pt x="1758" y="1907"/>
                    </a:lnTo>
                    <a:lnTo>
                      <a:pt x="1676" y="1970"/>
                    </a:lnTo>
                    <a:lnTo>
                      <a:pt x="1587" y="2023"/>
                    </a:lnTo>
                    <a:lnTo>
                      <a:pt x="1494" y="2069"/>
                    </a:lnTo>
                    <a:lnTo>
                      <a:pt x="1394" y="2105"/>
                    </a:lnTo>
                    <a:lnTo>
                      <a:pt x="1292" y="2132"/>
                    </a:lnTo>
                    <a:lnTo>
                      <a:pt x="1185" y="2147"/>
                    </a:lnTo>
                    <a:lnTo>
                      <a:pt x="1076" y="2153"/>
                    </a:lnTo>
                    <a:lnTo>
                      <a:pt x="966" y="2147"/>
                    </a:lnTo>
                    <a:lnTo>
                      <a:pt x="859" y="2132"/>
                    </a:lnTo>
                    <a:lnTo>
                      <a:pt x="756" y="2105"/>
                    </a:lnTo>
                    <a:lnTo>
                      <a:pt x="657" y="2069"/>
                    </a:lnTo>
                    <a:lnTo>
                      <a:pt x="564" y="2023"/>
                    </a:lnTo>
                    <a:lnTo>
                      <a:pt x="474" y="1970"/>
                    </a:lnTo>
                    <a:lnTo>
                      <a:pt x="392" y="1907"/>
                    </a:lnTo>
                    <a:lnTo>
                      <a:pt x="314" y="1838"/>
                    </a:lnTo>
                    <a:lnTo>
                      <a:pt x="245" y="1762"/>
                    </a:lnTo>
                    <a:lnTo>
                      <a:pt x="183" y="1678"/>
                    </a:lnTo>
                    <a:lnTo>
                      <a:pt x="129" y="1590"/>
                    </a:lnTo>
                    <a:lnTo>
                      <a:pt x="83" y="1495"/>
                    </a:lnTo>
                    <a:lnTo>
                      <a:pt x="47" y="1398"/>
                    </a:lnTo>
                    <a:lnTo>
                      <a:pt x="21" y="1293"/>
                    </a:lnTo>
                    <a:lnTo>
                      <a:pt x="5" y="1186"/>
                    </a:lnTo>
                    <a:lnTo>
                      <a:pt x="0" y="1078"/>
                    </a:lnTo>
                    <a:lnTo>
                      <a:pt x="5" y="967"/>
                    </a:lnTo>
                    <a:lnTo>
                      <a:pt x="21" y="860"/>
                    </a:lnTo>
                    <a:lnTo>
                      <a:pt x="47" y="757"/>
                    </a:lnTo>
                    <a:lnTo>
                      <a:pt x="83" y="658"/>
                    </a:lnTo>
                    <a:lnTo>
                      <a:pt x="129" y="565"/>
                    </a:lnTo>
                    <a:lnTo>
                      <a:pt x="183" y="475"/>
                    </a:lnTo>
                    <a:lnTo>
                      <a:pt x="245" y="393"/>
                    </a:lnTo>
                    <a:lnTo>
                      <a:pt x="314" y="317"/>
                    </a:lnTo>
                    <a:lnTo>
                      <a:pt x="392" y="246"/>
                    </a:lnTo>
                    <a:lnTo>
                      <a:pt x="474" y="185"/>
                    </a:lnTo>
                    <a:lnTo>
                      <a:pt x="564" y="130"/>
                    </a:lnTo>
                    <a:lnTo>
                      <a:pt x="657" y="86"/>
                    </a:lnTo>
                    <a:lnTo>
                      <a:pt x="756" y="50"/>
                    </a:lnTo>
                    <a:lnTo>
                      <a:pt x="859" y="23"/>
                    </a:lnTo>
                    <a:lnTo>
                      <a:pt x="966" y="6"/>
                    </a:lnTo>
                    <a:lnTo>
                      <a:pt x="10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7">
                <a:extLst>
                  <a:ext uri="{FF2B5EF4-FFF2-40B4-BE49-F238E27FC236}">
                    <a16:creationId xmlns:a16="http://schemas.microsoft.com/office/drawing/2014/main" id="{66D5D193-D455-4111-8262-C55D47393158}"/>
                  </a:ext>
                </a:extLst>
              </p:cNvPr>
              <p:cNvSpPr>
                <a:spLocks/>
              </p:cNvSpPr>
              <p:nvPr/>
            </p:nvSpPr>
            <p:spPr bwMode="auto">
              <a:xfrm>
                <a:off x="3658" y="830"/>
                <a:ext cx="334" cy="686"/>
              </a:xfrm>
              <a:custGeom>
                <a:avLst/>
                <a:gdLst>
                  <a:gd name="T0" fmla="*/ 429 w 669"/>
                  <a:gd name="T1" fmla="*/ 0 h 1371"/>
                  <a:gd name="T2" fmla="*/ 495 w 669"/>
                  <a:gd name="T3" fmla="*/ 168 h 1371"/>
                  <a:gd name="T4" fmla="*/ 616 w 669"/>
                  <a:gd name="T5" fmla="*/ 214 h 1371"/>
                  <a:gd name="T6" fmla="*/ 577 w 669"/>
                  <a:gd name="T7" fmla="*/ 402 h 1371"/>
                  <a:gd name="T8" fmla="*/ 524 w 669"/>
                  <a:gd name="T9" fmla="*/ 372 h 1371"/>
                  <a:gd name="T10" fmla="*/ 475 w 669"/>
                  <a:gd name="T11" fmla="*/ 349 h 1371"/>
                  <a:gd name="T12" fmla="*/ 404 w 669"/>
                  <a:gd name="T13" fmla="*/ 334 h 1371"/>
                  <a:gd name="T14" fmla="*/ 326 w 669"/>
                  <a:gd name="T15" fmla="*/ 334 h 1371"/>
                  <a:gd name="T16" fmla="*/ 276 w 669"/>
                  <a:gd name="T17" fmla="*/ 351 h 1371"/>
                  <a:gd name="T18" fmla="*/ 250 w 669"/>
                  <a:gd name="T19" fmla="*/ 380 h 1371"/>
                  <a:gd name="T20" fmla="*/ 238 w 669"/>
                  <a:gd name="T21" fmla="*/ 416 h 1371"/>
                  <a:gd name="T22" fmla="*/ 238 w 669"/>
                  <a:gd name="T23" fmla="*/ 452 h 1371"/>
                  <a:gd name="T24" fmla="*/ 252 w 669"/>
                  <a:gd name="T25" fmla="*/ 488 h 1371"/>
                  <a:gd name="T26" fmla="*/ 288 w 669"/>
                  <a:gd name="T27" fmla="*/ 523 h 1371"/>
                  <a:gd name="T28" fmla="*/ 354 w 669"/>
                  <a:gd name="T29" fmla="*/ 559 h 1371"/>
                  <a:gd name="T30" fmla="*/ 467 w 669"/>
                  <a:gd name="T31" fmla="*/ 610 h 1371"/>
                  <a:gd name="T32" fmla="*/ 570 w 669"/>
                  <a:gd name="T33" fmla="*/ 677 h 1371"/>
                  <a:gd name="T34" fmla="*/ 635 w 669"/>
                  <a:gd name="T35" fmla="*/ 755 h 1371"/>
                  <a:gd name="T36" fmla="*/ 665 w 669"/>
                  <a:gd name="T37" fmla="*/ 849 h 1371"/>
                  <a:gd name="T38" fmla="*/ 665 w 669"/>
                  <a:gd name="T39" fmla="*/ 955 h 1371"/>
                  <a:gd name="T40" fmla="*/ 631 w 669"/>
                  <a:gd name="T41" fmla="*/ 1051 h 1371"/>
                  <a:gd name="T42" fmla="*/ 564 w 669"/>
                  <a:gd name="T43" fmla="*/ 1129 h 1371"/>
                  <a:gd name="T44" fmla="*/ 473 w 669"/>
                  <a:gd name="T45" fmla="*/ 1184 h 1371"/>
                  <a:gd name="T46" fmla="*/ 419 w 669"/>
                  <a:gd name="T47" fmla="*/ 1371 h 1371"/>
                  <a:gd name="T48" fmla="*/ 248 w 669"/>
                  <a:gd name="T49" fmla="*/ 1211 h 1371"/>
                  <a:gd name="T50" fmla="*/ 124 w 669"/>
                  <a:gd name="T51" fmla="*/ 1186 h 1371"/>
                  <a:gd name="T52" fmla="*/ 23 w 669"/>
                  <a:gd name="T53" fmla="*/ 1137 h 1371"/>
                  <a:gd name="T54" fmla="*/ 63 w 669"/>
                  <a:gd name="T55" fmla="*/ 948 h 1371"/>
                  <a:gd name="T56" fmla="*/ 135 w 669"/>
                  <a:gd name="T57" fmla="*/ 992 h 1371"/>
                  <a:gd name="T58" fmla="*/ 213 w 669"/>
                  <a:gd name="T59" fmla="*/ 1020 h 1371"/>
                  <a:gd name="T60" fmla="*/ 293 w 669"/>
                  <a:gd name="T61" fmla="*/ 1034 h 1371"/>
                  <a:gd name="T62" fmla="*/ 366 w 669"/>
                  <a:gd name="T63" fmla="*/ 1026 h 1371"/>
                  <a:gd name="T64" fmla="*/ 419 w 669"/>
                  <a:gd name="T65" fmla="*/ 995 h 1371"/>
                  <a:gd name="T66" fmla="*/ 446 w 669"/>
                  <a:gd name="T67" fmla="*/ 946 h 1371"/>
                  <a:gd name="T68" fmla="*/ 448 w 669"/>
                  <a:gd name="T69" fmla="*/ 891 h 1371"/>
                  <a:gd name="T70" fmla="*/ 431 w 669"/>
                  <a:gd name="T71" fmla="*/ 845 h 1371"/>
                  <a:gd name="T72" fmla="*/ 385 w 669"/>
                  <a:gd name="T73" fmla="*/ 801 h 1371"/>
                  <a:gd name="T74" fmla="*/ 303 w 669"/>
                  <a:gd name="T75" fmla="*/ 759 h 1371"/>
                  <a:gd name="T76" fmla="*/ 219 w 669"/>
                  <a:gd name="T77" fmla="*/ 723 h 1371"/>
                  <a:gd name="T78" fmla="*/ 143 w 669"/>
                  <a:gd name="T79" fmla="*/ 677 h 1371"/>
                  <a:gd name="T80" fmla="*/ 80 w 669"/>
                  <a:gd name="T81" fmla="*/ 618 h 1371"/>
                  <a:gd name="T82" fmla="*/ 36 w 669"/>
                  <a:gd name="T83" fmla="*/ 544 h 1371"/>
                  <a:gd name="T84" fmla="*/ 19 w 669"/>
                  <a:gd name="T85" fmla="*/ 450 h 1371"/>
                  <a:gd name="T86" fmla="*/ 36 w 669"/>
                  <a:gd name="T87" fmla="*/ 351 h 1371"/>
                  <a:gd name="T88" fmla="*/ 84 w 669"/>
                  <a:gd name="T89" fmla="*/ 269 h 1371"/>
                  <a:gd name="T90" fmla="*/ 158 w 669"/>
                  <a:gd name="T91" fmla="*/ 206 h 1371"/>
                  <a:gd name="T92" fmla="*/ 257 w 669"/>
                  <a:gd name="T93" fmla="*/ 166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9" h="1371">
                    <a:moveTo>
                      <a:pt x="257" y="0"/>
                    </a:moveTo>
                    <a:lnTo>
                      <a:pt x="429" y="0"/>
                    </a:lnTo>
                    <a:lnTo>
                      <a:pt x="429" y="156"/>
                    </a:lnTo>
                    <a:lnTo>
                      <a:pt x="495" y="168"/>
                    </a:lnTo>
                    <a:lnTo>
                      <a:pt x="558" y="187"/>
                    </a:lnTo>
                    <a:lnTo>
                      <a:pt x="616" y="214"/>
                    </a:lnTo>
                    <a:lnTo>
                      <a:pt x="642" y="229"/>
                    </a:lnTo>
                    <a:lnTo>
                      <a:pt x="577" y="402"/>
                    </a:lnTo>
                    <a:lnTo>
                      <a:pt x="541" y="381"/>
                    </a:lnTo>
                    <a:lnTo>
                      <a:pt x="524" y="372"/>
                    </a:lnTo>
                    <a:lnTo>
                      <a:pt x="503" y="361"/>
                    </a:lnTo>
                    <a:lnTo>
                      <a:pt x="475" y="349"/>
                    </a:lnTo>
                    <a:lnTo>
                      <a:pt x="442" y="340"/>
                    </a:lnTo>
                    <a:lnTo>
                      <a:pt x="404" y="334"/>
                    </a:lnTo>
                    <a:lnTo>
                      <a:pt x="360" y="330"/>
                    </a:lnTo>
                    <a:lnTo>
                      <a:pt x="326" y="334"/>
                    </a:lnTo>
                    <a:lnTo>
                      <a:pt x="297" y="340"/>
                    </a:lnTo>
                    <a:lnTo>
                      <a:pt x="276" y="351"/>
                    </a:lnTo>
                    <a:lnTo>
                      <a:pt x="261" y="364"/>
                    </a:lnTo>
                    <a:lnTo>
                      <a:pt x="250" y="380"/>
                    </a:lnTo>
                    <a:lnTo>
                      <a:pt x="242" y="397"/>
                    </a:lnTo>
                    <a:lnTo>
                      <a:pt x="238" y="416"/>
                    </a:lnTo>
                    <a:lnTo>
                      <a:pt x="238" y="433"/>
                    </a:lnTo>
                    <a:lnTo>
                      <a:pt x="238" y="452"/>
                    </a:lnTo>
                    <a:lnTo>
                      <a:pt x="244" y="471"/>
                    </a:lnTo>
                    <a:lnTo>
                      <a:pt x="252" y="488"/>
                    </a:lnTo>
                    <a:lnTo>
                      <a:pt x="267" y="505"/>
                    </a:lnTo>
                    <a:lnTo>
                      <a:pt x="288" y="523"/>
                    </a:lnTo>
                    <a:lnTo>
                      <a:pt x="316" y="540"/>
                    </a:lnTo>
                    <a:lnTo>
                      <a:pt x="354" y="559"/>
                    </a:lnTo>
                    <a:lnTo>
                      <a:pt x="402" y="580"/>
                    </a:lnTo>
                    <a:lnTo>
                      <a:pt x="467" y="610"/>
                    </a:lnTo>
                    <a:lnTo>
                      <a:pt x="522" y="643"/>
                    </a:lnTo>
                    <a:lnTo>
                      <a:pt x="570" y="677"/>
                    </a:lnTo>
                    <a:lnTo>
                      <a:pt x="606" y="713"/>
                    </a:lnTo>
                    <a:lnTo>
                      <a:pt x="635" y="755"/>
                    </a:lnTo>
                    <a:lnTo>
                      <a:pt x="654" y="799"/>
                    </a:lnTo>
                    <a:lnTo>
                      <a:pt x="665" y="849"/>
                    </a:lnTo>
                    <a:lnTo>
                      <a:pt x="669" y="902"/>
                    </a:lnTo>
                    <a:lnTo>
                      <a:pt x="665" y="955"/>
                    </a:lnTo>
                    <a:lnTo>
                      <a:pt x="652" y="1005"/>
                    </a:lnTo>
                    <a:lnTo>
                      <a:pt x="631" y="1051"/>
                    </a:lnTo>
                    <a:lnTo>
                      <a:pt x="600" y="1093"/>
                    </a:lnTo>
                    <a:lnTo>
                      <a:pt x="564" y="1129"/>
                    </a:lnTo>
                    <a:lnTo>
                      <a:pt x="522" y="1159"/>
                    </a:lnTo>
                    <a:lnTo>
                      <a:pt x="473" y="1184"/>
                    </a:lnTo>
                    <a:lnTo>
                      <a:pt x="419" y="1201"/>
                    </a:lnTo>
                    <a:lnTo>
                      <a:pt x="419" y="1371"/>
                    </a:lnTo>
                    <a:lnTo>
                      <a:pt x="248" y="1371"/>
                    </a:lnTo>
                    <a:lnTo>
                      <a:pt x="248" y="1211"/>
                    </a:lnTo>
                    <a:lnTo>
                      <a:pt x="185" y="1203"/>
                    </a:lnTo>
                    <a:lnTo>
                      <a:pt x="124" y="1186"/>
                    </a:lnTo>
                    <a:lnTo>
                      <a:pt x="69" y="1165"/>
                    </a:lnTo>
                    <a:lnTo>
                      <a:pt x="23" y="1137"/>
                    </a:lnTo>
                    <a:lnTo>
                      <a:pt x="0" y="1121"/>
                    </a:lnTo>
                    <a:lnTo>
                      <a:pt x="63" y="948"/>
                    </a:lnTo>
                    <a:lnTo>
                      <a:pt x="101" y="973"/>
                    </a:lnTo>
                    <a:lnTo>
                      <a:pt x="135" y="992"/>
                    </a:lnTo>
                    <a:lnTo>
                      <a:pt x="173" y="1009"/>
                    </a:lnTo>
                    <a:lnTo>
                      <a:pt x="213" y="1020"/>
                    </a:lnTo>
                    <a:lnTo>
                      <a:pt x="253" y="1030"/>
                    </a:lnTo>
                    <a:lnTo>
                      <a:pt x="293" y="1034"/>
                    </a:lnTo>
                    <a:lnTo>
                      <a:pt x="332" y="1032"/>
                    </a:lnTo>
                    <a:lnTo>
                      <a:pt x="366" y="1026"/>
                    </a:lnTo>
                    <a:lnTo>
                      <a:pt x="394" y="1013"/>
                    </a:lnTo>
                    <a:lnTo>
                      <a:pt x="419" y="995"/>
                    </a:lnTo>
                    <a:lnTo>
                      <a:pt x="436" y="973"/>
                    </a:lnTo>
                    <a:lnTo>
                      <a:pt x="446" y="946"/>
                    </a:lnTo>
                    <a:lnTo>
                      <a:pt x="450" y="913"/>
                    </a:lnTo>
                    <a:lnTo>
                      <a:pt x="448" y="891"/>
                    </a:lnTo>
                    <a:lnTo>
                      <a:pt x="442" y="868"/>
                    </a:lnTo>
                    <a:lnTo>
                      <a:pt x="431" y="845"/>
                    </a:lnTo>
                    <a:lnTo>
                      <a:pt x="412" y="822"/>
                    </a:lnTo>
                    <a:lnTo>
                      <a:pt x="385" y="801"/>
                    </a:lnTo>
                    <a:lnTo>
                      <a:pt x="351" y="780"/>
                    </a:lnTo>
                    <a:lnTo>
                      <a:pt x="303" y="759"/>
                    </a:lnTo>
                    <a:lnTo>
                      <a:pt x="261" y="742"/>
                    </a:lnTo>
                    <a:lnTo>
                      <a:pt x="219" y="723"/>
                    </a:lnTo>
                    <a:lnTo>
                      <a:pt x="181" y="700"/>
                    </a:lnTo>
                    <a:lnTo>
                      <a:pt x="143" y="677"/>
                    </a:lnTo>
                    <a:lnTo>
                      <a:pt x="109" y="648"/>
                    </a:lnTo>
                    <a:lnTo>
                      <a:pt x="80" y="618"/>
                    </a:lnTo>
                    <a:lnTo>
                      <a:pt x="55" y="584"/>
                    </a:lnTo>
                    <a:lnTo>
                      <a:pt x="36" y="544"/>
                    </a:lnTo>
                    <a:lnTo>
                      <a:pt x="25" y="500"/>
                    </a:lnTo>
                    <a:lnTo>
                      <a:pt x="19" y="450"/>
                    </a:lnTo>
                    <a:lnTo>
                      <a:pt x="25" y="399"/>
                    </a:lnTo>
                    <a:lnTo>
                      <a:pt x="36" y="351"/>
                    </a:lnTo>
                    <a:lnTo>
                      <a:pt x="57" y="307"/>
                    </a:lnTo>
                    <a:lnTo>
                      <a:pt x="84" y="269"/>
                    </a:lnTo>
                    <a:lnTo>
                      <a:pt x="118" y="235"/>
                    </a:lnTo>
                    <a:lnTo>
                      <a:pt x="158" y="206"/>
                    </a:lnTo>
                    <a:lnTo>
                      <a:pt x="206" y="183"/>
                    </a:lnTo>
                    <a:lnTo>
                      <a:pt x="257" y="166"/>
                    </a:lnTo>
                    <a:lnTo>
                      <a:pt x="2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
                <a:extLst>
                  <a:ext uri="{FF2B5EF4-FFF2-40B4-BE49-F238E27FC236}">
                    <a16:creationId xmlns:a16="http://schemas.microsoft.com/office/drawing/2014/main" id="{5D823D20-E989-4EE5-A0F5-BF1403B697ED}"/>
                  </a:ext>
                </a:extLst>
              </p:cNvPr>
              <p:cNvSpPr>
                <a:spLocks noEditPoints="1"/>
              </p:cNvSpPr>
              <p:nvPr/>
            </p:nvSpPr>
            <p:spPr bwMode="auto">
              <a:xfrm>
                <a:off x="4112" y="1452"/>
                <a:ext cx="828" cy="828"/>
              </a:xfrm>
              <a:custGeom>
                <a:avLst/>
                <a:gdLst>
                  <a:gd name="T0" fmla="*/ 745 w 1658"/>
                  <a:gd name="T1" fmla="*/ 153 h 1657"/>
                  <a:gd name="T2" fmla="*/ 583 w 1658"/>
                  <a:gd name="T3" fmla="*/ 193 h 1657"/>
                  <a:gd name="T4" fmla="*/ 440 w 1658"/>
                  <a:gd name="T5" fmla="*/ 269 h 1657"/>
                  <a:gd name="T6" fmla="*/ 320 w 1658"/>
                  <a:gd name="T7" fmla="*/ 376 h 1657"/>
                  <a:gd name="T8" fmla="*/ 229 w 1658"/>
                  <a:gd name="T9" fmla="*/ 507 h 1657"/>
                  <a:gd name="T10" fmla="*/ 170 w 1658"/>
                  <a:gd name="T11" fmla="*/ 660 h 1657"/>
                  <a:gd name="T12" fmla="*/ 149 w 1658"/>
                  <a:gd name="T13" fmla="*/ 828 h 1657"/>
                  <a:gd name="T14" fmla="*/ 170 w 1658"/>
                  <a:gd name="T15" fmla="*/ 996 h 1657"/>
                  <a:gd name="T16" fmla="*/ 229 w 1658"/>
                  <a:gd name="T17" fmla="*/ 1148 h 1657"/>
                  <a:gd name="T18" fmla="*/ 320 w 1658"/>
                  <a:gd name="T19" fmla="*/ 1280 h 1657"/>
                  <a:gd name="T20" fmla="*/ 440 w 1658"/>
                  <a:gd name="T21" fmla="*/ 1386 h 1657"/>
                  <a:gd name="T22" fmla="*/ 583 w 1658"/>
                  <a:gd name="T23" fmla="*/ 1463 h 1657"/>
                  <a:gd name="T24" fmla="*/ 745 w 1658"/>
                  <a:gd name="T25" fmla="*/ 1505 h 1657"/>
                  <a:gd name="T26" fmla="*/ 915 w 1658"/>
                  <a:gd name="T27" fmla="*/ 1505 h 1657"/>
                  <a:gd name="T28" fmla="*/ 1075 w 1658"/>
                  <a:gd name="T29" fmla="*/ 1463 h 1657"/>
                  <a:gd name="T30" fmla="*/ 1218 w 1658"/>
                  <a:gd name="T31" fmla="*/ 1386 h 1657"/>
                  <a:gd name="T32" fmla="*/ 1338 w 1658"/>
                  <a:gd name="T33" fmla="*/ 1280 h 1657"/>
                  <a:gd name="T34" fmla="*/ 1431 w 1658"/>
                  <a:gd name="T35" fmla="*/ 1148 h 1657"/>
                  <a:gd name="T36" fmla="*/ 1490 w 1658"/>
                  <a:gd name="T37" fmla="*/ 996 h 1657"/>
                  <a:gd name="T38" fmla="*/ 1511 w 1658"/>
                  <a:gd name="T39" fmla="*/ 828 h 1657"/>
                  <a:gd name="T40" fmla="*/ 1490 w 1658"/>
                  <a:gd name="T41" fmla="*/ 660 h 1657"/>
                  <a:gd name="T42" fmla="*/ 1431 w 1658"/>
                  <a:gd name="T43" fmla="*/ 507 h 1657"/>
                  <a:gd name="T44" fmla="*/ 1338 w 1658"/>
                  <a:gd name="T45" fmla="*/ 376 h 1657"/>
                  <a:gd name="T46" fmla="*/ 1218 w 1658"/>
                  <a:gd name="T47" fmla="*/ 269 h 1657"/>
                  <a:gd name="T48" fmla="*/ 1077 w 1658"/>
                  <a:gd name="T49" fmla="*/ 193 h 1657"/>
                  <a:gd name="T50" fmla="*/ 915 w 1658"/>
                  <a:gd name="T51" fmla="*/ 153 h 1657"/>
                  <a:gd name="T52" fmla="*/ 829 w 1658"/>
                  <a:gd name="T53" fmla="*/ 0 h 1657"/>
                  <a:gd name="T54" fmla="*/ 1019 w 1658"/>
                  <a:gd name="T55" fmla="*/ 21 h 1657"/>
                  <a:gd name="T56" fmla="*/ 1193 w 1658"/>
                  <a:gd name="T57" fmla="*/ 84 h 1657"/>
                  <a:gd name="T58" fmla="*/ 1347 w 1658"/>
                  <a:gd name="T59" fmla="*/ 181 h 1657"/>
                  <a:gd name="T60" fmla="*/ 1477 w 1658"/>
                  <a:gd name="T61" fmla="*/ 311 h 1657"/>
                  <a:gd name="T62" fmla="*/ 1574 w 1658"/>
                  <a:gd name="T63" fmla="*/ 464 h 1657"/>
                  <a:gd name="T64" fmla="*/ 1637 w 1658"/>
                  <a:gd name="T65" fmla="*/ 639 h 1657"/>
                  <a:gd name="T66" fmla="*/ 1658 w 1658"/>
                  <a:gd name="T67" fmla="*/ 828 h 1657"/>
                  <a:gd name="T68" fmla="*/ 1637 w 1658"/>
                  <a:gd name="T69" fmla="*/ 1018 h 1657"/>
                  <a:gd name="T70" fmla="*/ 1574 w 1658"/>
                  <a:gd name="T71" fmla="*/ 1192 h 1657"/>
                  <a:gd name="T72" fmla="*/ 1477 w 1658"/>
                  <a:gd name="T73" fmla="*/ 1346 h 1657"/>
                  <a:gd name="T74" fmla="*/ 1347 w 1658"/>
                  <a:gd name="T75" fmla="*/ 1474 h 1657"/>
                  <a:gd name="T76" fmla="*/ 1195 w 1658"/>
                  <a:gd name="T77" fmla="*/ 1571 h 1657"/>
                  <a:gd name="T78" fmla="*/ 1019 w 1658"/>
                  <a:gd name="T79" fmla="*/ 1634 h 1657"/>
                  <a:gd name="T80" fmla="*/ 829 w 1658"/>
                  <a:gd name="T81" fmla="*/ 1657 h 1657"/>
                  <a:gd name="T82" fmla="*/ 640 w 1658"/>
                  <a:gd name="T83" fmla="*/ 1634 h 1657"/>
                  <a:gd name="T84" fmla="*/ 465 w 1658"/>
                  <a:gd name="T85" fmla="*/ 1571 h 1657"/>
                  <a:gd name="T86" fmla="*/ 313 w 1658"/>
                  <a:gd name="T87" fmla="*/ 1474 h 1657"/>
                  <a:gd name="T88" fmla="*/ 183 w 1658"/>
                  <a:gd name="T89" fmla="*/ 1346 h 1657"/>
                  <a:gd name="T90" fmla="*/ 86 w 1658"/>
                  <a:gd name="T91" fmla="*/ 1192 h 1657"/>
                  <a:gd name="T92" fmla="*/ 23 w 1658"/>
                  <a:gd name="T93" fmla="*/ 1018 h 1657"/>
                  <a:gd name="T94" fmla="*/ 0 w 1658"/>
                  <a:gd name="T95" fmla="*/ 828 h 1657"/>
                  <a:gd name="T96" fmla="*/ 23 w 1658"/>
                  <a:gd name="T97" fmla="*/ 639 h 1657"/>
                  <a:gd name="T98" fmla="*/ 86 w 1658"/>
                  <a:gd name="T99" fmla="*/ 464 h 1657"/>
                  <a:gd name="T100" fmla="*/ 183 w 1658"/>
                  <a:gd name="T101" fmla="*/ 311 h 1657"/>
                  <a:gd name="T102" fmla="*/ 313 w 1658"/>
                  <a:gd name="T103" fmla="*/ 181 h 1657"/>
                  <a:gd name="T104" fmla="*/ 465 w 1658"/>
                  <a:gd name="T105" fmla="*/ 84 h 1657"/>
                  <a:gd name="T106" fmla="*/ 640 w 1658"/>
                  <a:gd name="T107" fmla="*/ 21 h 1657"/>
                  <a:gd name="T108" fmla="*/ 829 w 1658"/>
                  <a:gd name="T109" fmla="*/ 0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58" h="1657">
                    <a:moveTo>
                      <a:pt x="829" y="147"/>
                    </a:moveTo>
                    <a:lnTo>
                      <a:pt x="745" y="153"/>
                    </a:lnTo>
                    <a:lnTo>
                      <a:pt x="663" y="168"/>
                    </a:lnTo>
                    <a:lnTo>
                      <a:pt x="583" y="193"/>
                    </a:lnTo>
                    <a:lnTo>
                      <a:pt x="511" y="227"/>
                    </a:lnTo>
                    <a:lnTo>
                      <a:pt x="440" y="269"/>
                    </a:lnTo>
                    <a:lnTo>
                      <a:pt x="377" y="319"/>
                    </a:lnTo>
                    <a:lnTo>
                      <a:pt x="320" y="376"/>
                    </a:lnTo>
                    <a:lnTo>
                      <a:pt x="271" y="439"/>
                    </a:lnTo>
                    <a:lnTo>
                      <a:pt x="229" y="507"/>
                    </a:lnTo>
                    <a:lnTo>
                      <a:pt x="194" y="582"/>
                    </a:lnTo>
                    <a:lnTo>
                      <a:pt x="170" y="660"/>
                    </a:lnTo>
                    <a:lnTo>
                      <a:pt x="154" y="742"/>
                    </a:lnTo>
                    <a:lnTo>
                      <a:pt x="149" y="828"/>
                    </a:lnTo>
                    <a:lnTo>
                      <a:pt x="154" y="914"/>
                    </a:lnTo>
                    <a:lnTo>
                      <a:pt x="170" y="996"/>
                    </a:lnTo>
                    <a:lnTo>
                      <a:pt x="194" y="1074"/>
                    </a:lnTo>
                    <a:lnTo>
                      <a:pt x="229" y="1148"/>
                    </a:lnTo>
                    <a:lnTo>
                      <a:pt x="271" y="1217"/>
                    </a:lnTo>
                    <a:lnTo>
                      <a:pt x="320" y="1280"/>
                    </a:lnTo>
                    <a:lnTo>
                      <a:pt x="377" y="1337"/>
                    </a:lnTo>
                    <a:lnTo>
                      <a:pt x="440" y="1386"/>
                    </a:lnTo>
                    <a:lnTo>
                      <a:pt x="511" y="1430"/>
                    </a:lnTo>
                    <a:lnTo>
                      <a:pt x="583" y="1463"/>
                    </a:lnTo>
                    <a:lnTo>
                      <a:pt x="663" y="1489"/>
                    </a:lnTo>
                    <a:lnTo>
                      <a:pt x="745" y="1505"/>
                    </a:lnTo>
                    <a:lnTo>
                      <a:pt x="829" y="1510"/>
                    </a:lnTo>
                    <a:lnTo>
                      <a:pt x="915" y="1505"/>
                    </a:lnTo>
                    <a:lnTo>
                      <a:pt x="997" y="1489"/>
                    </a:lnTo>
                    <a:lnTo>
                      <a:pt x="1075" y="1463"/>
                    </a:lnTo>
                    <a:lnTo>
                      <a:pt x="1149" y="1430"/>
                    </a:lnTo>
                    <a:lnTo>
                      <a:pt x="1218" y="1386"/>
                    </a:lnTo>
                    <a:lnTo>
                      <a:pt x="1282" y="1337"/>
                    </a:lnTo>
                    <a:lnTo>
                      <a:pt x="1338" y="1280"/>
                    </a:lnTo>
                    <a:lnTo>
                      <a:pt x="1389" y="1217"/>
                    </a:lnTo>
                    <a:lnTo>
                      <a:pt x="1431" y="1148"/>
                    </a:lnTo>
                    <a:lnTo>
                      <a:pt x="1465" y="1074"/>
                    </a:lnTo>
                    <a:lnTo>
                      <a:pt x="1490" y="996"/>
                    </a:lnTo>
                    <a:lnTo>
                      <a:pt x="1505" y="914"/>
                    </a:lnTo>
                    <a:lnTo>
                      <a:pt x="1511" y="828"/>
                    </a:lnTo>
                    <a:lnTo>
                      <a:pt x="1505" y="742"/>
                    </a:lnTo>
                    <a:lnTo>
                      <a:pt x="1490" y="660"/>
                    </a:lnTo>
                    <a:lnTo>
                      <a:pt x="1465" y="582"/>
                    </a:lnTo>
                    <a:lnTo>
                      <a:pt x="1431" y="507"/>
                    </a:lnTo>
                    <a:lnTo>
                      <a:pt x="1389" y="439"/>
                    </a:lnTo>
                    <a:lnTo>
                      <a:pt x="1338" y="376"/>
                    </a:lnTo>
                    <a:lnTo>
                      <a:pt x="1282" y="319"/>
                    </a:lnTo>
                    <a:lnTo>
                      <a:pt x="1218" y="269"/>
                    </a:lnTo>
                    <a:lnTo>
                      <a:pt x="1149" y="227"/>
                    </a:lnTo>
                    <a:lnTo>
                      <a:pt x="1077" y="193"/>
                    </a:lnTo>
                    <a:lnTo>
                      <a:pt x="997" y="168"/>
                    </a:lnTo>
                    <a:lnTo>
                      <a:pt x="915" y="153"/>
                    </a:lnTo>
                    <a:lnTo>
                      <a:pt x="829" y="147"/>
                    </a:lnTo>
                    <a:close/>
                    <a:moveTo>
                      <a:pt x="829" y="0"/>
                    </a:moveTo>
                    <a:lnTo>
                      <a:pt x="926" y="6"/>
                    </a:lnTo>
                    <a:lnTo>
                      <a:pt x="1019" y="21"/>
                    </a:lnTo>
                    <a:lnTo>
                      <a:pt x="1109" y="48"/>
                    </a:lnTo>
                    <a:lnTo>
                      <a:pt x="1193" y="84"/>
                    </a:lnTo>
                    <a:lnTo>
                      <a:pt x="1273" y="128"/>
                    </a:lnTo>
                    <a:lnTo>
                      <a:pt x="1347" y="181"/>
                    </a:lnTo>
                    <a:lnTo>
                      <a:pt x="1416" y="242"/>
                    </a:lnTo>
                    <a:lnTo>
                      <a:pt x="1477" y="311"/>
                    </a:lnTo>
                    <a:lnTo>
                      <a:pt x="1528" y="384"/>
                    </a:lnTo>
                    <a:lnTo>
                      <a:pt x="1574" y="464"/>
                    </a:lnTo>
                    <a:lnTo>
                      <a:pt x="1610" y="549"/>
                    </a:lnTo>
                    <a:lnTo>
                      <a:pt x="1637" y="639"/>
                    </a:lnTo>
                    <a:lnTo>
                      <a:pt x="1652" y="732"/>
                    </a:lnTo>
                    <a:lnTo>
                      <a:pt x="1658" y="828"/>
                    </a:lnTo>
                    <a:lnTo>
                      <a:pt x="1652" y="925"/>
                    </a:lnTo>
                    <a:lnTo>
                      <a:pt x="1637" y="1018"/>
                    </a:lnTo>
                    <a:lnTo>
                      <a:pt x="1610" y="1108"/>
                    </a:lnTo>
                    <a:lnTo>
                      <a:pt x="1574" y="1192"/>
                    </a:lnTo>
                    <a:lnTo>
                      <a:pt x="1528" y="1272"/>
                    </a:lnTo>
                    <a:lnTo>
                      <a:pt x="1477" y="1346"/>
                    </a:lnTo>
                    <a:lnTo>
                      <a:pt x="1416" y="1413"/>
                    </a:lnTo>
                    <a:lnTo>
                      <a:pt x="1347" y="1474"/>
                    </a:lnTo>
                    <a:lnTo>
                      <a:pt x="1273" y="1528"/>
                    </a:lnTo>
                    <a:lnTo>
                      <a:pt x="1195" y="1571"/>
                    </a:lnTo>
                    <a:lnTo>
                      <a:pt x="1109" y="1608"/>
                    </a:lnTo>
                    <a:lnTo>
                      <a:pt x="1019" y="1634"/>
                    </a:lnTo>
                    <a:lnTo>
                      <a:pt x="926" y="1652"/>
                    </a:lnTo>
                    <a:lnTo>
                      <a:pt x="829" y="1657"/>
                    </a:lnTo>
                    <a:lnTo>
                      <a:pt x="734" y="1652"/>
                    </a:lnTo>
                    <a:lnTo>
                      <a:pt x="640" y="1634"/>
                    </a:lnTo>
                    <a:lnTo>
                      <a:pt x="551" y="1608"/>
                    </a:lnTo>
                    <a:lnTo>
                      <a:pt x="465" y="1571"/>
                    </a:lnTo>
                    <a:lnTo>
                      <a:pt x="387" y="1528"/>
                    </a:lnTo>
                    <a:lnTo>
                      <a:pt x="313" y="1474"/>
                    </a:lnTo>
                    <a:lnTo>
                      <a:pt x="244" y="1413"/>
                    </a:lnTo>
                    <a:lnTo>
                      <a:pt x="183" y="1346"/>
                    </a:lnTo>
                    <a:lnTo>
                      <a:pt x="130" y="1272"/>
                    </a:lnTo>
                    <a:lnTo>
                      <a:pt x="86" y="1192"/>
                    </a:lnTo>
                    <a:lnTo>
                      <a:pt x="50" y="1108"/>
                    </a:lnTo>
                    <a:lnTo>
                      <a:pt x="23" y="1018"/>
                    </a:lnTo>
                    <a:lnTo>
                      <a:pt x="6" y="925"/>
                    </a:lnTo>
                    <a:lnTo>
                      <a:pt x="0" y="828"/>
                    </a:lnTo>
                    <a:lnTo>
                      <a:pt x="6" y="732"/>
                    </a:lnTo>
                    <a:lnTo>
                      <a:pt x="23" y="639"/>
                    </a:lnTo>
                    <a:lnTo>
                      <a:pt x="50" y="549"/>
                    </a:lnTo>
                    <a:lnTo>
                      <a:pt x="86" y="464"/>
                    </a:lnTo>
                    <a:lnTo>
                      <a:pt x="130" y="384"/>
                    </a:lnTo>
                    <a:lnTo>
                      <a:pt x="183" y="311"/>
                    </a:lnTo>
                    <a:lnTo>
                      <a:pt x="244" y="242"/>
                    </a:lnTo>
                    <a:lnTo>
                      <a:pt x="313" y="181"/>
                    </a:lnTo>
                    <a:lnTo>
                      <a:pt x="387" y="128"/>
                    </a:lnTo>
                    <a:lnTo>
                      <a:pt x="465" y="84"/>
                    </a:lnTo>
                    <a:lnTo>
                      <a:pt x="551" y="48"/>
                    </a:lnTo>
                    <a:lnTo>
                      <a:pt x="640" y="21"/>
                    </a:lnTo>
                    <a:lnTo>
                      <a:pt x="734" y="6"/>
                    </a:lnTo>
                    <a:lnTo>
                      <a:pt x="8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9">
                <a:extLst>
                  <a:ext uri="{FF2B5EF4-FFF2-40B4-BE49-F238E27FC236}">
                    <a16:creationId xmlns:a16="http://schemas.microsoft.com/office/drawing/2014/main" id="{91F0ADD6-D1D3-4093-97DD-DCB7EA4A489E}"/>
                  </a:ext>
                </a:extLst>
              </p:cNvPr>
              <p:cNvSpPr>
                <a:spLocks/>
              </p:cNvSpPr>
              <p:nvPr/>
            </p:nvSpPr>
            <p:spPr bwMode="auto">
              <a:xfrm>
                <a:off x="4392" y="1600"/>
                <a:ext cx="264" cy="531"/>
              </a:xfrm>
              <a:custGeom>
                <a:avLst/>
                <a:gdLst>
                  <a:gd name="T0" fmla="*/ 347 w 530"/>
                  <a:gd name="T1" fmla="*/ 0 h 1062"/>
                  <a:gd name="T2" fmla="*/ 397 w 530"/>
                  <a:gd name="T3" fmla="*/ 128 h 1062"/>
                  <a:gd name="T4" fmla="*/ 486 w 530"/>
                  <a:gd name="T5" fmla="*/ 164 h 1062"/>
                  <a:gd name="T6" fmla="*/ 458 w 530"/>
                  <a:gd name="T7" fmla="*/ 326 h 1062"/>
                  <a:gd name="T8" fmla="*/ 404 w 530"/>
                  <a:gd name="T9" fmla="*/ 297 h 1062"/>
                  <a:gd name="T10" fmla="*/ 357 w 530"/>
                  <a:gd name="T11" fmla="*/ 278 h 1062"/>
                  <a:gd name="T12" fmla="*/ 286 w 530"/>
                  <a:gd name="T13" fmla="*/ 269 h 1062"/>
                  <a:gd name="T14" fmla="*/ 233 w 530"/>
                  <a:gd name="T15" fmla="*/ 278 h 1062"/>
                  <a:gd name="T16" fmla="*/ 204 w 530"/>
                  <a:gd name="T17" fmla="*/ 312 h 1062"/>
                  <a:gd name="T18" fmla="*/ 202 w 530"/>
                  <a:gd name="T19" fmla="*/ 353 h 1062"/>
                  <a:gd name="T20" fmla="*/ 216 w 530"/>
                  <a:gd name="T21" fmla="*/ 381 h 1062"/>
                  <a:gd name="T22" fmla="*/ 252 w 530"/>
                  <a:gd name="T23" fmla="*/ 410 h 1062"/>
                  <a:gd name="T24" fmla="*/ 322 w 530"/>
                  <a:gd name="T25" fmla="*/ 442 h 1062"/>
                  <a:gd name="T26" fmla="*/ 387 w 530"/>
                  <a:gd name="T27" fmla="*/ 473 h 1062"/>
                  <a:gd name="T28" fmla="*/ 448 w 530"/>
                  <a:gd name="T29" fmla="*/ 515 h 1062"/>
                  <a:gd name="T30" fmla="*/ 498 w 530"/>
                  <a:gd name="T31" fmla="*/ 572 h 1062"/>
                  <a:gd name="T32" fmla="*/ 526 w 530"/>
                  <a:gd name="T33" fmla="*/ 648 h 1062"/>
                  <a:gd name="T34" fmla="*/ 526 w 530"/>
                  <a:gd name="T35" fmla="*/ 741 h 1062"/>
                  <a:gd name="T36" fmla="*/ 492 w 530"/>
                  <a:gd name="T37" fmla="*/ 825 h 1062"/>
                  <a:gd name="T38" fmla="*/ 427 w 530"/>
                  <a:gd name="T39" fmla="*/ 890 h 1062"/>
                  <a:gd name="T40" fmla="*/ 339 w 530"/>
                  <a:gd name="T41" fmla="*/ 930 h 1062"/>
                  <a:gd name="T42" fmla="*/ 193 w 530"/>
                  <a:gd name="T43" fmla="*/ 1062 h 1062"/>
                  <a:gd name="T44" fmla="*/ 145 w 530"/>
                  <a:gd name="T45" fmla="*/ 930 h 1062"/>
                  <a:gd name="T46" fmla="*/ 57 w 530"/>
                  <a:gd name="T47" fmla="*/ 902 h 1062"/>
                  <a:gd name="T48" fmla="*/ 0 w 530"/>
                  <a:gd name="T49" fmla="*/ 865 h 1062"/>
                  <a:gd name="T50" fmla="*/ 94 w 530"/>
                  <a:gd name="T51" fmla="*/ 741 h 1062"/>
                  <a:gd name="T52" fmla="*/ 155 w 530"/>
                  <a:gd name="T53" fmla="*/ 770 h 1062"/>
                  <a:gd name="T54" fmla="*/ 219 w 530"/>
                  <a:gd name="T55" fmla="*/ 785 h 1062"/>
                  <a:gd name="T56" fmla="*/ 280 w 530"/>
                  <a:gd name="T57" fmla="*/ 782 h 1062"/>
                  <a:gd name="T58" fmla="*/ 326 w 530"/>
                  <a:gd name="T59" fmla="*/ 761 h 1062"/>
                  <a:gd name="T60" fmla="*/ 343 w 530"/>
                  <a:gd name="T61" fmla="*/ 726 h 1062"/>
                  <a:gd name="T62" fmla="*/ 345 w 530"/>
                  <a:gd name="T63" fmla="*/ 684 h 1062"/>
                  <a:gd name="T64" fmla="*/ 326 w 530"/>
                  <a:gd name="T65" fmla="*/ 648 h 1062"/>
                  <a:gd name="T66" fmla="*/ 278 w 530"/>
                  <a:gd name="T67" fmla="*/ 612 h 1062"/>
                  <a:gd name="T68" fmla="*/ 204 w 530"/>
                  <a:gd name="T69" fmla="*/ 579 h 1062"/>
                  <a:gd name="T70" fmla="*/ 134 w 530"/>
                  <a:gd name="T71" fmla="*/ 541 h 1062"/>
                  <a:gd name="T72" fmla="*/ 75 w 530"/>
                  <a:gd name="T73" fmla="*/ 494 h 1062"/>
                  <a:gd name="T74" fmla="*/ 35 w 530"/>
                  <a:gd name="T75" fmla="*/ 431 h 1062"/>
                  <a:gd name="T76" fmla="*/ 19 w 530"/>
                  <a:gd name="T77" fmla="*/ 351 h 1062"/>
                  <a:gd name="T78" fmla="*/ 35 w 530"/>
                  <a:gd name="T79" fmla="*/ 265 h 1062"/>
                  <a:gd name="T80" fmla="*/ 82 w 530"/>
                  <a:gd name="T81" fmla="*/ 194 h 1062"/>
                  <a:gd name="T82" fmla="*/ 155 w 530"/>
                  <a:gd name="T83" fmla="*/ 143 h 1062"/>
                  <a:gd name="T84" fmla="*/ 198 w 530"/>
                  <a:gd name="T85" fmla="*/ 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0" h="1062">
                    <a:moveTo>
                      <a:pt x="198" y="0"/>
                    </a:moveTo>
                    <a:lnTo>
                      <a:pt x="347" y="0"/>
                    </a:lnTo>
                    <a:lnTo>
                      <a:pt x="347" y="120"/>
                    </a:lnTo>
                    <a:lnTo>
                      <a:pt x="397" y="128"/>
                    </a:lnTo>
                    <a:lnTo>
                      <a:pt x="442" y="143"/>
                    </a:lnTo>
                    <a:lnTo>
                      <a:pt x="486" y="164"/>
                    </a:lnTo>
                    <a:lnTo>
                      <a:pt x="511" y="179"/>
                    </a:lnTo>
                    <a:lnTo>
                      <a:pt x="458" y="326"/>
                    </a:lnTo>
                    <a:lnTo>
                      <a:pt x="421" y="305"/>
                    </a:lnTo>
                    <a:lnTo>
                      <a:pt x="404" y="297"/>
                    </a:lnTo>
                    <a:lnTo>
                      <a:pt x="383" y="286"/>
                    </a:lnTo>
                    <a:lnTo>
                      <a:pt x="357" y="278"/>
                    </a:lnTo>
                    <a:lnTo>
                      <a:pt x="324" y="271"/>
                    </a:lnTo>
                    <a:lnTo>
                      <a:pt x="286" y="269"/>
                    </a:lnTo>
                    <a:lnTo>
                      <a:pt x="256" y="271"/>
                    </a:lnTo>
                    <a:lnTo>
                      <a:pt x="233" y="278"/>
                    </a:lnTo>
                    <a:lnTo>
                      <a:pt x="216" y="293"/>
                    </a:lnTo>
                    <a:lnTo>
                      <a:pt x="204" y="312"/>
                    </a:lnTo>
                    <a:lnTo>
                      <a:pt x="202" y="337"/>
                    </a:lnTo>
                    <a:lnTo>
                      <a:pt x="202" y="353"/>
                    </a:lnTo>
                    <a:lnTo>
                      <a:pt x="208" y="368"/>
                    </a:lnTo>
                    <a:lnTo>
                      <a:pt x="216" y="381"/>
                    </a:lnTo>
                    <a:lnTo>
                      <a:pt x="231" y="394"/>
                    </a:lnTo>
                    <a:lnTo>
                      <a:pt x="252" y="410"/>
                    </a:lnTo>
                    <a:lnTo>
                      <a:pt x="282" y="425"/>
                    </a:lnTo>
                    <a:lnTo>
                      <a:pt x="322" y="442"/>
                    </a:lnTo>
                    <a:lnTo>
                      <a:pt x="355" y="457"/>
                    </a:lnTo>
                    <a:lnTo>
                      <a:pt x="387" y="473"/>
                    </a:lnTo>
                    <a:lnTo>
                      <a:pt x="419" y="492"/>
                    </a:lnTo>
                    <a:lnTo>
                      <a:pt x="448" y="515"/>
                    </a:lnTo>
                    <a:lnTo>
                      <a:pt x="475" y="541"/>
                    </a:lnTo>
                    <a:lnTo>
                      <a:pt x="498" y="572"/>
                    </a:lnTo>
                    <a:lnTo>
                      <a:pt x="515" y="608"/>
                    </a:lnTo>
                    <a:lnTo>
                      <a:pt x="526" y="648"/>
                    </a:lnTo>
                    <a:lnTo>
                      <a:pt x="530" y="696"/>
                    </a:lnTo>
                    <a:lnTo>
                      <a:pt x="526" y="741"/>
                    </a:lnTo>
                    <a:lnTo>
                      <a:pt x="513" y="785"/>
                    </a:lnTo>
                    <a:lnTo>
                      <a:pt x="492" y="825"/>
                    </a:lnTo>
                    <a:lnTo>
                      <a:pt x="463" y="862"/>
                    </a:lnTo>
                    <a:lnTo>
                      <a:pt x="427" y="890"/>
                    </a:lnTo>
                    <a:lnTo>
                      <a:pt x="387" y="913"/>
                    </a:lnTo>
                    <a:lnTo>
                      <a:pt x="339" y="930"/>
                    </a:lnTo>
                    <a:lnTo>
                      <a:pt x="339" y="1062"/>
                    </a:lnTo>
                    <a:lnTo>
                      <a:pt x="193" y="1062"/>
                    </a:lnTo>
                    <a:lnTo>
                      <a:pt x="193" y="938"/>
                    </a:lnTo>
                    <a:lnTo>
                      <a:pt x="145" y="930"/>
                    </a:lnTo>
                    <a:lnTo>
                      <a:pt x="99" y="919"/>
                    </a:lnTo>
                    <a:lnTo>
                      <a:pt x="57" y="902"/>
                    </a:lnTo>
                    <a:lnTo>
                      <a:pt x="23" y="881"/>
                    </a:lnTo>
                    <a:lnTo>
                      <a:pt x="0" y="865"/>
                    </a:lnTo>
                    <a:lnTo>
                      <a:pt x="56" y="717"/>
                    </a:lnTo>
                    <a:lnTo>
                      <a:pt x="94" y="741"/>
                    </a:lnTo>
                    <a:lnTo>
                      <a:pt x="122" y="757"/>
                    </a:lnTo>
                    <a:lnTo>
                      <a:pt x="155" y="770"/>
                    </a:lnTo>
                    <a:lnTo>
                      <a:pt x="187" y="780"/>
                    </a:lnTo>
                    <a:lnTo>
                      <a:pt x="219" y="785"/>
                    </a:lnTo>
                    <a:lnTo>
                      <a:pt x="252" y="785"/>
                    </a:lnTo>
                    <a:lnTo>
                      <a:pt x="280" y="782"/>
                    </a:lnTo>
                    <a:lnTo>
                      <a:pt x="305" y="774"/>
                    </a:lnTo>
                    <a:lnTo>
                      <a:pt x="326" y="761"/>
                    </a:lnTo>
                    <a:lnTo>
                      <a:pt x="338" y="745"/>
                    </a:lnTo>
                    <a:lnTo>
                      <a:pt x="343" y="726"/>
                    </a:lnTo>
                    <a:lnTo>
                      <a:pt x="345" y="705"/>
                    </a:lnTo>
                    <a:lnTo>
                      <a:pt x="345" y="684"/>
                    </a:lnTo>
                    <a:lnTo>
                      <a:pt x="338" y="665"/>
                    </a:lnTo>
                    <a:lnTo>
                      <a:pt x="326" y="648"/>
                    </a:lnTo>
                    <a:lnTo>
                      <a:pt x="307" y="629"/>
                    </a:lnTo>
                    <a:lnTo>
                      <a:pt x="278" y="612"/>
                    </a:lnTo>
                    <a:lnTo>
                      <a:pt x="240" y="595"/>
                    </a:lnTo>
                    <a:lnTo>
                      <a:pt x="204" y="579"/>
                    </a:lnTo>
                    <a:lnTo>
                      <a:pt x="168" y="562"/>
                    </a:lnTo>
                    <a:lnTo>
                      <a:pt x="134" y="541"/>
                    </a:lnTo>
                    <a:lnTo>
                      <a:pt x="103" y="520"/>
                    </a:lnTo>
                    <a:lnTo>
                      <a:pt x="75" y="494"/>
                    </a:lnTo>
                    <a:lnTo>
                      <a:pt x="52" y="465"/>
                    </a:lnTo>
                    <a:lnTo>
                      <a:pt x="35" y="431"/>
                    </a:lnTo>
                    <a:lnTo>
                      <a:pt x="23" y="394"/>
                    </a:lnTo>
                    <a:lnTo>
                      <a:pt x="19" y="351"/>
                    </a:lnTo>
                    <a:lnTo>
                      <a:pt x="23" y="307"/>
                    </a:lnTo>
                    <a:lnTo>
                      <a:pt x="35" y="265"/>
                    </a:lnTo>
                    <a:lnTo>
                      <a:pt x="56" y="227"/>
                    </a:lnTo>
                    <a:lnTo>
                      <a:pt x="82" y="194"/>
                    </a:lnTo>
                    <a:lnTo>
                      <a:pt x="116" y="166"/>
                    </a:lnTo>
                    <a:lnTo>
                      <a:pt x="155" y="143"/>
                    </a:lnTo>
                    <a:lnTo>
                      <a:pt x="198" y="128"/>
                    </a:lnTo>
                    <a:lnTo>
                      <a:pt x="1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10">
                <a:extLst>
                  <a:ext uri="{FF2B5EF4-FFF2-40B4-BE49-F238E27FC236}">
                    <a16:creationId xmlns:a16="http://schemas.microsoft.com/office/drawing/2014/main" id="{DA545D2A-D141-46A3-BA64-31CE5DD639E0}"/>
                  </a:ext>
                </a:extLst>
              </p:cNvPr>
              <p:cNvSpPr>
                <a:spLocks noEditPoints="1"/>
              </p:cNvSpPr>
              <p:nvPr/>
            </p:nvSpPr>
            <p:spPr bwMode="auto">
              <a:xfrm>
                <a:off x="2268" y="2335"/>
                <a:ext cx="3139" cy="1350"/>
              </a:xfrm>
              <a:custGeom>
                <a:avLst/>
                <a:gdLst>
                  <a:gd name="T0" fmla="*/ 5402 w 6278"/>
                  <a:gd name="T1" fmla="*/ 297 h 2700"/>
                  <a:gd name="T2" fmla="*/ 5103 w 6278"/>
                  <a:gd name="T3" fmla="*/ 559 h 2700"/>
                  <a:gd name="T4" fmla="*/ 4577 w 6278"/>
                  <a:gd name="T5" fmla="*/ 1037 h 2700"/>
                  <a:gd name="T6" fmla="*/ 4101 w 6278"/>
                  <a:gd name="T7" fmla="*/ 1344 h 2700"/>
                  <a:gd name="T8" fmla="*/ 3679 w 6278"/>
                  <a:gd name="T9" fmla="*/ 1476 h 2700"/>
                  <a:gd name="T10" fmla="*/ 1896 w 6278"/>
                  <a:gd name="T11" fmla="*/ 1466 h 2700"/>
                  <a:gd name="T12" fmla="*/ 1848 w 6278"/>
                  <a:gd name="T13" fmla="*/ 1378 h 2700"/>
                  <a:gd name="T14" fmla="*/ 1890 w 6278"/>
                  <a:gd name="T15" fmla="*/ 1274 h 2700"/>
                  <a:gd name="T16" fmla="*/ 2027 w 6278"/>
                  <a:gd name="T17" fmla="*/ 1222 h 2700"/>
                  <a:gd name="T18" fmla="*/ 3668 w 6278"/>
                  <a:gd name="T19" fmla="*/ 1203 h 2700"/>
                  <a:gd name="T20" fmla="*/ 3891 w 6278"/>
                  <a:gd name="T21" fmla="*/ 1062 h 2700"/>
                  <a:gd name="T22" fmla="*/ 4005 w 6278"/>
                  <a:gd name="T23" fmla="*/ 822 h 2700"/>
                  <a:gd name="T24" fmla="*/ 3967 w 6278"/>
                  <a:gd name="T25" fmla="*/ 547 h 2700"/>
                  <a:gd name="T26" fmla="*/ 3794 w 6278"/>
                  <a:gd name="T27" fmla="*/ 343 h 2700"/>
                  <a:gd name="T28" fmla="*/ 3533 w 6278"/>
                  <a:gd name="T29" fmla="*/ 263 h 2700"/>
                  <a:gd name="T30" fmla="*/ 1555 w 6278"/>
                  <a:gd name="T31" fmla="*/ 297 h 2700"/>
                  <a:gd name="T32" fmla="*/ 1254 w 6278"/>
                  <a:gd name="T33" fmla="*/ 2151 h 2700"/>
                  <a:gd name="T34" fmla="*/ 1315 w 6278"/>
                  <a:gd name="T35" fmla="*/ 2170 h 2700"/>
                  <a:gd name="T36" fmla="*/ 2016 w 6278"/>
                  <a:gd name="T37" fmla="*/ 2442 h 2700"/>
                  <a:gd name="T38" fmla="*/ 4011 w 6278"/>
                  <a:gd name="T39" fmla="*/ 2391 h 2700"/>
                  <a:gd name="T40" fmla="*/ 4550 w 6278"/>
                  <a:gd name="T41" fmla="*/ 2194 h 2700"/>
                  <a:gd name="T42" fmla="*/ 5044 w 6278"/>
                  <a:gd name="T43" fmla="*/ 1891 h 2700"/>
                  <a:gd name="T44" fmla="*/ 5482 w 6278"/>
                  <a:gd name="T45" fmla="*/ 1529 h 2700"/>
                  <a:gd name="T46" fmla="*/ 5861 w 6278"/>
                  <a:gd name="T47" fmla="*/ 1153 h 2700"/>
                  <a:gd name="T48" fmla="*/ 6050 w 6278"/>
                  <a:gd name="T49" fmla="*/ 885 h 2700"/>
                  <a:gd name="T50" fmla="*/ 6059 w 6278"/>
                  <a:gd name="T51" fmla="*/ 620 h 2700"/>
                  <a:gd name="T52" fmla="*/ 5920 w 6278"/>
                  <a:gd name="T53" fmla="*/ 385 h 2700"/>
                  <a:gd name="T54" fmla="*/ 5713 w 6278"/>
                  <a:gd name="T55" fmla="*/ 272 h 2700"/>
                  <a:gd name="T56" fmla="*/ 1254 w 6278"/>
                  <a:gd name="T57" fmla="*/ 0 h 2700"/>
                  <a:gd name="T58" fmla="*/ 1450 w 6278"/>
                  <a:gd name="T59" fmla="*/ 118 h 2700"/>
                  <a:gd name="T60" fmla="*/ 1740 w 6278"/>
                  <a:gd name="T61" fmla="*/ 55 h 2700"/>
                  <a:gd name="T62" fmla="*/ 3780 w 6278"/>
                  <a:gd name="T63" fmla="*/ 107 h 2700"/>
                  <a:gd name="T64" fmla="*/ 4045 w 6278"/>
                  <a:gd name="T65" fmla="*/ 293 h 2700"/>
                  <a:gd name="T66" fmla="*/ 4196 w 6278"/>
                  <a:gd name="T67" fmla="*/ 583 h 2700"/>
                  <a:gd name="T68" fmla="*/ 4200 w 6278"/>
                  <a:gd name="T69" fmla="*/ 902 h 2700"/>
                  <a:gd name="T70" fmla="*/ 4226 w 6278"/>
                  <a:gd name="T71" fmla="*/ 1035 h 2700"/>
                  <a:gd name="T72" fmla="*/ 4701 w 6278"/>
                  <a:gd name="T73" fmla="*/ 661 h 2700"/>
                  <a:gd name="T74" fmla="*/ 5149 w 6278"/>
                  <a:gd name="T75" fmla="*/ 215 h 2700"/>
                  <a:gd name="T76" fmla="*/ 5432 w 6278"/>
                  <a:gd name="T77" fmla="*/ 70 h 2700"/>
                  <a:gd name="T78" fmla="*/ 5764 w 6278"/>
                  <a:gd name="T79" fmla="*/ 72 h 2700"/>
                  <a:gd name="T80" fmla="*/ 6059 w 6278"/>
                  <a:gd name="T81" fmla="*/ 234 h 2700"/>
                  <a:gd name="T82" fmla="*/ 6233 w 6278"/>
                  <a:gd name="T83" fmla="*/ 490 h 2700"/>
                  <a:gd name="T84" fmla="*/ 6277 w 6278"/>
                  <a:gd name="T85" fmla="*/ 787 h 2700"/>
                  <a:gd name="T86" fmla="*/ 6191 w 6278"/>
                  <a:gd name="T87" fmla="*/ 1077 h 2700"/>
                  <a:gd name="T88" fmla="*/ 5915 w 6278"/>
                  <a:gd name="T89" fmla="*/ 1396 h 2700"/>
                  <a:gd name="T90" fmla="*/ 5501 w 6278"/>
                  <a:gd name="T91" fmla="*/ 1788 h 2700"/>
                  <a:gd name="T92" fmla="*/ 5021 w 6278"/>
                  <a:gd name="T93" fmla="*/ 2158 h 2700"/>
                  <a:gd name="T94" fmla="*/ 4484 w 6278"/>
                  <a:gd name="T95" fmla="*/ 2452 h 2700"/>
                  <a:gd name="T96" fmla="*/ 3893 w 6278"/>
                  <a:gd name="T97" fmla="*/ 2623 h 2700"/>
                  <a:gd name="T98" fmla="*/ 1944 w 6278"/>
                  <a:gd name="T99" fmla="*/ 2643 h 2700"/>
                  <a:gd name="T100" fmla="*/ 1254 w 6278"/>
                  <a:gd name="T101" fmla="*/ 2368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78" h="2700">
                    <a:moveTo>
                      <a:pt x="5594" y="257"/>
                    </a:moveTo>
                    <a:lnTo>
                      <a:pt x="5528" y="263"/>
                    </a:lnTo>
                    <a:lnTo>
                      <a:pt x="5463" y="276"/>
                    </a:lnTo>
                    <a:lnTo>
                      <a:pt x="5402" y="297"/>
                    </a:lnTo>
                    <a:lnTo>
                      <a:pt x="5343" y="328"/>
                    </a:lnTo>
                    <a:lnTo>
                      <a:pt x="5290" y="366"/>
                    </a:lnTo>
                    <a:lnTo>
                      <a:pt x="5242" y="412"/>
                    </a:lnTo>
                    <a:lnTo>
                      <a:pt x="5103" y="559"/>
                    </a:lnTo>
                    <a:lnTo>
                      <a:pt x="4966" y="694"/>
                    </a:lnTo>
                    <a:lnTo>
                      <a:pt x="4832" y="820"/>
                    </a:lnTo>
                    <a:lnTo>
                      <a:pt x="4703" y="934"/>
                    </a:lnTo>
                    <a:lnTo>
                      <a:pt x="4577" y="1037"/>
                    </a:lnTo>
                    <a:lnTo>
                      <a:pt x="4453" y="1131"/>
                    </a:lnTo>
                    <a:lnTo>
                      <a:pt x="4333" y="1213"/>
                    </a:lnTo>
                    <a:lnTo>
                      <a:pt x="4215" y="1283"/>
                    </a:lnTo>
                    <a:lnTo>
                      <a:pt x="4101" y="1344"/>
                    </a:lnTo>
                    <a:lnTo>
                      <a:pt x="3990" y="1394"/>
                    </a:lnTo>
                    <a:lnTo>
                      <a:pt x="3883" y="1432"/>
                    </a:lnTo>
                    <a:lnTo>
                      <a:pt x="3780" y="1458"/>
                    </a:lnTo>
                    <a:lnTo>
                      <a:pt x="3679" y="1476"/>
                    </a:lnTo>
                    <a:lnTo>
                      <a:pt x="3582" y="1481"/>
                    </a:lnTo>
                    <a:lnTo>
                      <a:pt x="1953" y="1481"/>
                    </a:lnTo>
                    <a:lnTo>
                      <a:pt x="1923" y="1478"/>
                    </a:lnTo>
                    <a:lnTo>
                      <a:pt x="1896" y="1466"/>
                    </a:lnTo>
                    <a:lnTo>
                      <a:pt x="1875" y="1451"/>
                    </a:lnTo>
                    <a:lnTo>
                      <a:pt x="1860" y="1430"/>
                    </a:lnTo>
                    <a:lnTo>
                      <a:pt x="1850" y="1405"/>
                    </a:lnTo>
                    <a:lnTo>
                      <a:pt x="1848" y="1378"/>
                    </a:lnTo>
                    <a:lnTo>
                      <a:pt x="1850" y="1352"/>
                    </a:lnTo>
                    <a:lnTo>
                      <a:pt x="1858" y="1325"/>
                    </a:lnTo>
                    <a:lnTo>
                      <a:pt x="1871" y="1298"/>
                    </a:lnTo>
                    <a:lnTo>
                      <a:pt x="1890" y="1274"/>
                    </a:lnTo>
                    <a:lnTo>
                      <a:pt x="1917" y="1253"/>
                    </a:lnTo>
                    <a:lnTo>
                      <a:pt x="1947" y="1237"/>
                    </a:lnTo>
                    <a:lnTo>
                      <a:pt x="1985" y="1226"/>
                    </a:lnTo>
                    <a:lnTo>
                      <a:pt x="2027" y="1222"/>
                    </a:lnTo>
                    <a:lnTo>
                      <a:pt x="2027" y="1222"/>
                    </a:lnTo>
                    <a:lnTo>
                      <a:pt x="3531" y="1224"/>
                    </a:lnTo>
                    <a:lnTo>
                      <a:pt x="3601" y="1218"/>
                    </a:lnTo>
                    <a:lnTo>
                      <a:pt x="3668" y="1203"/>
                    </a:lnTo>
                    <a:lnTo>
                      <a:pt x="3731" y="1180"/>
                    </a:lnTo>
                    <a:lnTo>
                      <a:pt x="3790" y="1148"/>
                    </a:lnTo>
                    <a:lnTo>
                      <a:pt x="3843" y="1108"/>
                    </a:lnTo>
                    <a:lnTo>
                      <a:pt x="3891" y="1062"/>
                    </a:lnTo>
                    <a:lnTo>
                      <a:pt x="3931" y="1010"/>
                    </a:lnTo>
                    <a:lnTo>
                      <a:pt x="3965" y="951"/>
                    </a:lnTo>
                    <a:lnTo>
                      <a:pt x="3990" y="888"/>
                    </a:lnTo>
                    <a:lnTo>
                      <a:pt x="4005" y="822"/>
                    </a:lnTo>
                    <a:lnTo>
                      <a:pt x="4011" y="751"/>
                    </a:lnTo>
                    <a:lnTo>
                      <a:pt x="4005" y="681"/>
                    </a:lnTo>
                    <a:lnTo>
                      <a:pt x="3990" y="612"/>
                    </a:lnTo>
                    <a:lnTo>
                      <a:pt x="3967" y="547"/>
                    </a:lnTo>
                    <a:lnTo>
                      <a:pt x="3935" y="488"/>
                    </a:lnTo>
                    <a:lnTo>
                      <a:pt x="3893" y="433"/>
                    </a:lnTo>
                    <a:lnTo>
                      <a:pt x="3847" y="385"/>
                    </a:lnTo>
                    <a:lnTo>
                      <a:pt x="3794" y="343"/>
                    </a:lnTo>
                    <a:lnTo>
                      <a:pt x="3735" y="311"/>
                    </a:lnTo>
                    <a:lnTo>
                      <a:pt x="3670" y="286"/>
                    </a:lnTo>
                    <a:lnTo>
                      <a:pt x="3603" y="269"/>
                    </a:lnTo>
                    <a:lnTo>
                      <a:pt x="3533" y="263"/>
                    </a:lnTo>
                    <a:lnTo>
                      <a:pt x="1736" y="261"/>
                    </a:lnTo>
                    <a:lnTo>
                      <a:pt x="1675" y="265"/>
                    </a:lnTo>
                    <a:lnTo>
                      <a:pt x="1614" y="276"/>
                    </a:lnTo>
                    <a:lnTo>
                      <a:pt x="1555" y="297"/>
                    </a:lnTo>
                    <a:lnTo>
                      <a:pt x="1498" y="324"/>
                    </a:lnTo>
                    <a:lnTo>
                      <a:pt x="1446" y="358"/>
                    </a:lnTo>
                    <a:lnTo>
                      <a:pt x="1254" y="505"/>
                    </a:lnTo>
                    <a:lnTo>
                      <a:pt x="1254" y="2151"/>
                    </a:lnTo>
                    <a:lnTo>
                      <a:pt x="1267" y="2156"/>
                    </a:lnTo>
                    <a:lnTo>
                      <a:pt x="1286" y="2160"/>
                    </a:lnTo>
                    <a:lnTo>
                      <a:pt x="1303" y="2166"/>
                    </a:lnTo>
                    <a:lnTo>
                      <a:pt x="1315" y="2170"/>
                    </a:lnTo>
                    <a:lnTo>
                      <a:pt x="1818" y="2398"/>
                    </a:lnTo>
                    <a:lnTo>
                      <a:pt x="1883" y="2421"/>
                    </a:lnTo>
                    <a:lnTo>
                      <a:pt x="1949" y="2437"/>
                    </a:lnTo>
                    <a:lnTo>
                      <a:pt x="2016" y="2442"/>
                    </a:lnTo>
                    <a:lnTo>
                      <a:pt x="3582" y="2442"/>
                    </a:lnTo>
                    <a:lnTo>
                      <a:pt x="3727" y="2435"/>
                    </a:lnTo>
                    <a:lnTo>
                      <a:pt x="3870" y="2419"/>
                    </a:lnTo>
                    <a:lnTo>
                      <a:pt x="4011" y="2391"/>
                    </a:lnTo>
                    <a:lnTo>
                      <a:pt x="4150" y="2355"/>
                    </a:lnTo>
                    <a:lnTo>
                      <a:pt x="4285" y="2309"/>
                    </a:lnTo>
                    <a:lnTo>
                      <a:pt x="4419" y="2255"/>
                    </a:lnTo>
                    <a:lnTo>
                      <a:pt x="4550" y="2194"/>
                    </a:lnTo>
                    <a:lnTo>
                      <a:pt x="4678" y="2128"/>
                    </a:lnTo>
                    <a:lnTo>
                      <a:pt x="4804" y="2053"/>
                    </a:lnTo>
                    <a:lnTo>
                      <a:pt x="4924" y="1975"/>
                    </a:lnTo>
                    <a:lnTo>
                      <a:pt x="5044" y="1891"/>
                    </a:lnTo>
                    <a:lnTo>
                      <a:pt x="5158" y="1804"/>
                    </a:lnTo>
                    <a:lnTo>
                      <a:pt x="5270" y="1714"/>
                    </a:lnTo>
                    <a:lnTo>
                      <a:pt x="5379" y="1622"/>
                    </a:lnTo>
                    <a:lnTo>
                      <a:pt x="5482" y="1529"/>
                    </a:lnTo>
                    <a:lnTo>
                      <a:pt x="5583" y="1434"/>
                    </a:lnTo>
                    <a:lnTo>
                      <a:pt x="5680" y="1340"/>
                    </a:lnTo>
                    <a:lnTo>
                      <a:pt x="5774" y="1247"/>
                    </a:lnTo>
                    <a:lnTo>
                      <a:pt x="5861" y="1153"/>
                    </a:lnTo>
                    <a:lnTo>
                      <a:pt x="5945" y="1064"/>
                    </a:lnTo>
                    <a:lnTo>
                      <a:pt x="5991" y="1008"/>
                    </a:lnTo>
                    <a:lnTo>
                      <a:pt x="6025" y="949"/>
                    </a:lnTo>
                    <a:lnTo>
                      <a:pt x="6050" y="885"/>
                    </a:lnTo>
                    <a:lnTo>
                      <a:pt x="6067" y="820"/>
                    </a:lnTo>
                    <a:lnTo>
                      <a:pt x="6073" y="753"/>
                    </a:lnTo>
                    <a:lnTo>
                      <a:pt x="6071" y="686"/>
                    </a:lnTo>
                    <a:lnTo>
                      <a:pt x="6059" y="620"/>
                    </a:lnTo>
                    <a:lnTo>
                      <a:pt x="6038" y="555"/>
                    </a:lnTo>
                    <a:lnTo>
                      <a:pt x="6008" y="494"/>
                    </a:lnTo>
                    <a:lnTo>
                      <a:pt x="5968" y="436"/>
                    </a:lnTo>
                    <a:lnTo>
                      <a:pt x="5920" y="385"/>
                    </a:lnTo>
                    <a:lnTo>
                      <a:pt x="5873" y="347"/>
                    </a:lnTo>
                    <a:lnTo>
                      <a:pt x="5823" y="316"/>
                    </a:lnTo>
                    <a:lnTo>
                      <a:pt x="5770" y="290"/>
                    </a:lnTo>
                    <a:lnTo>
                      <a:pt x="5713" y="272"/>
                    </a:lnTo>
                    <a:lnTo>
                      <a:pt x="5653" y="261"/>
                    </a:lnTo>
                    <a:lnTo>
                      <a:pt x="5594" y="257"/>
                    </a:lnTo>
                    <a:close/>
                    <a:moveTo>
                      <a:pt x="0" y="0"/>
                    </a:moveTo>
                    <a:lnTo>
                      <a:pt x="1254" y="0"/>
                    </a:lnTo>
                    <a:lnTo>
                      <a:pt x="1254" y="248"/>
                    </a:lnTo>
                    <a:lnTo>
                      <a:pt x="1322" y="194"/>
                    </a:lnTo>
                    <a:lnTo>
                      <a:pt x="1383" y="152"/>
                    </a:lnTo>
                    <a:lnTo>
                      <a:pt x="1450" y="118"/>
                    </a:lnTo>
                    <a:lnTo>
                      <a:pt x="1519" y="91"/>
                    </a:lnTo>
                    <a:lnTo>
                      <a:pt x="1591" y="70"/>
                    </a:lnTo>
                    <a:lnTo>
                      <a:pt x="1665" y="59"/>
                    </a:lnTo>
                    <a:lnTo>
                      <a:pt x="1740" y="55"/>
                    </a:lnTo>
                    <a:lnTo>
                      <a:pt x="3533" y="57"/>
                    </a:lnTo>
                    <a:lnTo>
                      <a:pt x="3618" y="63"/>
                    </a:lnTo>
                    <a:lnTo>
                      <a:pt x="3702" y="80"/>
                    </a:lnTo>
                    <a:lnTo>
                      <a:pt x="3780" y="107"/>
                    </a:lnTo>
                    <a:lnTo>
                      <a:pt x="3855" y="141"/>
                    </a:lnTo>
                    <a:lnTo>
                      <a:pt x="3923" y="185"/>
                    </a:lnTo>
                    <a:lnTo>
                      <a:pt x="3988" y="236"/>
                    </a:lnTo>
                    <a:lnTo>
                      <a:pt x="4045" y="293"/>
                    </a:lnTo>
                    <a:lnTo>
                      <a:pt x="4095" y="358"/>
                    </a:lnTo>
                    <a:lnTo>
                      <a:pt x="4137" y="429"/>
                    </a:lnTo>
                    <a:lnTo>
                      <a:pt x="4171" y="503"/>
                    </a:lnTo>
                    <a:lnTo>
                      <a:pt x="4196" y="583"/>
                    </a:lnTo>
                    <a:lnTo>
                      <a:pt x="4211" y="665"/>
                    </a:lnTo>
                    <a:lnTo>
                      <a:pt x="4215" y="753"/>
                    </a:lnTo>
                    <a:lnTo>
                      <a:pt x="4211" y="827"/>
                    </a:lnTo>
                    <a:lnTo>
                      <a:pt x="4200" y="902"/>
                    </a:lnTo>
                    <a:lnTo>
                      <a:pt x="4179" y="972"/>
                    </a:lnTo>
                    <a:lnTo>
                      <a:pt x="4152" y="1039"/>
                    </a:lnTo>
                    <a:lnTo>
                      <a:pt x="4118" y="1102"/>
                    </a:lnTo>
                    <a:lnTo>
                      <a:pt x="4226" y="1035"/>
                    </a:lnTo>
                    <a:lnTo>
                      <a:pt x="4341" y="957"/>
                    </a:lnTo>
                    <a:lnTo>
                      <a:pt x="4457" y="869"/>
                    </a:lnTo>
                    <a:lnTo>
                      <a:pt x="4577" y="770"/>
                    </a:lnTo>
                    <a:lnTo>
                      <a:pt x="4701" y="661"/>
                    </a:lnTo>
                    <a:lnTo>
                      <a:pt x="4828" y="541"/>
                    </a:lnTo>
                    <a:lnTo>
                      <a:pt x="4958" y="412"/>
                    </a:lnTo>
                    <a:lnTo>
                      <a:pt x="5091" y="271"/>
                    </a:lnTo>
                    <a:lnTo>
                      <a:pt x="5149" y="215"/>
                    </a:lnTo>
                    <a:lnTo>
                      <a:pt x="5213" y="168"/>
                    </a:lnTo>
                    <a:lnTo>
                      <a:pt x="5284" y="126"/>
                    </a:lnTo>
                    <a:lnTo>
                      <a:pt x="5356" y="95"/>
                    </a:lnTo>
                    <a:lnTo>
                      <a:pt x="5432" y="70"/>
                    </a:lnTo>
                    <a:lnTo>
                      <a:pt x="5512" y="57"/>
                    </a:lnTo>
                    <a:lnTo>
                      <a:pt x="5594" y="51"/>
                    </a:lnTo>
                    <a:lnTo>
                      <a:pt x="5680" y="57"/>
                    </a:lnTo>
                    <a:lnTo>
                      <a:pt x="5764" y="72"/>
                    </a:lnTo>
                    <a:lnTo>
                      <a:pt x="5844" y="99"/>
                    </a:lnTo>
                    <a:lnTo>
                      <a:pt x="5920" y="135"/>
                    </a:lnTo>
                    <a:lnTo>
                      <a:pt x="5993" y="179"/>
                    </a:lnTo>
                    <a:lnTo>
                      <a:pt x="6059" y="234"/>
                    </a:lnTo>
                    <a:lnTo>
                      <a:pt x="6115" y="292"/>
                    </a:lnTo>
                    <a:lnTo>
                      <a:pt x="6162" y="354"/>
                    </a:lnTo>
                    <a:lnTo>
                      <a:pt x="6202" y="421"/>
                    </a:lnTo>
                    <a:lnTo>
                      <a:pt x="6233" y="490"/>
                    </a:lnTo>
                    <a:lnTo>
                      <a:pt x="6256" y="562"/>
                    </a:lnTo>
                    <a:lnTo>
                      <a:pt x="6271" y="637"/>
                    </a:lnTo>
                    <a:lnTo>
                      <a:pt x="6278" y="711"/>
                    </a:lnTo>
                    <a:lnTo>
                      <a:pt x="6277" y="787"/>
                    </a:lnTo>
                    <a:lnTo>
                      <a:pt x="6267" y="862"/>
                    </a:lnTo>
                    <a:lnTo>
                      <a:pt x="6250" y="936"/>
                    </a:lnTo>
                    <a:lnTo>
                      <a:pt x="6223" y="1007"/>
                    </a:lnTo>
                    <a:lnTo>
                      <a:pt x="6191" y="1077"/>
                    </a:lnTo>
                    <a:lnTo>
                      <a:pt x="6147" y="1142"/>
                    </a:lnTo>
                    <a:lnTo>
                      <a:pt x="6097" y="1205"/>
                    </a:lnTo>
                    <a:lnTo>
                      <a:pt x="6008" y="1298"/>
                    </a:lnTo>
                    <a:lnTo>
                      <a:pt x="5915" y="1396"/>
                    </a:lnTo>
                    <a:lnTo>
                      <a:pt x="5817" y="1493"/>
                    </a:lnTo>
                    <a:lnTo>
                      <a:pt x="5716" y="1592"/>
                    </a:lnTo>
                    <a:lnTo>
                      <a:pt x="5610" y="1691"/>
                    </a:lnTo>
                    <a:lnTo>
                      <a:pt x="5501" y="1788"/>
                    </a:lnTo>
                    <a:lnTo>
                      <a:pt x="5387" y="1886"/>
                    </a:lnTo>
                    <a:lnTo>
                      <a:pt x="5269" y="1979"/>
                    </a:lnTo>
                    <a:lnTo>
                      <a:pt x="5147" y="2071"/>
                    </a:lnTo>
                    <a:lnTo>
                      <a:pt x="5021" y="2158"/>
                    </a:lnTo>
                    <a:lnTo>
                      <a:pt x="4891" y="2240"/>
                    </a:lnTo>
                    <a:lnTo>
                      <a:pt x="4758" y="2318"/>
                    </a:lnTo>
                    <a:lnTo>
                      <a:pt x="4623" y="2389"/>
                    </a:lnTo>
                    <a:lnTo>
                      <a:pt x="4484" y="2452"/>
                    </a:lnTo>
                    <a:lnTo>
                      <a:pt x="4341" y="2509"/>
                    </a:lnTo>
                    <a:lnTo>
                      <a:pt x="4194" y="2557"/>
                    </a:lnTo>
                    <a:lnTo>
                      <a:pt x="4045" y="2595"/>
                    </a:lnTo>
                    <a:lnTo>
                      <a:pt x="3893" y="2623"/>
                    </a:lnTo>
                    <a:lnTo>
                      <a:pt x="3739" y="2641"/>
                    </a:lnTo>
                    <a:lnTo>
                      <a:pt x="3582" y="2648"/>
                    </a:lnTo>
                    <a:lnTo>
                      <a:pt x="2016" y="2648"/>
                    </a:lnTo>
                    <a:lnTo>
                      <a:pt x="1944" y="2643"/>
                    </a:lnTo>
                    <a:lnTo>
                      <a:pt x="1871" y="2631"/>
                    </a:lnTo>
                    <a:lnTo>
                      <a:pt x="1801" y="2612"/>
                    </a:lnTo>
                    <a:lnTo>
                      <a:pt x="1734" y="2585"/>
                    </a:lnTo>
                    <a:lnTo>
                      <a:pt x="1254" y="2368"/>
                    </a:lnTo>
                    <a:lnTo>
                      <a:pt x="1254" y="2700"/>
                    </a:lnTo>
                    <a:lnTo>
                      <a:pt x="0" y="270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38">
              <a:extLst>
                <a:ext uri="{FF2B5EF4-FFF2-40B4-BE49-F238E27FC236}">
                  <a16:creationId xmlns:a16="http://schemas.microsoft.com/office/drawing/2014/main" id="{DD367B83-8196-4E4A-B475-EB38E528144E}"/>
                </a:ext>
              </a:extLst>
            </p:cNvPr>
            <p:cNvGrpSpPr>
              <a:grpSpLocks noChangeAspect="1"/>
            </p:cNvGrpSpPr>
            <p:nvPr/>
          </p:nvGrpSpPr>
          <p:grpSpPr bwMode="auto">
            <a:xfrm>
              <a:off x="5917384" y="3350006"/>
              <a:ext cx="656926" cy="585436"/>
              <a:chOff x="3735" y="89"/>
              <a:chExt cx="2334" cy="2080"/>
            </a:xfrm>
            <a:solidFill>
              <a:schemeClr val="bg1"/>
            </a:solidFill>
          </p:grpSpPr>
          <p:sp>
            <p:nvSpPr>
              <p:cNvPr id="104" name="Freeform 40">
                <a:extLst>
                  <a:ext uri="{FF2B5EF4-FFF2-40B4-BE49-F238E27FC236}">
                    <a16:creationId xmlns:a16="http://schemas.microsoft.com/office/drawing/2014/main" id="{929C09A0-461E-4D8E-B0AB-40256FE39C5D}"/>
                  </a:ext>
                </a:extLst>
              </p:cNvPr>
              <p:cNvSpPr>
                <a:spLocks/>
              </p:cNvSpPr>
              <p:nvPr/>
            </p:nvSpPr>
            <p:spPr bwMode="auto">
              <a:xfrm>
                <a:off x="3735" y="89"/>
                <a:ext cx="1680" cy="2080"/>
              </a:xfrm>
              <a:custGeom>
                <a:avLst/>
                <a:gdLst>
                  <a:gd name="T0" fmla="*/ 360 w 3360"/>
                  <a:gd name="T1" fmla="*/ 0 h 4161"/>
                  <a:gd name="T2" fmla="*/ 2998 w 3360"/>
                  <a:gd name="T3" fmla="*/ 0 h 4161"/>
                  <a:gd name="T4" fmla="*/ 3052 w 3360"/>
                  <a:gd name="T5" fmla="*/ 3 h 4161"/>
                  <a:gd name="T6" fmla="*/ 3103 w 3360"/>
                  <a:gd name="T7" fmla="*/ 14 h 4161"/>
                  <a:gd name="T8" fmla="*/ 3151 w 3360"/>
                  <a:gd name="T9" fmla="*/ 33 h 4161"/>
                  <a:gd name="T10" fmla="*/ 3195 w 3360"/>
                  <a:gd name="T11" fmla="*/ 57 h 4161"/>
                  <a:gd name="T12" fmla="*/ 3236 w 3360"/>
                  <a:gd name="T13" fmla="*/ 86 h 4161"/>
                  <a:gd name="T14" fmla="*/ 3270 w 3360"/>
                  <a:gd name="T15" fmla="*/ 122 h 4161"/>
                  <a:gd name="T16" fmla="*/ 3301 w 3360"/>
                  <a:gd name="T17" fmla="*/ 161 h 4161"/>
                  <a:gd name="T18" fmla="*/ 3325 w 3360"/>
                  <a:gd name="T19" fmla="*/ 204 h 4161"/>
                  <a:gd name="T20" fmla="*/ 3344 w 3360"/>
                  <a:gd name="T21" fmla="*/ 252 h 4161"/>
                  <a:gd name="T22" fmla="*/ 3355 w 3360"/>
                  <a:gd name="T23" fmla="*/ 301 h 4161"/>
                  <a:gd name="T24" fmla="*/ 3360 w 3360"/>
                  <a:gd name="T25" fmla="*/ 353 h 4161"/>
                  <a:gd name="T26" fmla="*/ 3360 w 3360"/>
                  <a:gd name="T27" fmla="*/ 551 h 4161"/>
                  <a:gd name="T28" fmla="*/ 3005 w 3360"/>
                  <a:gd name="T29" fmla="*/ 937 h 4161"/>
                  <a:gd name="T30" fmla="*/ 3005 w 3360"/>
                  <a:gd name="T31" fmla="*/ 346 h 4161"/>
                  <a:gd name="T32" fmla="*/ 353 w 3360"/>
                  <a:gd name="T33" fmla="*/ 346 h 4161"/>
                  <a:gd name="T34" fmla="*/ 353 w 3360"/>
                  <a:gd name="T35" fmla="*/ 3814 h 4161"/>
                  <a:gd name="T36" fmla="*/ 3005 w 3360"/>
                  <a:gd name="T37" fmla="*/ 3814 h 4161"/>
                  <a:gd name="T38" fmla="*/ 3005 w 3360"/>
                  <a:gd name="T39" fmla="*/ 3056 h 4161"/>
                  <a:gd name="T40" fmla="*/ 3360 w 3360"/>
                  <a:gd name="T41" fmla="*/ 2670 h 4161"/>
                  <a:gd name="T42" fmla="*/ 3360 w 3360"/>
                  <a:gd name="T43" fmla="*/ 3807 h 4161"/>
                  <a:gd name="T44" fmla="*/ 3355 w 3360"/>
                  <a:gd name="T45" fmla="*/ 3859 h 4161"/>
                  <a:gd name="T46" fmla="*/ 3344 w 3360"/>
                  <a:gd name="T47" fmla="*/ 3910 h 4161"/>
                  <a:gd name="T48" fmla="*/ 3325 w 3360"/>
                  <a:gd name="T49" fmla="*/ 3956 h 4161"/>
                  <a:gd name="T50" fmla="*/ 3301 w 3360"/>
                  <a:gd name="T51" fmla="*/ 4000 h 4161"/>
                  <a:gd name="T52" fmla="*/ 3270 w 3360"/>
                  <a:gd name="T53" fmla="*/ 4039 h 4161"/>
                  <a:gd name="T54" fmla="*/ 3236 w 3360"/>
                  <a:gd name="T55" fmla="*/ 4073 h 4161"/>
                  <a:gd name="T56" fmla="*/ 3195 w 3360"/>
                  <a:gd name="T57" fmla="*/ 4103 h 4161"/>
                  <a:gd name="T58" fmla="*/ 3151 w 3360"/>
                  <a:gd name="T59" fmla="*/ 4127 h 4161"/>
                  <a:gd name="T60" fmla="*/ 3103 w 3360"/>
                  <a:gd name="T61" fmla="*/ 4145 h 4161"/>
                  <a:gd name="T62" fmla="*/ 3053 w 3360"/>
                  <a:gd name="T63" fmla="*/ 4157 h 4161"/>
                  <a:gd name="T64" fmla="*/ 3000 w 3360"/>
                  <a:gd name="T65" fmla="*/ 4161 h 4161"/>
                  <a:gd name="T66" fmla="*/ 360 w 3360"/>
                  <a:gd name="T67" fmla="*/ 4161 h 4161"/>
                  <a:gd name="T68" fmla="*/ 307 w 3360"/>
                  <a:gd name="T69" fmla="*/ 4157 h 4161"/>
                  <a:gd name="T70" fmla="*/ 256 w 3360"/>
                  <a:gd name="T71" fmla="*/ 4145 h 4161"/>
                  <a:gd name="T72" fmla="*/ 209 w 3360"/>
                  <a:gd name="T73" fmla="*/ 4127 h 4161"/>
                  <a:gd name="T74" fmla="*/ 164 w 3360"/>
                  <a:gd name="T75" fmla="*/ 4103 h 4161"/>
                  <a:gd name="T76" fmla="*/ 124 w 3360"/>
                  <a:gd name="T77" fmla="*/ 4073 h 4161"/>
                  <a:gd name="T78" fmla="*/ 88 w 3360"/>
                  <a:gd name="T79" fmla="*/ 4039 h 4161"/>
                  <a:gd name="T80" fmla="*/ 58 w 3360"/>
                  <a:gd name="T81" fmla="*/ 4000 h 4161"/>
                  <a:gd name="T82" fmla="*/ 33 w 3360"/>
                  <a:gd name="T83" fmla="*/ 3956 h 4161"/>
                  <a:gd name="T84" fmla="*/ 16 w 3360"/>
                  <a:gd name="T85" fmla="*/ 3910 h 4161"/>
                  <a:gd name="T86" fmla="*/ 4 w 3360"/>
                  <a:gd name="T87" fmla="*/ 3859 h 4161"/>
                  <a:gd name="T88" fmla="*/ 0 w 3360"/>
                  <a:gd name="T89" fmla="*/ 3807 h 4161"/>
                  <a:gd name="T90" fmla="*/ 0 w 3360"/>
                  <a:gd name="T91" fmla="*/ 353 h 4161"/>
                  <a:gd name="T92" fmla="*/ 4 w 3360"/>
                  <a:gd name="T93" fmla="*/ 301 h 4161"/>
                  <a:gd name="T94" fmla="*/ 16 w 3360"/>
                  <a:gd name="T95" fmla="*/ 252 h 4161"/>
                  <a:gd name="T96" fmla="*/ 33 w 3360"/>
                  <a:gd name="T97" fmla="*/ 204 h 4161"/>
                  <a:gd name="T98" fmla="*/ 58 w 3360"/>
                  <a:gd name="T99" fmla="*/ 161 h 4161"/>
                  <a:gd name="T100" fmla="*/ 88 w 3360"/>
                  <a:gd name="T101" fmla="*/ 122 h 4161"/>
                  <a:gd name="T102" fmla="*/ 124 w 3360"/>
                  <a:gd name="T103" fmla="*/ 86 h 4161"/>
                  <a:gd name="T104" fmla="*/ 164 w 3360"/>
                  <a:gd name="T105" fmla="*/ 57 h 4161"/>
                  <a:gd name="T106" fmla="*/ 209 w 3360"/>
                  <a:gd name="T107" fmla="*/ 33 h 4161"/>
                  <a:gd name="T108" fmla="*/ 256 w 3360"/>
                  <a:gd name="T109" fmla="*/ 14 h 4161"/>
                  <a:gd name="T110" fmla="*/ 307 w 3360"/>
                  <a:gd name="T111" fmla="*/ 3 h 4161"/>
                  <a:gd name="T112" fmla="*/ 360 w 3360"/>
                  <a:gd name="T113" fmla="*/ 0 h 4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0" h="4161">
                    <a:moveTo>
                      <a:pt x="360" y="0"/>
                    </a:moveTo>
                    <a:lnTo>
                      <a:pt x="2998" y="0"/>
                    </a:lnTo>
                    <a:lnTo>
                      <a:pt x="3052" y="3"/>
                    </a:lnTo>
                    <a:lnTo>
                      <a:pt x="3103" y="14"/>
                    </a:lnTo>
                    <a:lnTo>
                      <a:pt x="3151" y="33"/>
                    </a:lnTo>
                    <a:lnTo>
                      <a:pt x="3195" y="57"/>
                    </a:lnTo>
                    <a:lnTo>
                      <a:pt x="3236" y="86"/>
                    </a:lnTo>
                    <a:lnTo>
                      <a:pt x="3270" y="122"/>
                    </a:lnTo>
                    <a:lnTo>
                      <a:pt x="3301" y="161"/>
                    </a:lnTo>
                    <a:lnTo>
                      <a:pt x="3325" y="204"/>
                    </a:lnTo>
                    <a:lnTo>
                      <a:pt x="3344" y="252"/>
                    </a:lnTo>
                    <a:lnTo>
                      <a:pt x="3355" y="301"/>
                    </a:lnTo>
                    <a:lnTo>
                      <a:pt x="3360" y="353"/>
                    </a:lnTo>
                    <a:lnTo>
                      <a:pt x="3360" y="551"/>
                    </a:lnTo>
                    <a:lnTo>
                      <a:pt x="3005" y="937"/>
                    </a:lnTo>
                    <a:lnTo>
                      <a:pt x="3005" y="346"/>
                    </a:lnTo>
                    <a:lnTo>
                      <a:pt x="353" y="346"/>
                    </a:lnTo>
                    <a:lnTo>
                      <a:pt x="353" y="3814"/>
                    </a:lnTo>
                    <a:lnTo>
                      <a:pt x="3005" y="3814"/>
                    </a:lnTo>
                    <a:lnTo>
                      <a:pt x="3005" y="3056"/>
                    </a:lnTo>
                    <a:lnTo>
                      <a:pt x="3360" y="2670"/>
                    </a:lnTo>
                    <a:lnTo>
                      <a:pt x="3360" y="3807"/>
                    </a:lnTo>
                    <a:lnTo>
                      <a:pt x="3355" y="3859"/>
                    </a:lnTo>
                    <a:lnTo>
                      <a:pt x="3344" y="3910"/>
                    </a:lnTo>
                    <a:lnTo>
                      <a:pt x="3325" y="3956"/>
                    </a:lnTo>
                    <a:lnTo>
                      <a:pt x="3301" y="4000"/>
                    </a:lnTo>
                    <a:lnTo>
                      <a:pt x="3270" y="4039"/>
                    </a:lnTo>
                    <a:lnTo>
                      <a:pt x="3236" y="4073"/>
                    </a:lnTo>
                    <a:lnTo>
                      <a:pt x="3195" y="4103"/>
                    </a:lnTo>
                    <a:lnTo>
                      <a:pt x="3151" y="4127"/>
                    </a:lnTo>
                    <a:lnTo>
                      <a:pt x="3103" y="4145"/>
                    </a:lnTo>
                    <a:lnTo>
                      <a:pt x="3053" y="4157"/>
                    </a:lnTo>
                    <a:lnTo>
                      <a:pt x="3000" y="4161"/>
                    </a:lnTo>
                    <a:lnTo>
                      <a:pt x="360" y="4161"/>
                    </a:lnTo>
                    <a:lnTo>
                      <a:pt x="307" y="4157"/>
                    </a:lnTo>
                    <a:lnTo>
                      <a:pt x="256" y="4145"/>
                    </a:lnTo>
                    <a:lnTo>
                      <a:pt x="209" y="4127"/>
                    </a:lnTo>
                    <a:lnTo>
                      <a:pt x="164" y="4103"/>
                    </a:lnTo>
                    <a:lnTo>
                      <a:pt x="124" y="4073"/>
                    </a:lnTo>
                    <a:lnTo>
                      <a:pt x="88" y="4039"/>
                    </a:lnTo>
                    <a:lnTo>
                      <a:pt x="58" y="4000"/>
                    </a:lnTo>
                    <a:lnTo>
                      <a:pt x="33" y="3956"/>
                    </a:lnTo>
                    <a:lnTo>
                      <a:pt x="16" y="3910"/>
                    </a:lnTo>
                    <a:lnTo>
                      <a:pt x="4" y="3859"/>
                    </a:lnTo>
                    <a:lnTo>
                      <a:pt x="0" y="3807"/>
                    </a:lnTo>
                    <a:lnTo>
                      <a:pt x="0" y="353"/>
                    </a:lnTo>
                    <a:lnTo>
                      <a:pt x="4" y="301"/>
                    </a:lnTo>
                    <a:lnTo>
                      <a:pt x="16" y="252"/>
                    </a:lnTo>
                    <a:lnTo>
                      <a:pt x="33" y="204"/>
                    </a:lnTo>
                    <a:lnTo>
                      <a:pt x="58" y="161"/>
                    </a:lnTo>
                    <a:lnTo>
                      <a:pt x="88" y="122"/>
                    </a:lnTo>
                    <a:lnTo>
                      <a:pt x="124" y="86"/>
                    </a:lnTo>
                    <a:lnTo>
                      <a:pt x="164" y="57"/>
                    </a:lnTo>
                    <a:lnTo>
                      <a:pt x="209" y="33"/>
                    </a:lnTo>
                    <a:lnTo>
                      <a:pt x="256" y="14"/>
                    </a:lnTo>
                    <a:lnTo>
                      <a:pt x="307" y="3"/>
                    </a:lnTo>
                    <a:lnTo>
                      <a:pt x="3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41">
                <a:extLst>
                  <a:ext uri="{FF2B5EF4-FFF2-40B4-BE49-F238E27FC236}">
                    <a16:creationId xmlns:a16="http://schemas.microsoft.com/office/drawing/2014/main" id="{726B6454-80BF-43F6-9794-2B3459C3DD8F}"/>
                  </a:ext>
                </a:extLst>
              </p:cNvPr>
              <p:cNvSpPr>
                <a:spLocks/>
              </p:cNvSpPr>
              <p:nvPr/>
            </p:nvSpPr>
            <p:spPr bwMode="auto">
              <a:xfrm>
                <a:off x="4061" y="493"/>
                <a:ext cx="1027" cy="174"/>
              </a:xfrm>
              <a:custGeom>
                <a:avLst/>
                <a:gdLst>
                  <a:gd name="T0" fmla="*/ 177 w 2054"/>
                  <a:gd name="T1" fmla="*/ 0 h 347"/>
                  <a:gd name="T2" fmla="*/ 1877 w 2054"/>
                  <a:gd name="T3" fmla="*/ 0 h 347"/>
                  <a:gd name="T4" fmla="*/ 1913 w 2054"/>
                  <a:gd name="T5" fmla="*/ 3 h 347"/>
                  <a:gd name="T6" fmla="*/ 1946 w 2054"/>
                  <a:gd name="T7" fmla="*/ 14 h 347"/>
                  <a:gd name="T8" fmla="*/ 1975 w 2054"/>
                  <a:gd name="T9" fmla="*/ 30 h 347"/>
                  <a:gd name="T10" fmla="*/ 2002 w 2054"/>
                  <a:gd name="T11" fmla="*/ 51 h 347"/>
                  <a:gd name="T12" fmla="*/ 2024 w 2054"/>
                  <a:gd name="T13" fmla="*/ 76 h 347"/>
                  <a:gd name="T14" fmla="*/ 2040 w 2054"/>
                  <a:gd name="T15" fmla="*/ 106 h 347"/>
                  <a:gd name="T16" fmla="*/ 2050 w 2054"/>
                  <a:gd name="T17" fmla="*/ 138 h 347"/>
                  <a:gd name="T18" fmla="*/ 2054 w 2054"/>
                  <a:gd name="T19" fmla="*/ 174 h 347"/>
                  <a:gd name="T20" fmla="*/ 2050 w 2054"/>
                  <a:gd name="T21" fmla="*/ 209 h 347"/>
                  <a:gd name="T22" fmla="*/ 2040 w 2054"/>
                  <a:gd name="T23" fmla="*/ 241 h 347"/>
                  <a:gd name="T24" fmla="*/ 2024 w 2054"/>
                  <a:gd name="T25" fmla="*/ 271 h 347"/>
                  <a:gd name="T26" fmla="*/ 2002 w 2054"/>
                  <a:gd name="T27" fmla="*/ 296 h 347"/>
                  <a:gd name="T28" fmla="*/ 1975 w 2054"/>
                  <a:gd name="T29" fmla="*/ 318 h 347"/>
                  <a:gd name="T30" fmla="*/ 1945 w 2054"/>
                  <a:gd name="T31" fmla="*/ 333 h 347"/>
                  <a:gd name="T32" fmla="*/ 1912 w 2054"/>
                  <a:gd name="T33" fmla="*/ 343 h 347"/>
                  <a:gd name="T34" fmla="*/ 1877 w 2054"/>
                  <a:gd name="T35" fmla="*/ 347 h 347"/>
                  <a:gd name="T36" fmla="*/ 177 w 2054"/>
                  <a:gd name="T37" fmla="*/ 347 h 347"/>
                  <a:gd name="T38" fmla="*/ 141 w 2054"/>
                  <a:gd name="T39" fmla="*/ 343 h 347"/>
                  <a:gd name="T40" fmla="*/ 108 w 2054"/>
                  <a:gd name="T41" fmla="*/ 333 h 347"/>
                  <a:gd name="T42" fmla="*/ 78 w 2054"/>
                  <a:gd name="T43" fmla="*/ 318 h 347"/>
                  <a:gd name="T44" fmla="*/ 52 w 2054"/>
                  <a:gd name="T45" fmla="*/ 296 h 347"/>
                  <a:gd name="T46" fmla="*/ 30 w 2054"/>
                  <a:gd name="T47" fmla="*/ 271 h 347"/>
                  <a:gd name="T48" fmla="*/ 13 w 2054"/>
                  <a:gd name="T49" fmla="*/ 241 h 347"/>
                  <a:gd name="T50" fmla="*/ 3 w 2054"/>
                  <a:gd name="T51" fmla="*/ 209 h 347"/>
                  <a:gd name="T52" fmla="*/ 0 w 2054"/>
                  <a:gd name="T53" fmla="*/ 174 h 347"/>
                  <a:gd name="T54" fmla="*/ 3 w 2054"/>
                  <a:gd name="T55" fmla="*/ 138 h 347"/>
                  <a:gd name="T56" fmla="*/ 13 w 2054"/>
                  <a:gd name="T57" fmla="*/ 106 h 347"/>
                  <a:gd name="T58" fmla="*/ 30 w 2054"/>
                  <a:gd name="T59" fmla="*/ 76 h 347"/>
                  <a:gd name="T60" fmla="*/ 52 w 2054"/>
                  <a:gd name="T61" fmla="*/ 51 h 347"/>
                  <a:gd name="T62" fmla="*/ 78 w 2054"/>
                  <a:gd name="T63" fmla="*/ 30 h 347"/>
                  <a:gd name="T64" fmla="*/ 108 w 2054"/>
                  <a:gd name="T65" fmla="*/ 14 h 347"/>
                  <a:gd name="T66" fmla="*/ 141 w 2054"/>
                  <a:gd name="T67" fmla="*/ 3 h 347"/>
                  <a:gd name="T68" fmla="*/ 177 w 2054"/>
                  <a:gd name="T69"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4" h="347">
                    <a:moveTo>
                      <a:pt x="177" y="0"/>
                    </a:moveTo>
                    <a:lnTo>
                      <a:pt x="1877" y="0"/>
                    </a:lnTo>
                    <a:lnTo>
                      <a:pt x="1913" y="3"/>
                    </a:lnTo>
                    <a:lnTo>
                      <a:pt x="1946" y="14"/>
                    </a:lnTo>
                    <a:lnTo>
                      <a:pt x="1975" y="30"/>
                    </a:lnTo>
                    <a:lnTo>
                      <a:pt x="2002" y="51"/>
                    </a:lnTo>
                    <a:lnTo>
                      <a:pt x="2024" y="76"/>
                    </a:lnTo>
                    <a:lnTo>
                      <a:pt x="2040" y="106"/>
                    </a:lnTo>
                    <a:lnTo>
                      <a:pt x="2050" y="138"/>
                    </a:lnTo>
                    <a:lnTo>
                      <a:pt x="2054" y="174"/>
                    </a:lnTo>
                    <a:lnTo>
                      <a:pt x="2050" y="209"/>
                    </a:lnTo>
                    <a:lnTo>
                      <a:pt x="2040" y="241"/>
                    </a:lnTo>
                    <a:lnTo>
                      <a:pt x="2024" y="271"/>
                    </a:lnTo>
                    <a:lnTo>
                      <a:pt x="2002" y="296"/>
                    </a:lnTo>
                    <a:lnTo>
                      <a:pt x="1975" y="318"/>
                    </a:lnTo>
                    <a:lnTo>
                      <a:pt x="1945" y="333"/>
                    </a:lnTo>
                    <a:lnTo>
                      <a:pt x="1912" y="343"/>
                    </a:lnTo>
                    <a:lnTo>
                      <a:pt x="1877" y="347"/>
                    </a:lnTo>
                    <a:lnTo>
                      <a:pt x="177" y="347"/>
                    </a:lnTo>
                    <a:lnTo>
                      <a:pt x="141" y="343"/>
                    </a:lnTo>
                    <a:lnTo>
                      <a:pt x="108" y="333"/>
                    </a:lnTo>
                    <a:lnTo>
                      <a:pt x="78" y="318"/>
                    </a:lnTo>
                    <a:lnTo>
                      <a:pt x="52" y="296"/>
                    </a:lnTo>
                    <a:lnTo>
                      <a:pt x="30" y="271"/>
                    </a:lnTo>
                    <a:lnTo>
                      <a:pt x="13" y="241"/>
                    </a:lnTo>
                    <a:lnTo>
                      <a:pt x="3" y="209"/>
                    </a:lnTo>
                    <a:lnTo>
                      <a:pt x="0" y="174"/>
                    </a:lnTo>
                    <a:lnTo>
                      <a:pt x="3" y="138"/>
                    </a:lnTo>
                    <a:lnTo>
                      <a:pt x="13" y="106"/>
                    </a:lnTo>
                    <a:lnTo>
                      <a:pt x="30" y="76"/>
                    </a:lnTo>
                    <a:lnTo>
                      <a:pt x="52" y="51"/>
                    </a:lnTo>
                    <a:lnTo>
                      <a:pt x="78" y="30"/>
                    </a:lnTo>
                    <a:lnTo>
                      <a:pt x="108" y="14"/>
                    </a:lnTo>
                    <a:lnTo>
                      <a:pt x="141" y="3"/>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42">
                <a:extLst>
                  <a:ext uri="{FF2B5EF4-FFF2-40B4-BE49-F238E27FC236}">
                    <a16:creationId xmlns:a16="http://schemas.microsoft.com/office/drawing/2014/main" id="{265FEDB3-A8BB-40DC-9301-5A70CA62D0EB}"/>
                  </a:ext>
                </a:extLst>
              </p:cNvPr>
              <p:cNvSpPr>
                <a:spLocks/>
              </p:cNvSpPr>
              <p:nvPr/>
            </p:nvSpPr>
            <p:spPr bwMode="auto">
              <a:xfrm>
                <a:off x="4061" y="857"/>
                <a:ext cx="905" cy="173"/>
              </a:xfrm>
              <a:custGeom>
                <a:avLst/>
                <a:gdLst>
                  <a:gd name="T0" fmla="*/ 177 w 1811"/>
                  <a:gd name="T1" fmla="*/ 0 h 346"/>
                  <a:gd name="T2" fmla="*/ 1811 w 1811"/>
                  <a:gd name="T3" fmla="*/ 0 h 346"/>
                  <a:gd name="T4" fmla="*/ 1493 w 1811"/>
                  <a:gd name="T5" fmla="*/ 346 h 346"/>
                  <a:gd name="T6" fmla="*/ 177 w 1811"/>
                  <a:gd name="T7" fmla="*/ 346 h 346"/>
                  <a:gd name="T8" fmla="*/ 141 w 1811"/>
                  <a:gd name="T9" fmla="*/ 343 h 346"/>
                  <a:gd name="T10" fmla="*/ 108 w 1811"/>
                  <a:gd name="T11" fmla="*/ 333 h 346"/>
                  <a:gd name="T12" fmla="*/ 78 w 1811"/>
                  <a:gd name="T13" fmla="*/ 316 h 346"/>
                  <a:gd name="T14" fmla="*/ 52 w 1811"/>
                  <a:gd name="T15" fmla="*/ 295 h 346"/>
                  <a:gd name="T16" fmla="*/ 30 w 1811"/>
                  <a:gd name="T17" fmla="*/ 269 h 346"/>
                  <a:gd name="T18" fmla="*/ 13 w 1811"/>
                  <a:gd name="T19" fmla="*/ 240 h 346"/>
                  <a:gd name="T20" fmla="*/ 3 w 1811"/>
                  <a:gd name="T21" fmla="*/ 207 h 346"/>
                  <a:gd name="T22" fmla="*/ 0 w 1811"/>
                  <a:gd name="T23" fmla="*/ 172 h 346"/>
                  <a:gd name="T24" fmla="*/ 3 w 1811"/>
                  <a:gd name="T25" fmla="*/ 138 h 346"/>
                  <a:gd name="T26" fmla="*/ 13 w 1811"/>
                  <a:gd name="T27" fmla="*/ 106 h 346"/>
                  <a:gd name="T28" fmla="*/ 30 w 1811"/>
                  <a:gd name="T29" fmla="*/ 76 h 346"/>
                  <a:gd name="T30" fmla="*/ 52 w 1811"/>
                  <a:gd name="T31" fmla="*/ 51 h 346"/>
                  <a:gd name="T32" fmla="*/ 78 w 1811"/>
                  <a:gd name="T33" fmla="*/ 29 h 346"/>
                  <a:gd name="T34" fmla="*/ 108 w 1811"/>
                  <a:gd name="T35" fmla="*/ 12 h 346"/>
                  <a:gd name="T36" fmla="*/ 141 w 1811"/>
                  <a:gd name="T37" fmla="*/ 3 h 346"/>
                  <a:gd name="T38" fmla="*/ 177 w 1811"/>
                  <a:gd name="T39"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11" h="346">
                    <a:moveTo>
                      <a:pt x="177" y="0"/>
                    </a:moveTo>
                    <a:lnTo>
                      <a:pt x="1811" y="0"/>
                    </a:lnTo>
                    <a:lnTo>
                      <a:pt x="1493" y="346"/>
                    </a:lnTo>
                    <a:lnTo>
                      <a:pt x="177" y="346"/>
                    </a:lnTo>
                    <a:lnTo>
                      <a:pt x="141" y="343"/>
                    </a:lnTo>
                    <a:lnTo>
                      <a:pt x="108" y="333"/>
                    </a:lnTo>
                    <a:lnTo>
                      <a:pt x="78" y="316"/>
                    </a:lnTo>
                    <a:lnTo>
                      <a:pt x="52" y="295"/>
                    </a:lnTo>
                    <a:lnTo>
                      <a:pt x="30" y="269"/>
                    </a:lnTo>
                    <a:lnTo>
                      <a:pt x="13" y="240"/>
                    </a:lnTo>
                    <a:lnTo>
                      <a:pt x="3" y="207"/>
                    </a:lnTo>
                    <a:lnTo>
                      <a:pt x="0" y="172"/>
                    </a:lnTo>
                    <a:lnTo>
                      <a:pt x="3" y="138"/>
                    </a:lnTo>
                    <a:lnTo>
                      <a:pt x="13" y="106"/>
                    </a:lnTo>
                    <a:lnTo>
                      <a:pt x="30" y="76"/>
                    </a:lnTo>
                    <a:lnTo>
                      <a:pt x="52" y="51"/>
                    </a:lnTo>
                    <a:lnTo>
                      <a:pt x="78" y="29"/>
                    </a:lnTo>
                    <a:lnTo>
                      <a:pt x="108" y="12"/>
                    </a:lnTo>
                    <a:lnTo>
                      <a:pt x="141" y="3"/>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43">
                <a:extLst>
                  <a:ext uri="{FF2B5EF4-FFF2-40B4-BE49-F238E27FC236}">
                    <a16:creationId xmlns:a16="http://schemas.microsoft.com/office/drawing/2014/main" id="{1658BCE2-B50D-4CFA-B96D-37E76BC73865}"/>
                  </a:ext>
                </a:extLst>
              </p:cNvPr>
              <p:cNvSpPr>
                <a:spLocks/>
              </p:cNvSpPr>
              <p:nvPr/>
            </p:nvSpPr>
            <p:spPr bwMode="auto">
              <a:xfrm>
                <a:off x="4061" y="1215"/>
                <a:ext cx="574" cy="174"/>
              </a:xfrm>
              <a:custGeom>
                <a:avLst/>
                <a:gdLst>
                  <a:gd name="T0" fmla="*/ 177 w 1149"/>
                  <a:gd name="T1" fmla="*/ 0 h 347"/>
                  <a:gd name="T2" fmla="*/ 1149 w 1149"/>
                  <a:gd name="T3" fmla="*/ 0 h 347"/>
                  <a:gd name="T4" fmla="*/ 949 w 1149"/>
                  <a:gd name="T5" fmla="*/ 347 h 347"/>
                  <a:gd name="T6" fmla="*/ 177 w 1149"/>
                  <a:gd name="T7" fmla="*/ 347 h 347"/>
                  <a:gd name="T8" fmla="*/ 141 w 1149"/>
                  <a:gd name="T9" fmla="*/ 344 h 347"/>
                  <a:gd name="T10" fmla="*/ 108 w 1149"/>
                  <a:gd name="T11" fmla="*/ 333 h 347"/>
                  <a:gd name="T12" fmla="*/ 78 w 1149"/>
                  <a:gd name="T13" fmla="*/ 317 h 347"/>
                  <a:gd name="T14" fmla="*/ 52 w 1149"/>
                  <a:gd name="T15" fmla="*/ 296 h 347"/>
                  <a:gd name="T16" fmla="*/ 30 w 1149"/>
                  <a:gd name="T17" fmla="*/ 271 h 347"/>
                  <a:gd name="T18" fmla="*/ 13 w 1149"/>
                  <a:gd name="T19" fmla="*/ 241 h 347"/>
                  <a:gd name="T20" fmla="*/ 3 w 1149"/>
                  <a:gd name="T21" fmla="*/ 209 h 347"/>
                  <a:gd name="T22" fmla="*/ 0 w 1149"/>
                  <a:gd name="T23" fmla="*/ 173 h 347"/>
                  <a:gd name="T24" fmla="*/ 3 w 1149"/>
                  <a:gd name="T25" fmla="*/ 138 h 347"/>
                  <a:gd name="T26" fmla="*/ 13 w 1149"/>
                  <a:gd name="T27" fmla="*/ 106 h 347"/>
                  <a:gd name="T28" fmla="*/ 30 w 1149"/>
                  <a:gd name="T29" fmla="*/ 76 h 347"/>
                  <a:gd name="T30" fmla="*/ 52 w 1149"/>
                  <a:gd name="T31" fmla="*/ 51 h 347"/>
                  <a:gd name="T32" fmla="*/ 78 w 1149"/>
                  <a:gd name="T33" fmla="*/ 29 h 347"/>
                  <a:gd name="T34" fmla="*/ 108 w 1149"/>
                  <a:gd name="T35" fmla="*/ 14 h 347"/>
                  <a:gd name="T36" fmla="*/ 141 w 1149"/>
                  <a:gd name="T37" fmla="*/ 4 h 347"/>
                  <a:gd name="T38" fmla="*/ 177 w 1149"/>
                  <a:gd name="T39"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9" h="347">
                    <a:moveTo>
                      <a:pt x="177" y="0"/>
                    </a:moveTo>
                    <a:lnTo>
                      <a:pt x="1149" y="0"/>
                    </a:lnTo>
                    <a:lnTo>
                      <a:pt x="949" y="347"/>
                    </a:lnTo>
                    <a:lnTo>
                      <a:pt x="177" y="347"/>
                    </a:lnTo>
                    <a:lnTo>
                      <a:pt x="141" y="344"/>
                    </a:lnTo>
                    <a:lnTo>
                      <a:pt x="108" y="333"/>
                    </a:lnTo>
                    <a:lnTo>
                      <a:pt x="78" y="317"/>
                    </a:lnTo>
                    <a:lnTo>
                      <a:pt x="52" y="296"/>
                    </a:lnTo>
                    <a:lnTo>
                      <a:pt x="30" y="271"/>
                    </a:lnTo>
                    <a:lnTo>
                      <a:pt x="13" y="241"/>
                    </a:lnTo>
                    <a:lnTo>
                      <a:pt x="3" y="209"/>
                    </a:lnTo>
                    <a:lnTo>
                      <a:pt x="0" y="173"/>
                    </a:lnTo>
                    <a:lnTo>
                      <a:pt x="3" y="138"/>
                    </a:lnTo>
                    <a:lnTo>
                      <a:pt x="13" y="106"/>
                    </a:lnTo>
                    <a:lnTo>
                      <a:pt x="30" y="76"/>
                    </a:lnTo>
                    <a:lnTo>
                      <a:pt x="52" y="51"/>
                    </a:lnTo>
                    <a:lnTo>
                      <a:pt x="78" y="29"/>
                    </a:lnTo>
                    <a:lnTo>
                      <a:pt x="108" y="14"/>
                    </a:lnTo>
                    <a:lnTo>
                      <a:pt x="141" y="4"/>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44">
                <a:extLst>
                  <a:ext uri="{FF2B5EF4-FFF2-40B4-BE49-F238E27FC236}">
                    <a16:creationId xmlns:a16="http://schemas.microsoft.com/office/drawing/2014/main" id="{C906136D-3957-463B-8D86-07449A482250}"/>
                  </a:ext>
                </a:extLst>
              </p:cNvPr>
              <p:cNvSpPr>
                <a:spLocks/>
              </p:cNvSpPr>
              <p:nvPr/>
            </p:nvSpPr>
            <p:spPr bwMode="auto">
              <a:xfrm>
                <a:off x="4061" y="1579"/>
                <a:ext cx="420" cy="173"/>
              </a:xfrm>
              <a:custGeom>
                <a:avLst/>
                <a:gdLst>
                  <a:gd name="T0" fmla="*/ 177 w 839"/>
                  <a:gd name="T1" fmla="*/ 0 h 347"/>
                  <a:gd name="T2" fmla="*/ 839 w 839"/>
                  <a:gd name="T3" fmla="*/ 0 h 347"/>
                  <a:gd name="T4" fmla="*/ 754 w 839"/>
                  <a:gd name="T5" fmla="*/ 289 h 347"/>
                  <a:gd name="T6" fmla="*/ 749 w 839"/>
                  <a:gd name="T7" fmla="*/ 307 h 347"/>
                  <a:gd name="T8" fmla="*/ 746 w 839"/>
                  <a:gd name="T9" fmla="*/ 324 h 347"/>
                  <a:gd name="T10" fmla="*/ 743 w 839"/>
                  <a:gd name="T11" fmla="*/ 347 h 347"/>
                  <a:gd name="T12" fmla="*/ 177 w 839"/>
                  <a:gd name="T13" fmla="*/ 347 h 347"/>
                  <a:gd name="T14" fmla="*/ 141 w 839"/>
                  <a:gd name="T15" fmla="*/ 342 h 347"/>
                  <a:gd name="T16" fmla="*/ 108 w 839"/>
                  <a:gd name="T17" fmla="*/ 333 h 347"/>
                  <a:gd name="T18" fmla="*/ 78 w 839"/>
                  <a:gd name="T19" fmla="*/ 317 h 347"/>
                  <a:gd name="T20" fmla="*/ 52 w 839"/>
                  <a:gd name="T21" fmla="*/ 296 h 347"/>
                  <a:gd name="T22" fmla="*/ 30 w 839"/>
                  <a:gd name="T23" fmla="*/ 270 h 347"/>
                  <a:gd name="T24" fmla="*/ 13 w 839"/>
                  <a:gd name="T25" fmla="*/ 241 h 347"/>
                  <a:gd name="T26" fmla="*/ 3 w 839"/>
                  <a:gd name="T27" fmla="*/ 208 h 347"/>
                  <a:gd name="T28" fmla="*/ 0 w 839"/>
                  <a:gd name="T29" fmla="*/ 173 h 347"/>
                  <a:gd name="T30" fmla="*/ 3 w 839"/>
                  <a:gd name="T31" fmla="*/ 138 h 347"/>
                  <a:gd name="T32" fmla="*/ 13 w 839"/>
                  <a:gd name="T33" fmla="*/ 105 h 347"/>
                  <a:gd name="T34" fmla="*/ 30 w 839"/>
                  <a:gd name="T35" fmla="*/ 76 h 347"/>
                  <a:gd name="T36" fmla="*/ 52 w 839"/>
                  <a:gd name="T37" fmla="*/ 50 h 347"/>
                  <a:gd name="T38" fmla="*/ 78 w 839"/>
                  <a:gd name="T39" fmla="*/ 29 h 347"/>
                  <a:gd name="T40" fmla="*/ 108 w 839"/>
                  <a:gd name="T41" fmla="*/ 14 h 347"/>
                  <a:gd name="T42" fmla="*/ 141 w 839"/>
                  <a:gd name="T43" fmla="*/ 4 h 347"/>
                  <a:gd name="T44" fmla="*/ 177 w 839"/>
                  <a:gd name="T4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9" h="347">
                    <a:moveTo>
                      <a:pt x="177" y="0"/>
                    </a:moveTo>
                    <a:lnTo>
                      <a:pt x="839" y="0"/>
                    </a:lnTo>
                    <a:lnTo>
                      <a:pt x="754" y="289"/>
                    </a:lnTo>
                    <a:lnTo>
                      <a:pt x="749" y="307"/>
                    </a:lnTo>
                    <a:lnTo>
                      <a:pt x="746" y="324"/>
                    </a:lnTo>
                    <a:lnTo>
                      <a:pt x="743" y="347"/>
                    </a:lnTo>
                    <a:lnTo>
                      <a:pt x="177" y="347"/>
                    </a:lnTo>
                    <a:lnTo>
                      <a:pt x="141" y="342"/>
                    </a:lnTo>
                    <a:lnTo>
                      <a:pt x="108" y="333"/>
                    </a:lnTo>
                    <a:lnTo>
                      <a:pt x="78" y="317"/>
                    </a:lnTo>
                    <a:lnTo>
                      <a:pt x="52" y="296"/>
                    </a:lnTo>
                    <a:lnTo>
                      <a:pt x="30" y="270"/>
                    </a:lnTo>
                    <a:lnTo>
                      <a:pt x="13" y="241"/>
                    </a:lnTo>
                    <a:lnTo>
                      <a:pt x="3" y="208"/>
                    </a:lnTo>
                    <a:lnTo>
                      <a:pt x="0" y="173"/>
                    </a:lnTo>
                    <a:lnTo>
                      <a:pt x="3" y="138"/>
                    </a:lnTo>
                    <a:lnTo>
                      <a:pt x="13" y="105"/>
                    </a:lnTo>
                    <a:lnTo>
                      <a:pt x="30" y="76"/>
                    </a:lnTo>
                    <a:lnTo>
                      <a:pt x="52" y="50"/>
                    </a:lnTo>
                    <a:lnTo>
                      <a:pt x="78" y="29"/>
                    </a:lnTo>
                    <a:lnTo>
                      <a:pt x="108" y="14"/>
                    </a:lnTo>
                    <a:lnTo>
                      <a:pt x="141" y="4"/>
                    </a:lnTo>
                    <a:lnTo>
                      <a:pt x="1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45">
                <a:extLst>
                  <a:ext uri="{FF2B5EF4-FFF2-40B4-BE49-F238E27FC236}">
                    <a16:creationId xmlns:a16="http://schemas.microsoft.com/office/drawing/2014/main" id="{1E1C5E96-7600-43A7-BBE2-817E44BC6F75}"/>
                  </a:ext>
                </a:extLst>
              </p:cNvPr>
              <p:cNvSpPr>
                <a:spLocks noEditPoints="1"/>
              </p:cNvSpPr>
              <p:nvPr/>
            </p:nvSpPr>
            <p:spPr bwMode="auto">
              <a:xfrm>
                <a:off x="4722" y="527"/>
                <a:ext cx="1061" cy="1087"/>
              </a:xfrm>
              <a:custGeom>
                <a:avLst/>
                <a:gdLst>
                  <a:gd name="T0" fmla="*/ 1172 w 2122"/>
                  <a:gd name="T1" fmla="*/ 605 h 2173"/>
                  <a:gd name="T2" fmla="*/ 1147 w 2122"/>
                  <a:gd name="T3" fmla="*/ 621 h 2173"/>
                  <a:gd name="T4" fmla="*/ 327 w 2122"/>
                  <a:gd name="T5" fmla="*/ 1521 h 2173"/>
                  <a:gd name="T6" fmla="*/ 324 w 2122"/>
                  <a:gd name="T7" fmla="*/ 1555 h 2173"/>
                  <a:gd name="T8" fmla="*/ 341 w 2122"/>
                  <a:gd name="T9" fmla="*/ 1585 h 2173"/>
                  <a:gd name="T10" fmla="*/ 393 w 2122"/>
                  <a:gd name="T11" fmla="*/ 1628 h 2173"/>
                  <a:gd name="T12" fmla="*/ 422 w 2122"/>
                  <a:gd name="T13" fmla="*/ 1635 h 2173"/>
                  <a:gd name="T14" fmla="*/ 450 w 2122"/>
                  <a:gd name="T15" fmla="*/ 1626 h 2173"/>
                  <a:gd name="T16" fmla="*/ 1271 w 2122"/>
                  <a:gd name="T17" fmla="*/ 732 h 2173"/>
                  <a:gd name="T18" fmla="*/ 1285 w 2122"/>
                  <a:gd name="T19" fmla="*/ 700 h 2173"/>
                  <a:gd name="T20" fmla="*/ 1278 w 2122"/>
                  <a:gd name="T21" fmla="*/ 666 h 2173"/>
                  <a:gd name="T22" fmla="*/ 1228 w 2122"/>
                  <a:gd name="T23" fmla="*/ 616 h 2173"/>
                  <a:gd name="T24" fmla="*/ 1200 w 2122"/>
                  <a:gd name="T25" fmla="*/ 604 h 2173"/>
                  <a:gd name="T26" fmla="*/ 1474 w 2122"/>
                  <a:gd name="T27" fmla="*/ 297 h 2173"/>
                  <a:gd name="T28" fmla="*/ 1439 w 2122"/>
                  <a:gd name="T29" fmla="*/ 305 h 2173"/>
                  <a:gd name="T30" fmla="*/ 1356 w 2122"/>
                  <a:gd name="T31" fmla="*/ 392 h 2173"/>
                  <a:gd name="T32" fmla="*/ 1341 w 2122"/>
                  <a:gd name="T33" fmla="*/ 433 h 2173"/>
                  <a:gd name="T34" fmla="*/ 1350 w 2122"/>
                  <a:gd name="T35" fmla="*/ 460 h 2173"/>
                  <a:gd name="T36" fmla="*/ 1400 w 2122"/>
                  <a:gd name="T37" fmla="*/ 506 h 2173"/>
                  <a:gd name="T38" fmla="*/ 1426 w 2122"/>
                  <a:gd name="T39" fmla="*/ 520 h 2173"/>
                  <a:gd name="T40" fmla="*/ 1455 w 2122"/>
                  <a:gd name="T41" fmla="*/ 519 h 2173"/>
                  <a:gd name="T42" fmla="*/ 1481 w 2122"/>
                  <a:gd name="T43" fmla="*/ 504 h 2173"/>
                  <a:gd name="T44" fmla="*/ 1541 w 2122"/>
                  <a:gd name="T45" fmla="*/ 437 h 2173"/>
                  <a:gd name="T46" fmla="*/ 1562 w 2122"/>
                  <a:gd name="T47" fmla="*/ 410 h 2173"/>
                  <a:gd name="T48" fmla="*/ 1564 w 2122"/>
                  <a:gd name="T49" fmla="*/ 377 h 2173"/>
                  <a:gd name="T50" fmla="*/ 1547 w 2122"/>
                  <a:gd name="T51" fmla="*/ 345 h 2173"/>
                  <a:gd name="T52" fmla="*/ 1491 w 2122"/>
                  <a:gd name="T53" fmla="*/ 302 h 2173"/>
                  <a:gd name="T54" fmla="*/ 1442 w 2122"/>
                  <a:gd name="T55" fmla="*/ 0 h 2173"/>
                  <a:gd name="T56" fmla="*/ 2009 w 2122"/>
                  <a:gd name="T57" fmla="*/ 719 h 2173"/>
                  <a:gd name="T58" fmla="*/ 679 w 2122"/>
                  <a:gd name="T59" fmla="*/ 2173 h 2173"/>
                  <a:gd name="T60" fmla="*/ 96 w 2122"/>
                  <a:gd name="T61" fmla="*/ 1472 h 2173"/>
                  <a:gd name="T62" fmla="*/ 1442 w 2122"/>
                  <a:gd name="T63" fmla="*/ 0 h 2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2" h="2173">
                    <a:moveTo>
                      <a:pt x="1186" y="602"/>
                    </a:moveTo>
                    <a:lnTo>
                      <a:pt x="1172" y="605"/>
                    </a:lnTo>
                    <a:lnTo>
                      <a:pt x="1157" y="611"/>
                    </a:lnTo>
                    <a:lnTo>
                      <a:pt x="1147" y="621"/>
                    </a:lnTo>
                    <a:lnTo>
                      <a:pt x="337" y="1506"/>
                    </a:lnTo>
                    <a:lnTo>
                      <a:pt x="327" y="1521"/>
                    </a:lnTo>
                    <a:lnTo>
                      <a:pt x="322" y="1538"/>
                    </a:lnTo>
                    <a:lnTo>
                      <a:pt x="324" y="1555"/>
                    </a:lnTo>
                    <a:lnTo>
                      <a:pt x="329" y="1570"/>
                    </a:lnTo>
                    <a:lnTo>
                      <a:pt x="341" y="1585"/>
                    </a:lnTo>
                    <a:lnTo>
                      <a:pt x="381" y="1620"/>
                    </a:lnTo>
                    <a:lnTo>
                      <a:pt x="393" y="1628"/>
                    </a:lnTo>
                    <a:lnTo>
                      <a:pt x="407" y="1634"/>
                    </a:lnTo>
                    <a:lnTo>
                      <a:pt x="422" y="1635"/>
                    </a:lnTo>
                    <a:lnTo>
                      <a:pt x="437" y="1633"/>
                    </a:lnTo>
                    <a:lnTo>
                      <a:pt x="450" y="1626"/>
                    </a:lnTo>
                    <a:lnTo>
                      <a:pt x="462" y="1616"/>
                    </a:lnTo>
                    <a:lnTo>
                      <a:pt x="1271" y="732"/>
                    </a:lnTo>
                    <a:lnTo>
                      <a:pt x="1281" y="717"/>
                    </a:lnTo>
                    <a:lnTo>
                      <a:pt x="1285" y="700"/>
                    </a:lnTo>
                    <a:lnTo>
                      <a:pt x="1285" y="683"/>
                    </a:lnTo>
                    <a:lnTo>
                      <a:pt x="1278" y="666"/>
                    </a:lnTo>
                    <a:lnTo>
                      <a:pt x="1267" y="652"/>
                    </a:lnTo>
                    <a:lnTo>
                      <a:pt x="1228" y="616"/>
                    </a:lnTo>
                    <a:lnTo>
                      <a:pt x="1215" y="609"/>
                    </a:lnTo>
                    <a:lnTo>
                      <a:pt x="1200" y="604"/>
                    </a:lnTo>
                    <a:lnTo>
                      <a:pt x="1186" y="602"/>
                    </a:lnTo>
                    <a:close/>
                    <a:moveTo>
                      <a:pt x="1474" y="297"/>
                    </a:moveTo>
                    <a:lnTo>
                      <a:pt x="1457" y="297"/>
                    </a:lnTo>
                    <a:lnTo>
                      <a:pt x="1439" y="305"/>
                    </a:lnTo>
                    <a:lnTo>
                      <a:pt x="1425" y="316"/>
                    </a:lnTo>
                    <a:lnTo>
                      <a:pt x="1356" y="392"/>
                    </a:lnTo>
                    <a:lnTo>
                      <a:pt x="1344" y="412"/>
                    </a:lnTo>
                    <a:lnTo>
                      <a:pt x="1341" y="433"/>
                    </a:lnTo>
                    <a:lnTo>
                      <a:pt x="1344" y="447"/>
                    </a:lnTo>
                    <a:lnTo>
                      <a:pt x="1350" y="460"/>
                    </a:lnTo>
                    <a:lnTo>
                      <a:pt x="1360" y="471"/>
                    </a:lnTo>
                    <a:lnTo>
                      <a:pt x="1400" y="506"/>
                    </a:lnTo>
                    <a:lnTo>
                      <a:pt x="1412" y="515"/>
                    </a:lnTo>
                    <a:lnTo>
                      <a:pt x="1426" y="520"/>
                    </a:lnTo>
                    <a:lnTo>
                      <a:pt x="1441" y="520"/>
                    </a:lnTo>
                    <a:lnTo>
                      <a:pt x="1455" y="519"/>
                    </a:lnTo>
                    <a:lnTo>
                      <a:pt x="1469" y="512"/>
                    </a:lnTo>
                    <a:lnTo>
                      <a:pt x="1481" y="504"/>
                    </a:lnTo>
                    <a:lnTo>
                      <a:pt x="1484" y="499"/>
                    </a:lnTo>
                    <a:lnTo>
                      <a:pt x="1541" y="437"/>
                    </a:lnTo>
                    <a:lnTo>
                      <a:pt x="1552" y="425"/>
                    </a:lnTo>
                    <a:lnTo>
                      <a:pt x="1562" y="410"/>
                    </a:lnTo>
                    <a:lnTo>
                      <a:pt x="1566" y="393"/>
                    </a:lnTo>
                    <a:lnTo>
                      <a:pt x="1564" y="377"/>
                    </a:lnTo>
                    <a:lnTo>
                      <a:pt x="1559" y="360"/>
                    </a:lnTo>
                    <a:lnTo>
                      <a:pt x="1547" y="345"/>
                    </a:lnTo>
                    <a:lnTo>
                      <a:pt x="1507" y="312"/>
                    </a:lnTo>
                    <a:lnTo>
                      <a:pt x="1491" y="302"/>
                    </a:lnTo>
                    <a:lnTo>
                      <a:pt x="1474" y="297"/>
                    </a:lnTo>
                    <a:close/>
                    <a:moveTo>
                      <a:pt x="1442" y="0"/>
                    </a:moveTo>
                    <a:lnTo>
                      <a:pt x="2122" y="598"/>
                    </a:lnTo>
                    <a:lnTo>
                      <a:pt x="2009" y="719"/>
                    </a:lnTo>
                    <a:lnTo>
                      <a:pt x="776" y="2069"/>
                    </a:lnTo>
                    <a:lnTo>
                      <a:pt x="679" y="2173"/>
                    </a:lnTo>
                    <a:lnTo>
                      <a:pt x="0" y="1576"/>
                    </a:lnTo>
                    <a:lnTo>
                      <a:pt x="96" y="1472"/>
                    </a:lnTo>
                    <a:lnTo>
                      <a:pt x="1331" y="122"/>
                    </a:lnTo>
                    <a:lnTo>
                      <a:pt x="14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46">
                <a:extLst>
                  <a:ext uri="{FF2B5EF4-FFF2-40B4-BE49-F238E27FC236}">
                    <a16:creationId xmlns:a16="http://schemas.microsoft.com/office/drawing/2014/main" id="{F4C428B1-C031-4731-BA77-A7FEA2FFD859}"/>
                  </a:ext>
                </a:extLst>
              </p:cNvPr>
              <p:cNvSpPr>
                <a:spLocks/>
              </p:cNvSpPr>
              <p:nvPr/>
            </p:nvSpPr>
            <p:spPr bwMode="auto">
              <a:xfrm>
                <a:off x="5476" y="401"/>
                <a:ext cx="423" cy="390"/>
              </a:xfrm>
              <a:custGeom>
                <a:avLst/>
                <a:gdLst>
                  <a:gd name="T0" fmla="*/ 168 w 846"/>
                  <a:gd name="T1" fmla="*/ 0 h 779"/>
                  <a:gd name="T2" fmla="*/ 846 w 846"/>
                  <a:gd name="T3" fmla="*/ 597 h 779"/>
                  <a:gd name="T4" fmla="*/ 679 w 846"/>
                  <a:gd name="T5" fmla="*/ 779 h 779"/>
                  <a:gd name="T6" fmla="*/ 0 w 846"/>
                  <a:gd name="T7" fmla="*/ 181 h 779"/>
                  <a:gd name="T8" fmla="*/ 52 w 846"/>
                  <a:gd name="T9" fmla="*/ 126 h 779"/>
                  <a:gd name="T10" fmla="*/ 168 w 846"/>
                  <a:gd name="T11" fmla="*/ 0 h 779"/>
                </a:gdLst>
                <a:ahLst/>
                <a:cxnLst>
                  <a:cxn ang="0">
                    <a:pos x="T0" y="T1"/>
                  </a:cxn>
                  <a:cxn ang="0">
                    <a:pos x="T2" y="T3"/>
                  </a:cxn>
                  <a:cxn ang="0">
                    <a:pos x="T4" y="T5"/>
                  </a:cxn>
                  <a:cxn ang="0">
                    <a:pos x="T6" y="T7"/>
                  </a:cxn>
                  <a:cxn ang="0">
                    <a:pos x="T8" y="T9"/>
                  </a:cxn>
                  <a:cxn ang="0">
                    <a:pos x="T10" y="T11"/>
                  </a:cxn>
                </a:cxnLst>
                <a:rect l="0" t="0" r="r" b="b"/>
                <a:pathLst>
                  <a:path w="846" h="779">
                    <a:moveTo>
                      <a:pt x="168" y="0"/>
                    </a:moveTo>
                    <a:lnTo>
                      <a:pt x="846" y="597"/>
                    </a:lnTo>
                    <a:lnTo>
                      <a:pt x="679" y="779"/>
                    </a:lnTo>
                    <a:lnTo>
                      <a:pt x="0" y="181"/>
                    </a:lnTo>
                    <a:lnTo>
                      <a:pt x="52" y="126"/>
                    </a:lnTo>
                    <a:lnTo>
                      <a:pt x="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47">
                <a:extLst>
                  <a:ext uri="{FF2B5EF4-FFF2-40B4-BE49-F238E27FC236}">
                    <a16:creationId xmlns:a16="http://schemas.microsoft.com/office/drawing/2014/main" id="{5BE2699A-E278-474F-9C80-6C0F7C6DE588}"/>
                  </a:ext>
                </a:extLst>
              </p:cNvPr>
              <p:cNvSpPr>
                <a:spLocks noEditPoints="1"/>
              </p:cNvSpPr>
              <p:nvPr/>
            </p:nvSpPr>
            <p:spPr bwMode="auto">
              <a:xfrm>
                <a:off x="5590" y="211"/>
                <a:ext cx="479" cy="455"/>
              </a:xfrm>
              <a:custGeom>
                <a:avLst/>
                <a:gdLst>
                  <a:gd name="T0" fmla="*/ 373 w 957"/>
                  <a:gd name="T1" fmla="*/ 169 h 910"/>
                  <a:gd name="T2" fmla="*/ 253 w 957"/>
                  <a:gd name="T3" fmla="*/ 299 h 910"/>
                  <a:gd name="T4" fmla="*/ 666 w 957"/>
                  <a:gd name="T5" fmla="*/ 662 h 910"/>
                  <a:gd name="T6" fmla="*/ 784 w 957"/>
                  <a:gd name="T7" fmla="*/ 532 h 910"/>
                  <a:gd name="T8" fmla="*/ 373 w 957"/>
                  <a:gd name="T9" fmla="*/ 169 h 910"/>
                  <a:gd name="T10" fmla="*/ 364 w 957"/>
                  <a:gd name="T11" fmla="*/ 0 h 910"/>
                  <a:gd name="T12" fmla="*/ 401 w 957"/>
                  <a:gd name="T13" fmla="*/ 1 h 910"/>
                  <a:gd name="T14" fmla="*/ 439 w 957"/>
                  <a:gd name="T15" fmla="*/ 11 h 910"/>
                  <a:gd name="T16" fmla="*/ 475 w 957"/>
                  <a:gd name="T17" fmla="*/ 27 h 910"/>
                  <a:gd name="T18" fmla="*/ 506 w 957"/>
                  <a:gd name="T19" fmla="*/ 49 h 910"/>
                  <a:gd name="T20" fmla="*/ 891 w 957"/>
                  <a:gd name="T21" fmla="*/ 388 h 910"/>
                  <a:gd name="T22" fmla="*/ 917 w 957"/>
                  <a:gd name="T23" fmla="*/ 416 h 910"/>
                  <a:gd name="T24" fmla="*/ 937 w 957"/>
                  <a:gd name="T25" fmla="*/ 449 h 910"/>
                  <a:gd name="T26" fmla="*/ 950 w 957"/>
                  <a:gd name="T27" fmla="*/ 486 h 910"/>
                  <a:gd name="T28" fmla="*/ 957 w 957"/>
                  <a:gd name="T29" fmla="*/ 522 h 910"/>
                  <a:gd name="T30" fmla="*/ 954 w 957"/>
                  <a:gd name="T31" fmla="*/ 560 h 910"/>
                  <a:gd name="T32" fmla="*/ 945 w 957"/>
                  <a:gd name="T33" fmla="*/ 597 h 910"/>
                  <a:gd name="T34" fmla="*/ 930 w 957"/>
                  <a:gd name="T35" fmla="*/ 631 h 910"/>
                  <a:gd name="T36" fmla="*/ 907 w 957"/>
                  <a:gd name="T37" fmla="*/ 662 h 910"/>
                  <a:gd name="T38" fmla="*/ 679 w 957"/>
                  <a:gd name="T39" fmla="*/ 910 h 910"/>
                  <a:gd name="T40" fmla="*/ 0 w 957"/>
                  <a:gd name="T41" fmla="*/ 313 h 910"/>
                  <a:gd name="T42" fmla="*/ 227 w 957"/>
                  <a:gd name="T43" fmla="*/ 65 h 910"/>
                  <a:gd name="T44" fmla="*/ 256 w 957"/>
                  <a:gd name="T45" fmla="*/ 40 h 910"/>
                  <a:gd name="T46" fmla="*/ 289 w 957"/>
                  <a:gd name="T47" fmla="*/ 20 h 910"/>
                  <a:gd name="T48" fmla="*/ 325 w 957"/>
                  <a:gd name="T49" fmla="*/ 6 h 910"/>
                  <a:gd name="T50" fmla="*/ 364 w 957"/>
                  <a:gd name="T51" fmla="*/ 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7" h="910">
                    <a:moveTo>
                      <a:pt x="373" y="169"/>
                    </a:moveTo>
                    <a:lnTo>
                      <a:pt x="253" y="299"/>
                    </a:lnTo>
                    <a:lnTo>
                      <a:pt x="666" y="662"/>
                    </a:lnTo>
                    <a:lnTo>
                      <a:pt x="784" y="532"/>
                    </a:lnTo>
                    <a:lnTo>
                      <a:pt x="373" y="169"/>
                    </a:lnTo>
                    <a:close/>
                    <a:moveTo>
                      <a:pt x="364" y="0"/>
                    </a:moveTo>
                    <a:lnTo>
                      <a:pt x="401" y="1"/>
                    </a:lnTo>
                    <a:lnTo>
                      <a:pt x="439" y="11"/>
                    </a:lnTo>
                    <a:lnTo>
                      <a:pt x="475" y="27"/>
                    </a:lnTo>
                    <a:lnTo>
                      <a:pt x="506" y="49"/>
                    </a:lnTo>
                    <a:lnTo>
                      <a:pt x="891" y="388"/>
                    </a:lnTo>
                    <a:lnTo>
                      <a:pt x="917" y="416"/>
                    </a:lnTo>
                    <a:lnTo>
                      <a:pt x="937" y="449"/>
                    </a:lnTo>
                    <a:lnTo>
                      <a:pt x="950" y="486"/>
                    </a:lnTo>
                    <a:lnTo>
                      <a:pt x="957" y="522"/>
                    </a:lnTo>
                    <a:lnTo>
                      <a:pt x="954" y="560"/>
                    </a:lnTo>
                    <a:lnTo>
                      <a:pt x="945" y="597"/>
                    </a:lnTo>
                    <a:lnTo>
                      <a:pt x="930" y="631"/>
                    </a:lnTo>
                    <a:lnTo>
                      <a:pt x="907" y="662"/>
                    </a:lnTo>
                    <a:lnTo>
                      <a:pt x="679" y="910"/>
                    </a:lnTo>
                    <a:lnTo>
                      <a:pt x="0" y="313"/>
                    </a:lnTo>
                    <a:lnTo>
                      <a:pt x="227" y="65"/>
                    </a:lnTo>
                    <a:lnTo>
                      <a:pt x="256" y="40"/>
                    </a:lnTo>
                    <a:lnTo>
                      <a:pt x="289" y="20"/>
                    </a:lnTo>
                    <a:lnTo>
                      <a:pt x="325" y="6"/>
                    </a:lnTo>
                    <a:lnTo>
                      <a:pt x="3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48">
                <a:extLst>
                  <a:ext uri="{FF2B5EF4-FFF2-40B4-BE49-F238E27FC236}">
                    <a16:creationId xmlns:a16="http://schemas.microsoft.com/office/drawing/2014/main" id="{BC909342-56BC-47F2-A12A-C15AF25446A1}"/>
                  </a:ext>
                </a:extLst>
              </p:cNvPr>
              <p:cNvSpPr>
                <a:spLocks noEditPoints="1"/>
              </p:cNvSpPr>
              <p:nvPr/>
            </p:nvSpPr>
            <p:spPr bwMode="auto">
              <a:xfrm>
                <a:off x="4563" y="1360"/>
                <a:ext cx="459" cy="459"/>
              </a:xfrm>
              <a:custGeom>
                <a:avLst/>
                <a:gdLst>
                  <a:gd name="T0" fmla="*/ 299 w 917"/>
                  <a:gd name="T1" fmla="*/ 212 h 919"/>
                  <a:gd name="T2" fmla="*/ 207 w 917"/>
                  <a:gd name="T3" fmla="*/ 525 h 919"/>
                  <a:gd name="T4" fmla="*/ 387 w 917"/>
                  <a:gd name="T5" fmla="*/ 683 h 919"/>
                  <a:gd name="T6" fmla="*/ 694 w 917"/>
                  <a:gd name="T7" fmla="*/ 560 h 919"/>
                  <a:gd name="T8" fmla="*/ 299 w 917"/>
                  <a:gd name="T9" fmla="*/ 212 h 919"/>
                  <a:gd name="T10" fmla="*/ 237 w 917"/>
                  <a:gd name="T11" fmla="*/ 0 h 919"/>
                  <a:gd name="T12" fmla="*/ 917 w 917"/>
                  <a:gd name="T13" fmla="*/ 597 h 919"/>
                  <a:gd name="T14" fmla="*/ 135 w 917"/>
                  <a:gd name="T15" fmla="*/ 912 h 919"/>
                  <a:gd name="T16" fmla="*/ 113 w 917"/>
                  <a:gd name="T17" fmla="*/ 917 h 919"/>
                  <a:gd name="T18" fmla="*/ 92 w 917"/>
                  <a:gd name="T19" fmla="*/ 919 h 919"/>
                  <a:gd name="T20" fmla="*/ 70 w 917"/>
                  <a:gd name="T21" fmla="*/ 915 h 919"/>
                  <a:gd name="T22" fmla="*/ 50 w 917"/>
                  <a:gd name="T23" fmla="*/ 906 h 919"/>
                  <a:gd name="T24" fmla="*/ 33 w 917"/>
                  <a:gd name="T25" fmla="*/ 893 h 919"/>
                  <a:gd name="T26" fmla="*/ 14 w 917"/>
                  <a:gd name="T27" fmla="*/ 872 h 919"/>
                  <a:gd name="T28" fmla="*/ 4 w 917"/>
                  <a:gd name="T29" fmla="*/ 848 h 919"/>
                  <a:gd name="T30" fmla="*/ 0 w 917"/>
                  <a:gd name="T31" fmla="*/ 823 h 919"/>
                  <a:gd name="T32" fmla="*/ 4 w 917"/>
                  <a:gd name="T33" fmla="*/ 796 h 919"/>
                  <a:gd name="T34" fmla="*/ 237 w 917"/>
                  <a:gd name="T35" fmla="*/ 0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7" h="919">
                    <a:moveTo>
                      <a:pt x="299" y="212"/>
                    </a:moveTo>
                    <a:lnTo>
                      <a:pt x="207" y="525"/>
                    </a:lnTo>
                    <a:lnTo>
                      <a:pt x="387" y="683"/>
                    </a:lnTo>
                    <a:lnTo>
                      <a:pt x="694" y="560"/>
                    </a:lnTo>
                    <a:lnTo>
                      <a:pt x="299" y="212"/>
                    </a:lnTo>
                    <a:close/>
                    <a:moveTo>
                      <a:pt x="237" y="0"/>
                    </a:moveTo>
                    <a:lnTo>
                      <a:pt x="917" y="597"/>
                    </a:lnTo>
                    <a:lnTo>
                      <a:pt x="135" y="912"/>
                    </a:lnTo>
                    <a:lnTo>
                      <a:pt x="113" y="917"/>
                    </a:lnTo>
                    <a:lnTo>
                      <a:pt x="92" y="919"/>
                    </a:lnTo>
                    <a:lnTo>
                      <a:pt x="70" y="915"/>
                    </a:lnTo>
                    <a:lnTo>
                      <a:pt x="50" y="906"/>
                    </a:lnTo>
                    <a:lnTo>
                      <a:pt x="33" y="893"/>
                    </a:lnTo>
                    <a:lnTo>
                      <a:pt x="14" y="872"/>
                    </a:lnTo>
                    <a:lnTo>
                      <a:pt x="4" y="848"/>
                    </a:lnTo>
                    <a:lnTo>
                      <a:pt x="0" y="823"/>
                    </a:lnTo>
                    <a:lnTo>
                      <a:pt x="4" y="796"/>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01264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14</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Matriz de Confusión</a:t>
            </a:r>
          </a:p>
        </p:txBody>
      </p:sp>
      <p:graphicFrame>
        <p:nvGraphicFramePr>
          <p:cNvPr id="60" name="141 Tabla">
            <a:extLst>
              <a:ext uri="{FF2B5EF4-FFF2-40B4-BE49-F238E27FC236}">
                <a16:creationId xmlns:a16="http://schemas.microsoft.com/office/drawing/2014/main" id="{1197097D-7819-4F6D-B59C-3FE68802E1FE}"/>
              </a:ext>
            </a:extLst>
          </p:cNvPr>
          <p:cNvGraphicFramePr>
            <a:graphicFrameLocks noGrp="1"/>
          </p:cNvGraphicFramePr>
          <p:nvPr>
            <p:extLst>
              <p:ext uri="{D42A27DB-BD31-4B8C-83A1-F6EECF244321}">
                <p14:modId xmlns:p14="http://schemas.microsoft.com/office/powerpoint/2010/main" val="2067363447"/>
              </p:ext>
            </p:extLst>
          </p:nvPr>
        </p:nvGraphicFramePr>
        <p:xfrm>
          <a:off x="2311400" y="1276799"/>
          <a:ext cx="7569200" cy="2649650"/>
        </p:xfrm>
        <a:graphic>
          <a:graphicData uri="http://schemas.openxmlformats.org/drawingml/2006/table">
            <a:tbl>
              <a:tblPr firstRow="1" bandRow="1">
                <a:tableStyleId>{5C22544A-7EE6-4342-B048-85BDC9FD1C3A}</a:tableStyleId>
              </a:tblPr>
              <a:tblGrid>
                <a:gridCol w="1892300">
                  <a:extLst>
                    <a:ext uri="{9D8B030D-6E8A-4147-A177-3AD203B41FA5}">
                      <a16:colId xmlns:a16="http://schemas.microsoft.com/office/drawing/2014/main" val="20000"/>
                    </a:ext>
                  </a:extLst>
                </a:gridCol>
                <a:gridCol w="1892300">
                  <a:extLst>
                    <a:ext uri="{9D8B030D-6E8A-4147-A177-3AD203B41FA5}">
                      <a16:colId xmlns:a16="http://schemas.microsoft.com/office/drawing/2014/main" val="20001"/>
                    </a:ext>
                  </a:extLst>
                </a:gridCol>
                <a:gridCol w="1892300">
                  <a:extLst>
                    <a:ext uri="{9D8B030D-6E8A-4147-A177-3AD203B41FA5}">
                      <a16:colId xmlns:a16="http://schemas.microsoft.com/office/drawing/2014/main" val="20002"/>
                    </a:ext>
                  </a:extLst>
                </a:gridCol>
                <a:gridCol w="1892300">
                  <a:extLst>
                    <a:ext uri="{9D8B030D-6E8A-4147-A177-3AD203B41FA5}">
                      <a16:colId xmlns:a16="http://schemas.microsoft.com/office/drawing/2014/main" val="20003"/>
                    </a:ext>
                  </a:extLst>
                </a:gridCol>
              </a:tblGrid>
              <a:tr h="820850">
                <a:tc>
                  <a:txBody>
                    <a:bodyPr/>
                    <a:lstStyle/>
                    <a:p>
                      <a:pPr algn="ctr"/>
                      <a:r>
                        <a:rPr lang="es-CO" sz="2400" dirty="0">
                          <a:latin typeface="+mn-lt"/>
                        </a:rPr>
                        <a:t>Observado</a:t>
                      </a:r>
                    </a:p>
                  </a:txBody>
                  <a:tcPr anchor="ctr"/>
                </a:tc>
                <a:tc>
                  <a:txBody>
                    <a:bodyPr/>
                    <a:lstStyle/>
                    <a:p>
                      <a:pPr algn="ctr"/>
                      <a:r>
                        <a:rPr lang="es-CO" sz="2400" dirty="0">
                          <a:latin typeface="+mn-lt"/>
                        </a:rPr>
                        <a:t>Pronosticado</a:t>
                      </a:r>
                    </a:p>
                  </a:txBody>
                  <a:tcPr anchor="ctr"/>
                </a:tc>
                <a:tc>
                  <a:txBody>
                    <a:bodyPr/>
                    <a:lstStyle/>
                    <a:p>
                      <a:pPr algn="ctr"/>
                      <a:r>
                        <a:rPr lang="es-CO" sz="2400" dirty="0">
                          <a:latin typeface="+mn-lt"/>
                        </a:rPr>
                        <a:t>Pronosticado</a:t>
                      </a:r>
                    </a:p>
                  </a:txBody>
                  <a:tcPr anchor="ctr"/>
                </a:tc>
                <a:tc>
                  <a:txBody>
                    <a:bodyPr/>
                    <a:lstStyle/>
                    <a:p>
                      <a:pPr algn="ctr"/>
                      <a:r>
                        <a:rPr lang="es-CO" sz="2400" dirty="0">
                          <a:latin typeface="+mn-lt"/>
                        </a:rPr>
                        <a:t>Pronosticado</a:t>
                      </a:r>
                    </a:p>
                  </a:txBody>
                  <a:tcPr anchor="ctr"/>
                </a:tc>
                <a:extLst>
                  <a:ext uri="{0D108BD9-81ED-4DB2-BD59-A6C34878D82A}">
                    <a16:rowId xmlns:a16="http://schemas.microsoft.com/office/drawing/2014/main" val="10000"/>
                  </a:ext>
                </a:extLst>
              </a:tr>
              <a:tr h="456028">
                <a:tc>
                  <a:txBody>
                    <a:bodyPr/>
                    <a:lstStyle/>
                    <a:p>
                      <a:pPr algn="ctr"/>
                      <a:endParaRPr lang="es-CO" sz="2400" dirty="0">
                        <a:latin typeface="+mn-lt"/>
                      </a:endParaRPr>
                    </a:p>
                  </a:txBody>
                  <a:tcPr/>
                </a:tc>
                <a:tc>
                  <a:txBody>
                    <a:bodyPr/>
                    <a:lstStyle/>
                    <a:p>
                      <a:pPr algn="ctr"/>
                      <a:r>
                        <a:rPr lang="es-CO" sz="2400" dirty="0">
                          <a:latin typeface="+mn-lt"/>
                        </a:rPr>
                        <a:t>Si</a:t>
                      </a:r>
                    </a:p>
                  </a:txBody>
                  <a:tcPr/>
                </a:tc>
                <a:tc>
                  <a:txBody>
                    <a:bodyPr/>
                    <a:lstStyle/>
                    <a:p>
                      <a:pPr algn="ctr"/>
                      <a:r>
                        <a:rPr lang="es-CO" sz="2400" dirty="0">
                          <a:latin typeface="+mn-lt"/>
                        </a:rPr>
                        <a:t>No</a:t>
                      </a:r>
                    </a:p>
                  </a:txBody>
                  <a:tcPr/>
                </a:tc>
                <a:tc>
                  <a:txBody>
                    <a:bodyPr/>
                    <a:lstStyle/>
                    <a:p>
                      <a:pPr algn="ctr"/>
                      <a:r>
                        <a:rPr lang="es-CO" sz="2400" dirty="0">
                          <a:latin typeface="+mn-lt"/>
                        </a:rPr>
                        <a:t>% correcto</a:t>
                      </a:r>
                    </a:p>
                  </a:txBody>
                  <a:tcPr/>
                </a:tc>
                <a:extLst>
                  <a:ext uri="{0D108BD9-81ED-4DB2-BD59-A6C34878D82A}">
                    <a16:rowId xmlns:a16="http://schemas.microsoft.com/office/drawing/2014/main" val="10001"/>
                  </a:ext>
                </a:extLst>
              </a:tr>
              <a:tr h="456028">
                <a:tc>
                  <a:txBody>
                    <a:bodyPr/>
                    <a:lstStyle/>
                    <a:p>
                      <a:pPr algn="ctr"/>
                      <a:r>
                        <a:rPr lang="es-CO" sz="2400" dirty="0">
                          <a:latin typeface="+mn-lt"/>
                        </a:rPr>
                        <a:t>Si</a:t>
                      </a:r>
                    </a:p>
                  </a:txBody>
                  <a:tcPr/>
                </a:tc>
                <a:tc>
                  <a:txBody>
                    <a:bodyPr/>
                    <a:lstStyle/>
                    <a:p>
                      <a:pPr algn="ctr"/>
                      <a:r>
                        <a:rPr lang="es-CO" sz="2400" dirty="0">
                          <a:latin typeface="+mn-lt"/>
                        </a:rPr>
                        <a:t>140</a:t>
                      </a:r>
                    </a:p>
                  </a:txBody>
                  <a:tcPr/>
                </a:tc>
                <a:tc>
                  <a:txBody>
                    <a:bodyPr/>
                    <a:lstStyle/>
                    <a:p>
                      <a:pPr algn="ctr"/>
                      <a:r>
                        <a:rPr lang="es-CO" sz="2400" dirty="0">
                          <a:latin typeface="+mn-lt"/>
                        </a:rPr>
                        <a:t>60</a:t>
                      </a:r>
                    </a:p>
                  </a:txBody>
                  <a:tcPr/>
                </a:tc>
                <a:tc>
                  <a:txBody>
                    <a:bodyPr/>
                    <a:lstStyle/>
                    <a:p>
                      <a:pPr algn="ctr"/>
                      <a:r>
                        <a:rPr lang="es-CO" sz="2400" dirty="0">
                          <a:latin typeface="+mn-lt"/>
                        </a:rPr>
                        <a:t>70%</a:t>
                      </a:r>
                    </a:p>
                  </a:txBody>
                  <a:tcPr/>
                </a:tc>
                <a:extLst>
                  <a:ext uri="{0D108BD9-81ED-4DB2-BD59-A6C34878D82A}">
                    <a16:rowId xmlns:a16="http://schemas.microsoft.com/office/drawing/2014/main" val="10002"/>
                  </a:ext>
                </a:extLst>
              </a:tr>
              <a:tr h="456028">
                <a:tc>
                  <a:txBody>
                    <a:bodyPr/>
                    <a:lstStyle/>
                    <a:p>
                      <a:pPr algn="ctr"/>
                      <a:r>
                        <a:rPr lang="es-CO" sz="2400" dirty="0">
                          <a:latin typeface="+mn-lt"/>
                        </a:rPr>
                        <a:t>No</a:t>
                      </a:r>
                    </a:p>
                  </a:txBody>
                  <a:tcPr/>
                </a:tc>
                <a:tc>
                  <a:txBody>
                    <a:bodyPr/>
                    <a:lstStyle/>
                    <a:p>
                      <a:pPr algn="ctr"/>
                      <a:r>
                        <a:rPr lang="es-CO" sz="2400" dirty="0">
                          <a:latin typeface="+mn-lt"/>
                        </a:rPr>
                        <a:t>20</a:t>
                      </a:r>
                    </a:p>
                  </a:txBody>
                  <a:tcPr/>
                </a:tc>
                <a:tc>
                  <a:txBody>
                    <a:bodyPr/>
                    <a:lstStyle/>
                    <a:p>
                      <a:pPr algn="ctr"/>
                      <a:r>
                        <a:rPr lang="es-CO" sz="2400" dirty="0">
                          <a:latin typeface="+mn-lt"/>
                        </a:rPr>
                        <a:t>80</a:t>
                      </a:r>
                    </a:p>
                  </a:txBody>
                  <a:tcPr/>
                </a:tc>
                <a:tc>
                  <a:txBody>
                    <a:bodyPr/>
                    <a:lstStyle/>
                    <a:p>
                      <a:pPr algn="ctr"/>
                      <a:r>
                        <a:rPr lang="es-CO" sz="2400" dirty="0">
                          <a:latin typeface="+mn-lt"/>
                        </a:rPr>
                        <a:t>80%</a:t>
                      </a:r>
                    </a:p>
                  </a:txBody>
                  <a:tcPr/>
                </a:tc>
                <a:extLst>
                  <a:ext uri="{0D108BD9-81ED-4DB2-BD59-A6C34878D82A}">
                    <a16:rowId xmlns:a16="http://schemas.microsoft.com/office/drawing/2014/main" val="10003"/>
                  </a:ext>
                </a:extLst>
              </a:tr>
              <a:tr h="456028">
                <a:tc>
                  <a:txBody>
                    <a:bodyPr/>
                    <a:lstStyle/>
                    <a:p>
                      <a:pPr algn="ctr"/>
                      <a:r>
                        <a:rPr lang="es-CO" sz="2400" dirty="0">
                          <a:latin typeface="+mn-lt"/>
                        </a:rPr>
                        <a:t>Global</a:t>
                      </a:r>
                    </a:p>
                  </a:txBody>
                  <a:tcPr/>
                </a:tc>
                <a:tc>
                  <a:txBody>
                    <a:bodyPr/>
                    <a:lstStyle/>
                    <a:p>
                      <a:pPr algn="ctr"/>
                      <a:r>
                        <a:rPr lang="es-CO" sz="2400" dirty="0">
                          <a:latin typeface="+mn-lt"/>
                        </a:rPr>
                        <a:t>53.3%</a:t>
                      </a:r>
                    </a:p>
                  </a:txBody>
                  <a:tcPr/>
                </a:tc>
                <a:tc>
                  <a:txBody>
                    <a:bodyPr/>
                    <a:lstStyle/>
                    <a:p>
                      <a:pPr algn="ctr"/>
                      <a:r>
                        <a:rPr lang="es-CO" sz="2400" dirty="0">
                          <a:latin typeface="+mn-lt"/>
                        </a:rPr>
                        <a:t>46.7%</a:t>
                      </a:r>
                    </a:p>
                  </a:txBody>
                  <a:tcPr/>
                </a:tc>
                <a:tc>
                  <a:txBody>
                    <a:bodyPr/>
                    <a:lstStyle/>
                    <a:p>
                      <a:pPr algn="ctr"/>
                      <a:r>
                        <a:rPr lang="es-CO" sz="2400" dirty="0">
                          <a:latin typeface="+mn-lt"/>
                        </a:rPr>
                        <a:t>73.3%</a:t>
                      </a:r>
                    </a:p>
                  </a:txBody>
                  <a:tcPr/>
                </a:tc>
                <a:extLst>
                  <a:ext uri="{0D108BD9-81ED-4DB2-BD59-A6C34878D82A}">
                    <a16:rowId xmlns:a16="http://schemas.microsoft.com/office/drawing/2014/main" val="10004"/>
                  </a:ext>
                </a:extLst>
              </a:tr>
            </a:tbl>
          </a:graphicData>
        </a:graphic>
      </p:graphicFrame>
      <p:sp>
        <p:nvSpPr>
          <p:cNvPr id="95" name="142 CuadroTexto">
            <a:extLst>
              <a:ext uri="{FF2B5EF4-FFF2-40B4-BE49-F238E27FC236}">
                <a16:creationId xmlns:a16="http://schemas.microsoft.com/office/drawing/2014/main" id="{06562140-BE72-485B-B887-5A940BD0D79D}"/>
              </a:ext>
            </a:extLst>
          </p:cNvPr>
          <p:cNvSpPr txBox="1"/>
          <p:nvPr/>
        </p:nvSpPr>
        <p:spPr>
          <a:xfrm>
            <a:off x="6589865" y="4953891"/>
            <a:ext cx="1083951" cy="461665"/>
          </a:xfrm>
          <a:prstGeom prst="rect">
            <a:avLst/>
          </a:prstGeom>
          <a:noFill/>
        </p:spPr>
        <p:txBody>
          <a:bodyPr wrap="square" rtlCol="0">
            <a:spAutoFit/>
          </a:bodyPr>
          <a:lstStyle/>
          <a:p>
            <a:r>
              <a:rPr lang="es-CO" sz="2400" dirty="0"/>
              <a:t>Acierto</a:t>
            </a:r>
          </a:p>
        </p:txBody>
      </p:sp>
      <p:cxnSp>
        <p:nvCxnSpPr>
          <p:cNvPr id="96" name="146 Conector recto de flecha">
            <a:extLst>
              <a:ext uri="{FF2B5EF4-FFF2-40B4-BE49-F238E27FC236}">
                <a16:creationId xmlns:a16="http://schemas.microsoft.com/office/drawing/2014/main" id="{2C18CF65-851D-483A-820F-38665CB7B261}"/>
              </a:ext>
            </a:extLst>
          </p:cNvPr>
          <p:cNvCxnSpPr>
            <a:cxnSpLocks/>
            <a:stCxn id="95" idx="0"/>
          </p:cNvCxnSpPr>
          <p:nvPr/>
        </p:nvCxnSpPr>
        <p:spPr>
          <a:xfrm flipV="1">
            <a:off x="7131841" y="3310269"/>
            <a:ext cx="203532" cy="1643622"/>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7" name="147 CuadroTexto">
            <a:extLst>
              <a:ext uri="{FF2B5EF4-FFF2-40B4-BE49-F238E27FC236}">
                <a16:creationId xmlns:a16="http://schemas.microsoft.com/office/drawing/2014/main" id="{5C7E7B0A-3446-4334-82DC-5E3D2C691981}"/>
              </a:ext>
            </a:extLst>
          </p:cNvPr>
          <p:cNvSpPr txBox="1"/>
          <p:nvPr/>
        </p:nvSpPr>
        <p:spPr>
          <a:xfrm>
            <a:off x="4753016" y="4989554"/>
            <a:ext cx="940670" cy="461665"/>
          </a:xfrm>
          <a:prstGeom prst="rect">
            <a:avLst/>
          </a:prstGeom>
          <a:noFill/>
        </p:spPr>
        <p:txBody>
          <a:bodyPr wrap="square" rtlCol="0">
            <a:spAutoFit/>
          </a:bodyPr>
          <a:lstStyle/>
          <a:p>
            <a:pPr algn="ctr"/>
            <a:r>
              <a:rPr lang="es-CO" sz="2400" dirty="0"/>
              <a:t>Fallo</a:t>
            </a:r>
          </a:p>
        </p:txBody>
      </p:sp>
      <p:cxnSp>
        <p:nvCxnSpPr>
          <p:cNvPr id="98" name="13 Conector recto de flecha">
            <a:extLst>
              <a:ext uri="{FF2B5EF4-FFF2-40B4-BE49-F238E27FC236}">
                <a16:creationId xmlns:a16="http://schemas.microsoft.com/office/drawing/2014/main" id="{42178E6E-1EF2-4076-B5F2-3FA904E21F45}"/>
              </a:ext>
            </a:extLst>
          </p:cNvPr>
          <p:cNvCxnSpPr>
            <a:cxnSpLocks/>
            <a:stCxn id="95" idx="0"/>
          </p:cNvCxnSpPr>
          <p:nvPr/>
        </p:nvCxnSpPr>
        <p:spPr>
          <a:xfrm flipH="1" flipV="1">
            <a:off x="5583603" y="2891403"/>
            <a:ext cx="1548238" cy="2062488"/>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9" name="14 Conector recto de flecha">
            <a:extLst>
              <a:ext uri="{FF2B5EF4-FFF2-40B4-BE49-F238E27FC236}">
                <a16:creationId xmlns:a16="http://schemas.microsoft.com/office/drawing/2014/main" id="{CDD302F8-9CFC-444A-897E-2DAEE520C912}"/>
              </a:ext>
            </a:extLst>
          </p:cNvPr>
          <p:cNvCxnSpPr>
            <a:cxnSpLocks/>
          </p:cNvCxnSpPr>
          <p:nvPr/>
        </p:nvCxnSpPr>
        <p:spPr>
          <a:xfrm flipH="1" flipV="1">
            <a:off x="5120640" y="3429000"/>
            <a:ext cx="102713" cy="1542405"/>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0" name="15 Conector recto de flecha">
            <a:extLst>
              <a:ext uri="{FF2B5EF4-FFF2-40B4-BE49-F238E27FC236}">
                <a16:creationId xmlns:a16="http://schemas.microsoft.com/office/drawing/2014/main" id="{9A723002-7E02-4F38-8F1F-D7042592E5D8}"/>
              </a:ext>
            </a:extLst>
          </p:cNvPr>
          <p:cNvCxnSpPr>
            <a:cxnSpLocks/>
          </p:cNvCxnSpPr>
          <p:nvPr/>
        </p:nvCxnSpPr>
        <p:spPr>
          <a:xfrm flipV="1">
            <a:off x="5223351" y="2891403"/>
            <a:ext cx="1366514" cy="2080013"/>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63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15</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Matriz de Confusión</a:t>
            </a:r>
          </a:p>
        </p:txBody>
      </p:sp>
      <p:graphicFrame>
        <p:nvGraphicFramePr>
          <p:cNvPr id="60" name="141 Tabla">
            <a:extLst>
              <a:ext uri="{FF2B5EF4-FFF2-40B4-BE49-F238E27FC236}">
                <a16:creationId xmlns:a16="http://schemas.microsoft.com/office/drawing/2014/main" id="{1197097D-7819-4F6D-B59C-3FE68802E1FE}"/>
              </a:ext>
            </a:extLst>
          </p:cNvPr>
          <p:cNvGraphicFramePr>
            <a:graphicFrameLocks noGrp="1"/>
          </p:cNvGraphicFramePr>
          <p:nvPr/>
        </p:nvGraphicFramePr>
        <p:xfrm>
          <a:off x="2311400" y="1276799"/>
          <a:ext cx="7569200" cy="2649650"/>
        </p:xfrm>
        <a:graphic>
          <a:graphicData uri="http://schemas.openxmlformats.org/drawingml/2006/table">
            <a:tbl>
              <a:tblPr firstRow="1" bandRow="1">
                <a:tableStyleId>{5C22544A-7EE6-4342-B048-85BDC9FD1C3A}</a:tableStyleId>
              </a:tblPr>
              <a:tblGrid>
                <a:gridCol w="1892300">
                  <a:extLst>
                    <a:ext uri="{9D8B030D-6E8A-4147-A177-3AD203B41FA5}">
                      <a16:colId xmlns:a16="http://schemas.microsoft.com/office/drawing/2014/main" val="20000"/>
                    </a:ext>
                  </a:extLst>
                </a:gridCol>
                <a:gridCol w="1892300">
                  <a:extLst>
                    <a:ext uri="{9D8B030D-6E8A-4147-A177-3AD203B41FA5}">
                      <a16:colId xmlns:a16="http://schemas.microsoft.com/office/drawing/2014/main" val="20001"/>
                    </a:ext>
                  </a:extLst>
                </a:gridCol>
                <a:gridCol w="1892300">
                  <a:extLst>
                    <a:ext uri="{9D8B030D-6E8A-4147-A177-3AD203B41FA5}">
                      <a16:colId xmlns:a16="http://schemas.microsoft.com/office/drawing/2014/main" val="20002"/>
                    </a:ext>
                  </a:extLst>
                </a:gridCol>
                <a:gridCol w="1892300">
                  <a:extLst>
                    <a:ext uri="{9D8B030D-6E8A-4147-A177-3AD203B41FA5}">
                      <a16:colId xmlns:a16="http://schemas.microsoft.com/office/drawing/2014/main" val="20003"/>
                    </a:ext>
                  </a:extLst>
                </a:gridCol>
              </a:tblGrid>
              <a:tr h="820850">
                <a:tc>
                  <a:txBody>
                    <a:bodyPr/>
                    <a:lstStyle/>
                    <a:p>
                      <a:pPr algn="ctr"/>
                      <a:r>
                        <a:rPr lang="es-CO" sz="2400" dirty="0">
                          <a:latin typeface="+mn-lt"/>
                        </a:rPr>
                        <a:t>Observado</a:t>
                      </a:r>
                    </a:p>
                  </a:txBody>
                  <a:tcPr anchor="ctr"/>
                </a:tc>
                <a:tc>
                  <a:txBody>
                    <a:bodyPr/>
                    <a:lstStyle/>
                    <a:p>
                      <a:pPr algn="ctr"/>
                      <a:r>
                        <a:rPr lang="es-CO" sz="2400" dirty="0">
                          <a:latin typeface="+mn-lt"/>
                        </a:rPr>
                        <a:t>Pronosticado</a:t>
                      </a:r>
                    </a:p>
                  </a:txBody>
                  <a:tcPr anchor="ctr"/>
                </a:tc>
                <a:tc>
                  <a:txBody>
                    <a:bodyPr/>
                    <a:lstStyle/>
                    <a:p>
                      <a:pPr algn="ctr"/>
                      <a:r>
                        <a:rPr lang="es-CO" sz="2400" dirty="0">
                          <a:latin typeface="+mn-lt"/>
                        </a:rPr>
                        <a:t>Pronosticado</a:t>
                      </a:r>
                    </a:p>
                  </a:txBody>
                  <a:tcPr anchor="ctr"/>
                </a:tc>
                <a:tc>
                  <a:txBody>
                    <a:bodyPr/>
                    <a:lstStyle/>
                    <a:p>
                      <a:pPr algn="ctr"/>
                      <a:r>
                        <a:rPr lang="es-CO" sz="2400" dirty="0">
                          <a:latin typeface="+mn-lt"/>
                        </a:rPr>
                        <a:t>Pronosticado</a:t>
                      </a:r>
                    </a:p>
                  </a:txBody>
                  <a:tcPr anchor="ctr"/>
                </a:tc>
                <a:extLst>
                  <a:ext uri="{0D108BD9-81ED-4DB2-BD59-A6C34878D82A}">
                    <a16:rowId xmlns:a16="http://schemas.microsoft.com/office/drawing/2014/main" val="10000"/>
                  </a:ext>
                </a:extLst>
              </a:tr>
              <a:tr h="456028">
                <a:tc>
                  <a:txBody>
                    <a:bodyPr/>
                    <a:lstStyle/>
                    <a:p>
                      <a:pPr algn="ctr"/>
                      <a:endParaRPr lang="es-CO" sz="2400" dirty="0">
                        <a:latin typeface="+mn-lt"/>
                      </a:endParaRPr>
                    </a:p>
                  </a:txBody>
                  <a:tcPr/>
                </a:tc>
                <a:tc>
                  <a:txBody>
                    <a:bodyPr/>
                    <a:lstStyle/>
                    <a:p>
                      <a:pPr algn="ctr"/>
                      <a:r>
                        <a:rPr lang="es-CO" sz="2400" dirty="0">
                          <a:latin typeface="+mn-lt"/>
                        </a:rPr>
                        <a:t>Si</a:t>
                      </a:r>
                    </a:p>
                  </a:txBody>
                  <a:tcPr/>
                </a:tc>
                <a:tc>
                  <a:txBody>
                    <a:bodyPr/>
                    <a:lstStyle/>
                    <a:p>
                      <a:pPr algn="ctr"/>
                      <a:r>
                        <a:rPr lang="es-CO" sz="2400" dirty="0">
                          <a:latin typeface="+mn-lt"/>
                        </a:rPr>
                        <a:t>No</a:t>
                      </a:r>
                    </a:p>
                  </a:txBody>
                  <a:tcPr/>
                </a:tc>
                <a:tc>
                  <a:txBody>
                    <a:bodyPr/>
                    <a:lstStyle/>
                    <a:p>
                      <a:pPr algn="ctr"/>
                      <a:r>
                        <a:rPr lang="es-CO" sz="2400" dirty="0">
                          <a:latin typeface="+mn-lt"/>
                        </a:rPr>
                        <a:t>% correcto</a:t>
                      </a:r>
                    </a:p>
                  </a:txBody>
                  <a:tcPr/>
                </a:tc>
                <a:extLst>
                  <a:ext uri="{0D108BD9-81ED-4DB2-BD59-A6C34878D82A}">
                    <a16:rowId xmlns:a16="http://schemas.microsoft.com/office/drawing/2014/main" val="10001"/>
                  </a:ext>
                </a:extLst>
              </a:tr>
              <a:tr h="456028">
                <a:tc>
                  <a:txBody>
                    <a:bodyPr/>
                    <a:lstStyle/>
                    <a:p>
                      <a:pPr algn="ctr"/>
                      <a:r>
                        <a:rPr lang="es-CO" sz="2400" dirty="0">
                          <a:latin typeface="+mn-lt"/>
                        </a:rPr>
                        <a:t>Si</a:t>
                      </a:r>
                    </a:p>
                  </a:txBody>
                  <a:tcPr/>
                </a:tc>
                <a:tc>
                  <a:txBody>
                    <a:bodyPr/>
                    <a:lstStyle/>
                    <a:p>
                      <a:pPr algn="ctr"/>
                      <a:r>
                        <a:rPr lang="es-CO" sz="2400" dirty="0">
                          <a:latin typeface="+mn-lt"/>
                        </a:rPr>
                        <a:t>140</a:t>
                      </a:r>
                    </a:p>
                  </a:txBody>
                  <a:tcPr/>
                </a:tc>
                <a:tc>
                  <a:txBody>
                    <a:bodyPr/>
                    <a:lstStyle/>
                    <a:p>
                      <a:pPr algn="ctr"/>
                      <a:r>
                        <a:rPr lang="es-CO" sz="2400" dirty="0">
                          <a:latin typeface="+mn-lt"/>
                        </a:rPr>
                        <a:t>60</a:t>
                      </a:r>
                    </a:p>
                  </a:txBody>
                  <a:tcPr/>
                </a:tc>
                <a:tc>
                  <a:txBody>
                    <a:bodyPr/>
                    <a:lstStyle/>
                    <a:p>
                      <a:pPr algn="ctr"/>
                      <a:r>
                        <a:rPr lang="es-CO" sz="2400" dirty="0">
                          <a:latin typeface="+mn-lt"/>
                        </a:rPr>
                        <a:t>70%</a:t>
                      </a:r>
                    </a:p>
                  </a:txBody>
                  <a:tcPr/>
                </a:tc>
                <a:extLst>
                  <a:ext uri="{0D108BD9-81ED-4DB2-BD59-A6C34878D82A}">
                    <a16:rowId xmlns:a16="http://schemas.microsoft.com/office/drawing/2014/main" val="10002"/>
                  </a:ext>
                </a:extLst>
              </a:tr>
              <a:tr h="456028">
                <a:tc>
                  <a:txBody>
                    <a:bodyPr/>
                    <a:lstStyle/>
                    <a:p>
                      <a:pPr algn="ctr"/>
                      <a:r>
                        <a:rPr lang="es-CO" sz="2400" dirty="0">
                          <a:latin typeface="+mn-lt"/>
                        </a:rPr>
                        <a:t>No</a:t>
                      </a:r>
                    </a:p>
                  </a:txBody>
                  <a:tcPr/>
                </a:tc>
                <a:tc>
                  <a:txBody>
                    <a:bodyPr/>
                    <a:lstStyle/>
                    <a:p>
                      <a:pPr algn="ctr"/>
                      <a:r>
                        <a:rPr lang="es-CO" sz="2400" dirty="0">
                          <a:latin typeface="+mn-lt"/>
                        </a:rPr>
                        <a:t>20</a:t>
                      </a:r>
                    </a:p>
                  </a:txBody>
                  <a:tcPr/>
                </a:tc>
                <a:tc>
                  <a:txBody>
                    <a:bodyPr/>
                    <a:lstStyle/>
                    <a:p>
                      <a:pPr algn="ctr"/>
                      <a:r>
                        <a:rPr lang="es-CO" sz="2400" dirty="0">
                          <a:latin typeface="+mn-lt"/>
                        </a:rPr>
                        <a:t>80</a:t>
                      </a:r>
                    </a:p>
                  </a:txBody>
                  <a:tcPr/>
                </a:tc>
                <a:tc>
                  <a:txBody>
                    <a:bodyPr/>
                    <a:lstStyle/>
                    <a:p>
                      <a:pPr algn="ctr"/>
                      <a:r>
                        <a:rPr lang="es-CO" sz="2400" dirty="0">
                          <a:latin typeface="+mn-lt"/>
                        </a:rPr>
                        <a:t>80%</a:t>
                      </a:r>
                    </a:p>
                  </a:txBody>
                  <a:tcPr/>
                </a:tc>
                <a:extLst>
                  <a:ext uri="{0D108BD9-81ED-4DB2-BD59-A6C34878D82A}">
                    <a16:rowId xmlns:a16="http://schemas.microsoft.com/office/drawing/2014/main" val="10003"/>
                  </a:ext>
                </a:extLst>
              </a:tr>
              <a:tr h="456028">
                <a:tc>
                  <a:txBody>
                    <a:bodyPr/>
                    <a:lstStyle/>
                    <a:p>
                      <a:pPr algn="ctr"/>
                      <a:r>
                        <a:rPr lang="es-CO" sz="2400" dirty="0">
                          <a:latin typeface="+mn-lt"/>
                        </a:rPr>
                        <a:t>Global</a:t>
                      </a:r>
                    </a:p>
                  </a:txBody>
                  <a:tcPr/>
                </a:tc>
                <a:tc>
                  <a:txBody>
                    <a:bodyPr/>
                    <a:lstStyle/>
                    <a:p>
                      <a:pPr algn="ctr"/>
                      <a:r>
                        <a:rPr lang="es-CO" sz="2400" dirty="0">
                          <a:latin typeface="+mn-lt"/>
                        </a:rPr>
                        <a:t>53.3%</a:t>
                      </a:r>
                    </a:p>
                  </a:txBody>
                  <a:tcPr/>
                </a:tc>
                <a:tc>
                  <a:txBody>
                    <a:bodyPr/>
                    <a:lstStyle/>
                    <a:p>
                      <a:pPr algn="ctr"/>
                      <a:r>
                        <a:rPr lang="es-CO" sz="2400" dirty="0">
                          <a:latin typeface="+mn-lt"/>
                        </a:rPr>
                        <a:t>46.7%</a:t>
                      </a:r>
                    </a:p>
                  </a:txBody>
                  <a:tcPr/>
                </a:tc>
                <a:tc>
                  <a:txBody>
                    <a:bodyPr/>
                    <a:lstStyle/>
                    <a:p>
                      <a:pPr algn="ctr"/>
                      <a:r>
                        <a:rPr lang="es-CO" sz="2400" dirty="0">
                          <a:latin typeface="+mn-lt"/>
                        </a:rPr>
                        <a:t>73.3%</a:t>
                      </a:r>
                    </a:p>
                  </a:txBody>
                  <a:tcPr/>
                </a:tc>
                <a:extLst>
                  <a:ext uri="{0D108BD9-81ED-4DB2-BD59-A6C34878D82A}">
                    <a16:rowId xmlns:a16="http://schemas.microsoft.com/office/drawing/2014/main" val="10004"/>
                  </a:ext>
                </a:extLst>
              </a:tr>
            </a:tbl>
          </a:graphicData>
        </a:graphic>
      </p:graphicFrame>
      <p:cxnSp>
        <p:nvCxnSpPr>
          <p:cNvPr id="14" name="146 Conector recto de flecha">
            <a:extLst>
              <a:ext uri="{FF2B5EF4-FFF2-40B4-BE49-F238E27FC236}">
                <a16:creationId xmlns:a16="http://schemas.microsoft.com/office/drawing/2014/main" id="{FE6AAC4A-F86E-4838-AEE8-BB09EC747239}"/>
              </a:ext>
            </a:extLst>
          </p:cNvPr>
          <p:cNvCxnSpPr>
            <a:cxnSpLocks/>
            <a:stCxn id="20" idx="0"/>
          </p:cNvCxnSpPr>
          <p:nvPr/>
        </p:nvCxnSpPr>
        <p:spPr>
          <a:xfrm flipH="1" flipV="1">
            <a:off x="7599681" y="3332482"/>
            <a:ext cx="2266476" cy="1046772"/>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147 CuadroTexto">
            <a:extLst>
              <a:ext uri="{FF2B5EF4-FFF2-40B4-BE49-F238E27FC236}">
                <a16:creationId xmlns:a16="http://schemas.microsoft.com/office/drawing/2014/main" id="{03743880-6DE0-42B1-BDCB-261BA0365068}"/>
              </a:ext>
            </a:extLst>
          </p:cNvPr>
          <p:cNvSpPr txBox="1"/>
          <p:nvPr/>
        </p:nvSpPr>
        <p:spPr>
          <a:xfrm>
            <a:off x="4014119" y="4595360"/>
            <a:ext cx="1586547" cy="707886"/>
          </a:xfrm>
          <a:prstGeom prst="rect">
            <a:avLst/>
          </a:prstGeom>
          <a:noFill/>
        </p:spPr>
        <p:txBody>
          <a:bodyPr wrap="square" rtlCol="0">
            <a:spAutoFit/>
          </a:bodyPr>
          <a:lstStyle/>
          <a:p>
            <a:pPr algn="ctr"/>
            <a:r>
              <a:rPr lang="es-CO" sz="2000" dirty="0"/>
              <a:t>Falso positivo (FP)</a:t>
            </a:r>
          </a:p>
        </p:txBody>
      </p:sp>
      <p:cxnSp>
        <p:nvCxnSpPr>
          <p:cNvPr id="16" name="13 Conector recto de flecha">
            <a:extLst>
              <a:ext uri="{FF2B5EF4-FFF2-40B4-BE49-F238E27FC236}">
                <a16:creationId xmlns:a16="http://schemas.microsoft.com/office/drawing/2014/main" id="{042DDBDE-433F-4AF5-B678-1C1034847147}"/>
              </a:ext>
            </a:extLst>
          </p:cNvPr>
          <p:cNvCxnSpPr>
            <a:cxnSpLocks/>
            <a:stCxn id="19" idx="0"/>
          </p:cNvCxnSpPr>
          <p:nvPr/>
        </p:nvCxnSpPr>
        <p:spPr>
          <a:xfrm flipV="1">
            <a:off x="2243763" y="2779054"/>
            <a:ext cx="2328955" cy="1926500"/>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14 Conector recto de flecha">
            <a:extLst>
              <a:ext uri="{FF2B5EF4-FFF2-40B4-BE49-F238E27FC236}">
                <a16:creationId xmlns:a16="http://schemas.microsoft.com/office/drawing/2014/main" id="{A93DB061-79C2-47D8-8089-109E63DE5FE0}"/>
              </a:ext>
            </a:extLst>
          </p:cNvPr>
          <p:cNvCxnSpPr>
            <a:cxnSpLocks/>
          </p:cNvCxnSpPr>
          <p:nvPr/>
        </p:nvCxnSpPr>
        <p:spPr>
          <a:xfrm flipV="1">
            <a:off x="4665571" y="3279709"/>
            <a:ext cx="116960" cy="1200077"/>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15 Conector recto de flecha">
            <a:extLst>
              <a:ext uri="{FF2B5EF4-FFF2-40B4-BE49-F238E27FC236}">
                <a16:creationId xmlns:a16="http://schemas.microsoft.com/office/drawing/2014/main" id="{4D0F2706-DA78-46FA-B397-7C022DC53269}"/>
              </a:ext>
            </a:extLst>
          </p:cNvPr>
          <p:cNvCxnSpPr>
            <a:cxnSpLocks/>
          </p:cNvCxnSpPr>
          <p:nvPr/>
        </p:nvCxnSpPr>
        <p:spPr>
          <a:xfrm flipH="1" flipV="1">
            <a:off x="6664960" y="2814320"/>
            <a:ext cx="622182" cy="1871118"/>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9" name="16 CuadroTexto">
            <a:extLst>
              <a:ext uri="{FF2B5EF4-FFF2-40B4-BE49-F238E27FC236}">
                <a16:creationId xmlns:a16="http://schemas.microsoft.com/office/drawing/2014/main" id="{4A6FD79E-2F3E-4767-8AF7-1E6E59AE8D91}"/>
              </a:ext>
            </a:extLst>
          </p:cNvPr>
          <p:cNvSpPr txBox="1"/>
          <p:nvPr/>
        </p:nvSpPr>
        <p:spPr>
          <a:xfrm>
            <a:off x="1450489" y="4705554"/>
            <a:ext cx="1586548" cy="707886"/>
          </a:xfrm>
          <a:prstGeom prst="rect">
            <a:avLst/>
          </a:prstGeom>
          <a:noFill/>
        </p:spPr>
        <p:txBody>
          <a:bodyPr wrap="square" rtlCol="0">
            <a:spAutoFit/>
          </a:bodyPr>
          <a:lstStyle/>
          <a:p>
            <a:pPr algn="ctr"/>
            <a:r>
              <a:rPr lang="es-CO" sz="2000" dirty="0"/>
              <a:t>Verdaderos positivos (TP)</a:t>
            </a:r>
          </a:p>
        </p:txBody>
      </p:sp>
      <p:sp>
        <p:nvSpPr>
          <p:cNvPr id="20" name="17 CuadroTexto">
            <a:extLst>
              <a:ext uri="{FF2B5EF4-FFF2-40B4-BE49-F238E27FC236}">
                <a16:creationId xmlns:a16="http://schemas.microsoft.com/office/drawing/2014/main" id="{E3371595-25E3-4516-907B-E3461DFFC065}"/>
              </a:ext>
            </a:extLst>
          </p:cNvPr>
          <p:cNvSpPr txBox="1"/>
          <p:nvPr/>
        </p:nvSpPr>
        <p:spPr>
          <a:xfrm>
            <a:off x="8990803" y="4379254"/>
            <a:ext cx="1750708" cy="707886"/>
          </a:xfrm>
          <a:prstGeom prst="rect">
            <a:avLst/>
          </a:prstGeom>
          <a:noFill/>
        </p:spPr>
        <p:txBody>
          <a:bodyPr wrap="square" rtlCol="0">
            <a:spAutoFit/>
          </a:bodyPr>
          <a:lstStyle/>
          <a:p>
            <a:pPr algn="ctr"/>
            <a:r>
              <a:rPr lang="es-CO" sz="2000" dirty="0"/>
              <a:t>Verdaderos negativos (TN)</a:t>
            </a:r>
          </a:p>
        </p:txBody>
      </p:sp>
      <p:sp>
        <p:nvSpPr>
          <p:cNvPr id="21" name="24 CuadroTexto">
            <a:extLst>
              <a:ext uri="{FF2B5EF4-FFF2-40B4-BE49-F238E27FC236}">
                <a16:creationId xmlns:a16="http://schemas.microsoft.com/office/drawing/2014/main" id="{C5C06FF7-3E0B-4D5C-9ED8-656197AEF78E}"/>
              </a:ext>
            </a:extLst>
          </p:cNvPr>
          <p:cNvSpPr txBox="1"/>
          <p:nvPr/>
        </p:nvSpPr>
        <p:spPr>
          <a:xfrm>
            <a:off x="6617277" y="4840213"/>
            <a:ext cx="1586547" cy="707886"/>
          </a:xfrm>
          <a:prstGeom prst="rect">
            <a:avLst/>
          </a:prstGeom>
          <a:noFill/>
        </p:spPr>
        <p:txBody>
          <a:bodyPr wrap="square" rtlCol="0">
            <a:spAutoFit/>
          </a:bodyPr>
          <a:lstStyle/>
          <a:p>
            <a:pPr algn="ctr"/>
            <a:r>
              <a:rPr lang="es-CO" sz="2000" dirty="0"/>
              <a:t>Falso negativo (FN)</a:t>
            </a:r>
          </a:p>
        </p:txBody>
      </p:sp>
    </p:spTree>
    <p:extLst>
      <p:ext uri="{BB962C8B-B14F-4D97-AF65-F5344CB8AC3E}">
        <p14:creationId xmlns:p14="http://schemas.microsoft.com/office/powerpoint/2010/main" val="2919197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16</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Precisión y Exhaustividad</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1050176"/>
            <a:ext cx="11196320" cy="2308324"/>
          </a:xfrm>
          <a:prstGeom prst="rect">
            <a:avLst/>
          </a:prstGeom>
          <a:noFill/>
        </p:spPr>
        <p:txBody>
          <a:bodyPr wrap="square" rtlCol="0">
            <a:spAutoFit/>
          </a:bodyPr>
          <a:lstStyle/>
          <a:p>
            <a:pPr marL="285750" indent="-285750" algn="just">
              <a:buFont typeface="Arial" panose="020B0604020202020204" pitchFamily="34" charset="0"/>
              <a:buChar char="•"/>
            </a:pPr>
            <a:r>
              <a:rPr lang="es-CO" sz="2400" b="1" dirty="0">
                <a:solidFill>
                  <a:srgbClr val="2C5697"/>
                </a:solidFill>
              </a:rPr>
              <a:t>Precisión / Especificidad (precision): </a:t>
            </a:r>
            <a:r>
              <a:rPr lang="es-CO" sz="2400" dirty="0"/>
              <a:t>Verdaderos positivos de todas las predicciones positivas</a:t>
            </a:r>
          </a:p>
          <a:p>
            <a:pPr algn="just"/>
            <a:endParaRPr lang="es-CO" sz="2400" dirty="0"/>
          </a:p>
          <a:p>
            <a:pPr algn="just"/>
            <a:endParaRPr lang="es-CO" sz="2400" dirty="0"/>
          </a:p>
          <a:p>
            <a:pPr marL="285750" indent="-285750" algn="just">
              <a:buFont typeface="Arial" panose="020B0604020202020204" pitchFamily="34" charset="0"/>
              <a:buChar char="•"/>
            </a:pPr>
            <a:r>
              <a:rPr lang="es-CO" sz="2400" b="1" dirty="0">
                <a:solidFill>
                  <a:srgbClr val="2C5697"/>
                </a:solidFill>
              </a:rPr>
              <a:t>Exhaustividad / Sensibilidad (recall): </a:t>
            </a:r>
            <a:r>
              <a:rPr lang="es-CO" sz="2400" dirty="0"/>
              <a:t>Verdaderos Positivos de todos los que son realmente positivos</a:t>
            </a:r>
          </a:p>
        </p:txBody>
      </p:sp>
    </p:spTree>
    <p:extLst>
      <p:ext uri="{BB962C8B-B14F-4D97-AF65-F5344CB8AC3E}">
        <p14:creationId xmlns:p14="http://schemas.microsoft.com/office/powerpoint/2010/main" val="110162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17</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Precisión y Exhaustividad</a:t>
            </a:r>
          </a:p>
        </p:txBody>
      </p:sp>
      <p:graphicFrame>
        <p:nvGraphicFramePr>
          <p:cNvPr id="60" name="141 Tabla">
            <a:extLst>
              <a:ext uri="{FF2B5EF4-FFF2-40B4-BE49-F238E27FC236}">
                <a16:creationId xmlns:a16="http://schemas.microsoft.com/office/drawing/2014/main" id="{1197097D-7819-4F6D-B59C-3FE68802E1FE}"/>
              </a:ext>
            </a:extLst>
          </p:cNvPr>
          <p:cNvGraphicFramePr>
            <a:graphicFrameLocks noGrp="1"/>
          </p:cNvGraphicFramePr>
          <p:nvPr>
            <p:extLst>
              <p:ext uri="{D42A27DB-BD31-4B8C-83A1-F6EECF244321}">
                <p14:modId xmlns:p14="http://schemas.microsoft.com/office/powerpoint/2010/main" val="2772209437"/>
              </p:ext>
            </p:extLst>
          </p:nvPr>
        </p:nvGraphicFramePr>
        <p:xfrm>
          <a:off x="2674218" y="862643"/>
          <a:ext cx="6843564" cy="2211811"/>
        </p:xfrm>
        <a:graphic>
          <a:graphicData uri="http://schemas.openxmlformats.org/drawingml/2006/table">
            <a:tbl>
              <a:tblPr firstRow="1" bandRow="1">
                <a:tableStyleId>{5C22544A-7EE6-4342-B048-85BDC9FD1C3A}</a:tableStyleId>
              </a:tblPr>
              <a:tblGrid>
                <a:gridCol w="1710891">
                  <a:extLst>
                    <a:ext uri="{9D8B030D-6E8A-4147-A177-3AD203B41FA5}">
                      <a16:colId xmlns:a16="http://schemas.microsoft.com/office/drawing/2014/main" val="20000"/>
                    </a:ext>
                  </a:extLst>
                </a:gridCol>
                <a:gridCol w="1710891">
                  <a:extLst>
                    <a:ext uri="{9D8B030D-6E8A-4147-A177-3AD203B41FA5}">
                      <a16:colId xmlns:a16="http://schemas.microsoft.com/office/drawing/2014/main" val="20001"/>
                    </a:ext>
                  </a:extLst>
                </a:gridCol>
                <a:gridCol w="1710891">
                  <a:extLst>
                    <a:ext uri="{9D8B030D-6E8A-4147-A177-3AD203B41FA5}">
                      <a16:colId xmlns:a16="http://schemas.microsoft.com/office/drawing/2014/main" val="20002"/>
                    </a:ext>
                  </a:extLst>
                </a:gridCol>
                <a:gridCol w="1710891">
                  <a:extLst>
                    <a:ext uri="{9D8B030D-6E8A-4147-A177-3AD203B41FA5}">
                      <a16:colId xmlns:a16="http://schemas.microsoft.com/office/drawing/2014/main" val="20003"/>
                    </a:ext>
                  </a:extLst>
                </a:gridCol>
              </a:tblGrid>
              <a:tr h="626851">
                <a:tc>
                  <a:txBody>
                    <a:bodyPr/>
                    <a:lstStyle/>
                    <a:p>
                      <a:pPr algn="ctr"/>
                      <a:r>
                        <a:rPr lang="es-CO" sz="2000" dirty="0">
                          <a:latin typeface="+mn-lt"/>
                        </a:rPr>
                        <a:t>Observado</a:t>
                      </a:r>
                    </a:p>
                  </a:txBody>
                  <a:tcPr anchor="ctr"/>
                </a:tc>
                <a:tc>
                  <a:txBody>
                    <a:bodyPr/>
                    <a:lstStyle/>
                    <a:p>
                      <a:pPr algn="ctr"/>
                      <a:r>
                        <a:rPr lang="es-CO" sz="2000" dirty="0">
                          <a:latin typeface="+mn-lt"/>
                        </a:rPr>
                        <a:t>Pronosticado</a:t>
                      </a:r>
                    </a:p>
                  </a:txBody>
                  <a:tcPr anchor="ctr"/>
                </a:tc>
                <a:tc>
                  <a:txBody>
                    <a:bodyPr/>
                    <a:lstStyle/>
                    <a:p>
                      <a:pPr algn="ctr"/>
                      <a:r>
                        <a:rPr lang="es-CO" sz="2000" dirty="0">
                          <a:latin typeface="+mn-lt"/>
                        </a:rPr>
                        <a:t>Pronosticado</a:t>
                      </a:r>
                    </a:p>
                  </a:txBody>
                  <a:tcPr anchor="ctr"/>
                </a:tc>
                <a:tc>
                  <a:txBody>
                    <a:bodyPr/>
                    <a:lstStyle/>
                    <a:p>
                      <a:pPr algn="ctr"/>
                      <a:r>
                        <a:rPr lang="es-CO" sz="2000" dirty="0">
                          <a:latin typeface="+mn-lt"/>
                        </a:rPr>
                        <a:t>Pronosticado</a:t>
                      </a:r>
                    </a:p>
                  </a:txBody>
                  <a:tcPr anchor="ctr"/>
                </a:tc>
                <a:extLst>
                  <a:ext uri="{0D108BD9-81ED-4DB2-BD59-A6C34878D82A}">
                    <a16:rowId xmlns:a16="http://schemas.microsoft.com/office/drawing/2014/main" val="10000"/>
                  </a:ext>
                </a:extLst>
              </a:tr>
              <a:tr h="349146">
                <a:tc>
                  <a:txBody>
                    <a:bodyPr/>
                    <a:lstStyle/>
                    <a:p>
                      <a:pPr algn="ctr"/>
                      <a:endParaRPr lang="es-CO" sz="2000" dirty="0">
                        <a:latin typeface="+mn-lt"/>
                      </a:endParaRPr>
                    </a:p>
                  </a:txBody>
                  <a:tcPr/>
                </a:tc>
                <a:tc>
                  <a:txBody>
                    <a:bodyPr/>
                    <a:lstStyle/>
                    <a:p>
                      <a:pPr algn="ctr"/>
                      <a:r>
                        <a:rPr lang="es-CO" sz="2000" dirty="0">
                          <a:latin typeface="+mn-lt"/>
                        </a:rPr>
                        <a:t>Si</a:t>
                      </a:r>
                    </a:p>
                  </a:txBody>
                  <a:tcPr/>
                </a:tc>
                <a:tc>
                  <a:txBody>
                    <a:bodyPr/>
                    <a:lstStyle/>
                    <a:p>
                      <a:pPr algn="ctr"/>
                      <a:r>
                        <a:rPr lang="es-CO" sz="2000" dirty="0">
                          <a:latin typeface="+mn-lt"/>
                        </a:rPr>
                        <a:t>No</a:t>
                      </a:r>
                    </a:p>
                  </a:txBody>
                  <a:tcPr/>
                </a:tc>
                <a:tc>
                  <a:txBody>
                    <a:bodyPr/>
                    <a:lstStyle/>
                    <a:p>
                      <a:pPr algn="ctr"/>
                      <a:r>
                        <a:rPr lang="es-CO" sz="2000" dirty="0">
                          <a:latin typeface="+mn-lt"/>
                        </a:rPr>
                        <a:t>% correcto</a:t>
                      </a:r>
                    </a:p>
                  </a:txBody>
                  <a:tcPr/>
                </a:tc>
                <a:extLst>
                  <a:ext uri="{0D108BD9-81ED-4DB2-BD59-A6C34878D82A}">
                    <a16:rowId xmlns:a16="http://schemas.microsoft.com/office/drawing/2014/main" val="10001"/>
                  </a:ext>
                </a:extLst>
              </a:tr>
              <a:tr h="349146">
                <a:tc>
                  <a:txBody>
                    <a:bodyPr/>
                    <a:lstStyle/>
                    <a:p>
                      <a:pPr algn="ctr"/>
                      <a:r>
                        <a:rPr lang="es-CO" sz="2000" dirty="0">
                          <a:latin typeface="+mn-lt"/>
                        </a:rPr>
                        <a:t>Si</a:t>
                      </a:r>
                    </a:p>
                  </a:txBody>
                  <a:tcPr/>
                </a:tc>
                <a:tc>
                  <a:txBody>
                    <a:bodyPr/>
                    <a:lstStyle/>
                    <a:p>
                      <a:pPr algn="ctr"/>
                      <a:r>
                        <a:rPr lang="es-CO" sz="2000" dirty="0">
                          <a:latin typeface="+mn-lt"/>
                        </a:rPr>
                        <a:t>140</a:t>
                      </a:r>
                    </a:p>
                  </a:txBody>
                  <a:tcPr/>
                </a:tc>
                <a:tc>
                  <a:txBody>
                    <a:bodyPr/>
                    <a:lstStyle/>
                    <a:p>
                      <a:pPr algn="ctr"/>
                      <a:r>
                        <a:rPr lang="es-CO" sz="2000" dirty="0">
                          <a:latin typeface="+mn-lt"/>
                        </a:rPr>
                        <a:t>60</a:t>
                      </a:r>
                    </a:p>
                  </a:txBody>
                  <a:tcPr/>
                </a:tc>
                <a:tc>
                  <a:txBody>
                    <a:bodyPr/>
                    <a:lstStyle/>
                    <a:p>
                      <a:pPr algn="ctr"/>
                      <a:r>
                        <a:rPr lang="es-CO" sz="2000" dirty="0">
                          <a:latin typeface="+mn-lt"/>
                        </a:rPr>
                        <a:t>70%</a:t>
                      </a:r>
                    </a:p>
                  </a:txBody>
                  <a:tcPr/>
                </a:tc>
                <a:extLst>
                  <a:ext uri="{0D108BD9-81ED-4DB2-BD59-A6C34878D82A}">
                    <a16:rowId xmlns:a16="http://schemas.microsoft.com/office/drawing/2014/main" val="10002"/>
                  </a:ext>
                </a:extLst>
              </a:tr>
              <a:tr h="349146">
                <a:tc>
                  <a:txBody>
                    <a:bodyPr/>
                    <a:lstStyle/>
                    <a:p>
                      <a:pPr algn="ctr"/>
                      <a:r>
                        <a:rPr lang="es-CO" sz="2000" dirty="0">
                          <a:latin typeface="+mn-lt"/>
                        </a:rPr>
                        <a:t>No</a:t>
                      </a:r>
                    </a:p>
                  </a:txBody>
                  <a:tcPr/>
                </a:tc>
                <a:tc>
                  <a:txBody>
                    <a:bodyPr/>
                    <a:lstStyle/>
                    <a:p>
                      <a:pPr algn="ctr"/>
                      <a:r>
                        <a:rPr lang="es-CO" sz="2000" dirty="0">
                          <a:latin typeface="+mn-lt"/>
                        </a:rPr>
                        <a:t>20</a:t>
                      </a:r>
                    </a:p>
                  </a:txBody>
                  <a:tcPr/>
                </a:tc>
                <a:tc>
                  <a:txBody>
                    <a:bodyPr/>
                    <a:lstStyle/>
                    <a:p>
                      <a:pPr algn="ctr"/>
                      <a:r>
                        <a:rPr lang="es-CO" sz="2000" dirty="0">
                          <a:latin typeface="+mn-lt"/>
                        </a:rPr>
                        <a:t>80</a:t>
                      </a:r>
                    </a:p>
                  </a:txBody>
                  <a:tcPr/>
                </a:tc>
                <a:tc>
                  <a:txBody>
                    <a:bodyPr/>
                    <a:lstStyle/>
                    <a:p>
                      <a:pPr algn="ctr"/>
                      <a:r>
                        <a:rPr lang="es-CO" sz="2000" dirty="0">
                          <a:latin typeface="+mn-lt"/>
                        </a:rPr>
                        <a:t>80%</a:t>
                      </a:r>
                    </a:p>
                  </a:txBody>
                  <a:tcPr/>
                </a:tc>
                <a:extLst>
                  <a:ext uri="{0D108BD9-81ED-4DB2-BD59-A6C34878D82A}">
                    <a16:rowId xmlns:a16="http://schemas.microsoft.com/office/drawing/2014/main" val="10003"/>
                  </a:ext>
                </a:extLst>
              </a:tr>
              <a:tr h="349146">
                <a:tc>
                  <a:txBody>
                    <a:bodyPr/>
                    <a:lstStyle/>
                    <a:p>
                      <a:pPr algn="ctr"/>
                      <a:r>
                        <a:rPr lang="es-CO" sz="2000" dirty="0">
                          <a:latin typeface="+mn-lt"/>
                        </a:rPr>
                        <a:t>Global</a:t>
                      </a:r>
                    </a:p>
                  </a:txBody>
                  <a:tcPr/>
                </a:tc>
                <a:tc>
                  <a:txBody>
                    <a:bodyPr/>
                    <a:lstStyle/>
                    <a:p>
                      <a:pPr algn="ctr"/>
                      <a:r>
                        <a:rPr lang="es-CO" sz="2000" dirty="0">
                          <a:latin typeface="+mn-lt"/>
                        </a:rPr>
                        <a:t>53.3%</a:t>
                      </a:r>
                    </a:p>
                  </a:txBody>
                  <a:tcPr/>
                </a:tc>
                <a:tc>
                  <a:txBody>
                    <a:bodyPr/>
                    <a:lstStyle/>
                    <a:p>
                      <a:pPr algn="ctr"/>
                      <a:r>
                        <a:rPr lang="es-CO" sz="2000" dirty="0">
                          <a:latin typeface="+mn-lt"/>
                        </a:rPr>
                        <a:t>46.7%</a:t>
                      </a:r>
                    </a:p>
                  </a:txBody>
                  <a:tcPr/>
                </a:tc>
                <a:tc>
                  <a:txBody>
                    <a:bodyPr/>
                    <a:lstStyle/>
                    <a:p>
                      <a:pPr algn="ctr"/>
                      <a:r>
                        <a:rPr lang="es-CO" sz="2000" dirty="0">
                          <a:latin typeface="+mn-lt"/>
                        </a:rPr>
                        <a:t>73.3%</a:t>
                      </a:r>
                    </a:p>
                  </a:txBody>
                  <a:tcPr/>
                </a:tc>
                <a:extLst>
                  <a:ext uri="{0D108BD9-81ED-4DB2-BD59-A6C34878D82A}">
                    <a16:rowId xmlns:a16="http://schemas.microsoft.com/office/drawing/2014/main" val="10004"/>
                  </a:ext>
                </a:extLst>
              </a:tr>
            </a:tbl>
          </a:graphicData>
        </a:graphic>
      </p:graphicFrame>
      <p:cxnSp>
        <p:nvCxnSpPr>
          <p:cNvPr id="14" name="146 Conector recto de flecha">
            <a:extLst>
              <a:ext uri="{FF2B5EF4-FFF2-40B4-BE49-F238E27FC236}">
                <a16:creationId xmlns:a16="http://schemas.microsoft.com/office/drawing/2014/main" id="{FE6AAC4A-F86E-4838-AEE8-BB09EC747239}"/>
              </a:ext>
            </a:extLst>
          </p:cNvPr>
          <p:cNvCxnSpPr>
            <a:cxnSpLocks/>
          </p:cNvCxnSpPr>
          <p:nvPr/>
        </p:nvCxnSpPr>
        <p:spPr>
          <a:xfrm flipH="1" flipV="1">
            <a:off x="7159176" y="2525011"/>
            <a:ext cx="2353526" cy="865541"/>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5" name="147 CuadroTexto">
            <a:extLst>
              <a:ext uri="{FF2B5EF4-FFF2-40B4-BE49-F238E27FC236}">
                <a16:creationId xmlns:a16="http://schemas.microsoft.com/office/drawing/2014/main" id="{03743880-6DE0-42B1-BDCB-261BA0365068}"/>
              </a:ext>
            </a:extLst>
          </p:cNvPr>
          <p:cNvSpPr txBox="1"/>
          <p:nvPr/>
        </p:nvSpPr>
        <p:spPr>
          <a:xfrm>
            <a:off x="4034773" y="3340950"/>
            <a:ext cx="1586547" cy="707886"/>
          </a:xfrm>
          <a:prstGeom prst="rect">
            <a:avLst/>
          </a:prstGeom>
          <a:noFill/>
        </p:spPr>
        <p:txBody>
          <a:bodyPr wrap="square" rtlCol="0">
            <a:spAutoFit/>
          </a:bodyPr>
          <a:lstStyle/>
          <a:p>
            <a:pPr algn="ctr"/>
            <a:r>
              <a:rPr lang="es-CO" sz="2000" dirty="0"/>
              <a:t>Falso positivo (FP)</a:t>
            </a:r>
          </a:p>
        </p:txBody>
      </p:sp>
      <p:cxnSp>
        <p:nvCxnSpPr>
          <p:cNvPr id="16" name="13 Conector recto de flecha">
            <a:extLst>
              <a:ext uri="{FF2B5EF4-FFF2-40B4-BE49-F238E27FC236}">
                <a16:creationId xmlns:a16="http://schemas.microsoft.com/office/drawing/2014/main" id="{042DDBDE-433F-4AF5-B678-1C1034847147}"/>
              </a:ext>
            </a:extLst>
          </p:cNvPr>
          <p:cNvCxnSpPr>
            <a:cxnSpLocks/>
          </p:cNvCxnSpPr>
          <p:nvPr/>
        </p:nvCxnSpPr>
        <p:spPr>
          <a:xfrm flipV="1">
            <a:off x="2985111" y="2063886"/>
            <a:ext cx="1845110" cy="1277064"/>
          </a:xfrm>
          <a:prstGeom prst="straightConnector1">
            <a:avLst/>
          </a:prstGeom>
          <a:ln>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14 Conector recto de flecha">
            <a:extLst>
              <a:ext uri="{FF2B5EF4-FFF2-40B4-BE49-F238E27FC236}">
                <a16:creationId xmlns:a16="http://schemas.microsoft.com/office/drawing/2014/main" id="{A93DB061-79C2-47D8-8089-109E63DE5FE0}"/>
              </a:ext>
            </a:extLst>
          </p:cNvPr>
          <p:cNvCxnSpPr>
            <a:cxnSpLocks/>
          </p:cNvCxnSpPr>
          <p:nvPr/>
        </p:nvCxnSpPr>
        <p:spPr>
          <a:xfrm flipV="1">
            <a:off x="4815266" y="2472987"/>
            <a:ext cx="73435" cy="907368"/>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15 Conector recto de flecha">
            <a:extLst>
              <a:ext uri="{FF2B5EF4-FFF2-40B4-BE49-F238E27FC236}">
                <a16:creationId xmlns:a16="http://schemas.microsoft.com/office/drawing/2014/main" id="{4D0F2706-DA78-46FA-B397-7C022DC53269}"/>
              </a:ext>
            </a:extLst>
          </p:cNvPr>
          <p:cNvCxnSpPr>
            <a:cxnSpLocks/>
          </p:cNvCxnSpPr>
          <p:nvPr/>
        </p:nvCxnSpPr>
        <p:spPr>
          <a:xfrm flipH="1" flipV="1">
            <a:off x="6353940" y="2084750"/>
            <a:ext cx="406678" cy="1256200"/>
          </a:xfrm>
          <a:prstGeom prst="straightConnector1">
            <a:avLst/>
          </a:prstGeom>
          <a:ln>
            <a:solidFill>
              <a:schemeClr val="accent6"/>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9" name="16 CuadroTexto">
            <a:extLst>
              <a:ext uri="{FF2B5EF4-FFF2-40B4-BE49-F238E27FC236}">
                <a16:creationId xmlns:a16="http://schemas.microsoft.com/office/drawing/2014/main" id="{4A6FD79E-2F3E-4767-8AF7-1E6E59AE8D91}"/>
              </a:ext>
            </a:extLst>
          </p:cNvPr>
          <p:cNvSpPr txBox="1"/>
          <p:nvPr/>
        </p:nvSpPr>
        <p:spPr>
          <a:xfrm>
            <a:off x="1533148" y="3184467"/>
            <a:ext cx="1586548" cy="707886"/>
          </a:xfrm>
          <a:prstGeom prst="rect">
            <a:avLst/>
          </a:prstGeom>
          <a:noFill/>
        </p:spPr>
        <p:txBody>
          <a:bodyPr wrap="square" rtlCol="0">
            <a:spAutoFit/>
          </a:bodyPr>
          <a:lstStyle/>
          <a:p>
            <a:pPr algn="ctr"/>
            <a:r>
              <a:rPr lang="es-CO" sz="2000" dirty="0"/>
              <a:t>Verdaderos positivos (TP)</a:t>
            </a:r>
          </a:p>
        </p:txBody>
      </p:sp>
      <p:sp>
        <p:nvSpPr>
          <p:cNvPr id="20" name="17 CuadroTexto">
            <a:extLst>
              <a:ext uri="{FF2B5EF4-FFF2-40B4-BE49-F238E27FC236}">
                <a16:creationId xmlns:a16="http://schemas.microsoft.com/office/drawing/2014/main" id="{E3371595-25E3-4516-907B-E3461DFFC065}"/>
              </a:ext>
            </a:extLst>
          </p:cNvPr>
          <p:cNvSpPr txBox="1"/>
          <p:nvPr/>
        </p:nvSpPr>
        <p:spPr>
          <a:xfrm>
            <a:off x="9424197" y="3104872"/>
            <a:ext cx="1750708" cy="707886"/>
          </a:xfrm>
          <a:prstGeom prst="rect">
            <a:avLst/>
          </a:prstGeom>
          <a:noFill/>
        </p:spPr>
        <p:txBody>
          <a:bodyPr wrap="square" rtlCol="0">
            <a:spAutoFit/>
          </a:bodyPr>
          <a:lstStyle/>
          <a:p>
            <a:pPr algn="ctr"/>
            <a:r>
              <a:rPr lang="es-CO" sz="2000" dirty="0"/>
              <a:t>Verdaderos negativos (TN)</a:t>
            </a:r>
          </a:p>
        </p:txBody>
      </p:sp>
      <p:sp>
        <p:nvSpPr>
          <p:cNvPr id="21" name="24 CuadroTexto">
            <a:extLst>
              <a:ext uri="{FF2B5EF4-FFF2-40B4-BE49-F238E27FC236}">
                <a16:creationId xmlns:a16="http://schemas.microsoft.com/office/drawing/2014/main" id="{C5C06FF7-3E0B-4D5C-9ED8-656197AEF78E}"/>
              </a:ext>
            </a:extLst>
          </p:cNvPr>
          <p:cNvSpPr txBox="1"/>
          <p:nvPr/>
        </p:nvSpPr>
        <p:spPr>
          <a:xfrm>
            <a:off x="6096000" y="3380355"/>
            <a:ext cx="1586547" cy="707886"/>
          </a:xfrm>
          <a:prstGeom prst="rect">
            <a:avLst/>
          </a:prstGeom>
          <a:noFill/>
        </p:spPr>
        <p:txBody>
          <a:bodyPr wrap="square" rtlCol="0">
            <a:spAutoFit/>
          </a:bodyPr>
          <a:lstStyle/>
          <a:p>
            <a:pPr algn="ctr"/>
            <a:r>
              <a:rPr lang="es-CO" sz="2000" dirty="0"/>
              <a:t>Falso negativo (FN)</a:t>
            </a:r>
          </a:p>
        </p:txBody>
      </p:sp>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665B42F1-F668-48D4-A0C1-C2D4BA913FEB}"/>
                  </a:ext>
                </a:extLst>
              </p:cNvPr>
              <p:cNvSpPr/>
              <p:nvPr/>
            </p:nvSpPr>
            <p:spPr>
              <a:xfrm>
                <a:off x="4238759" y="4379520"/>
                <a:ext cx="4637039"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𝑃𝑟𝑒𝑐𝑖𝑠𝑖𝑜𝑛</m:t>
                      </m:r>
                      <m:r>
                        <a:rPr lang="es-CO" b="0" i="1" smtClean="0">
                          <a:latin typeface="Cambria Math" panose="02040503050406030204" pitchFamily="18" charset="0"/>
                        </a:rPr>
                        <m:t>= </m:t>
                      </m:r>
                      <m:f>
                        <m:fPr>
                          <m:ctrlPr>
                            <a:rPr lang="es-CO" b="0" i="1" smtClean="0">
                              <a:latin typeface="Cambria Math" panose="02040503050406030204" pitchFamily="18" charset="0"/>
                            </a:rPr>
                          </m:ctrlPr>
                        </m:fPr>
                        <m:num>
                          <m:r>
                            <a:rPr lang="es-CO" b="0" i="1" smtClean="0">
                              <a:latin typeface="Cambria Math" panose="02040503050406030204" pitchFamily="18" charset="0"/>
                            </a:rPr>
                            <m:t>𝑇𝑃</m:t>
                          </m:r>
                        </m:num>
                        <m:den>
                          <m:r>
                            <a:rPr lang="es-CO" b="0" i="1" smtClean="0">
                              <a:latin typeface="Cambria Math" panose="02040503050406030204" pitchFamily="18" charset="0"/>
                            </a:rPr>
                            <m:t>𝑇𝑃</m:t>
                          </m:r>
                          <m:r>
                            <a:rPr lang="es-CO" b="0" i="1" smtClean="0">
                              <a:latin typeface="Cambria Math" panose="02040503050406030204" pitchFamily="18" charset="0"/>
                            </a:rPr>
                            <m:t>+</m:t>
                          </m:r>
                          <m:r>
                            <a:rPr lang="es-CO" b="0" i="1" smtClean="0">
                              <a:latin typeface="Cambria Math" panose="02040503050406030204" pitchFamily="18" charset="0"/>
                            </a:rPr>
                            <m:t>𝐹𝑃</m:t>
                          </m:r>
                        </m:den>
                      </m:f>
                      <m:r>
                        <a:rPr lang="es-CO" b="0" i="1" smtClean="0">
                          <a:latin typeface="Cambria Math" panose="02040503050406030204" pitchFamily="18" charset="0"/>
                        </a:rPr>
                        <m:t>= </m:t>
                      </m:r>
                      <m:f>
                        <m:fPr>
                          <m:ctrlPr>
                            <a:rPr lang="es-CO" b="0" i="1" smtClean="0">
                              <a:latin typeface="Cambria Math" panose="02040503050406030204" pitchFamily="18" charset="0"/>
                            </a:rPr>
                          </m:ctrlPr>
                        </m:fPr>
                        <m:num>
                          <m:r>
                            <a:rPr lang="es-CO" b="0" i="1" smtClean="0">
                              <a:latin typeface="Cambria Math" panose="02040503050406030204" pitchFamily="18" charset="0"/>
                            </a:rPr>
                            <m:t>140</m:t>
                          </m:r>
                        </m:num>
                        <m:den>
                          <m:r>
                            <a:rPr lang="es-CO" b="0" i="1" smtClean="0">
                              <a:latin typeface="Cambria Math" panose="02040503050406030204" pitchFamily="18" charset="0"/>
                            </a:rPr>
                            <m:t>140+20</m:t>
                          </m:r>
                        </m:den>
                      </m:f>
                      <m:r>
                        <a:rPr lang="es-CO" b="0" i="1" smtClean="0">
                          <a:latin typeface="Cambria Math" panose="02040503050406030204" pitchFamily="18" charset="0"/>
                        </a:rPr>
                        <m:t>=87.5%</m:t>
                      </m:r>
                    </m:oMath>
                  </m:oMathPara>
                </a14:m>
                <a:endParaRPr lang="es-CO" dirty="0"/>
              </a:p>
            </p:txBody>
          </p:sp>
        </mc:Choice>
        <mc:Fallback xmlns="">
          <p:sp>
            <p:nvSpPr>
              <p:cNvPr id="10" name="Rectángulo 9">
                <a:extLst>
                  <a:ext uri="{FF2B5EF4-FFF2-40B4-BE49-F238E27FC236}">
                    <a16:creationId xmlns:a16="http://schemas.microsoft.com/office/drawing/2014/main" id="{665B42F1-F668-48D4-A0C1-C2D4BA913FEB}"/>
                  </a:ext>
                </a:extLst>
              </p:cNvPr>
              <p:cNvSpPr>
                <a:spLocks noRot="1" noChangeAspect="1" noMove="1" noResize="1" noEditPoints="1" noAdjustHandles="1" noChangeArrowheads="1" noChangeShapeType="1" noTextEdit="1"/>
              </p:cNvSpPr>
              <p:nvPr/>
            </p:nvSpPr>
            <p:spPr>
              <a:xfrm>
                <a:off x="4238759" y="4379520"/>
                <a:ext cx="4637039" cy="617348"/>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14D270F8-21FB-40EA-A980-96EB33C51F08}"/>
                  </a:ext>
                </a:extLst>
              </p:cNvPr>
              <p:cNvSpPr/>
              <p:nvPr/>
            </p:nvSpPr>
            <p:spPr>
              <a:xfrm>
                <a:off x="3838989" y="5126811"/>
                <a:ext cx="5029902"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𝐸𝑥h𝑎𝑢𝑠𝑡𝑖𝑣𝑖𝑑𝑎𝑑</m:t>
                      </m:r>
                      <m:r>
                        <a:rPr lang="es-CO" b="0" i="1" smtClean="0">
                          <a:latin typeface="Cambria Math" panose="02040503050406030204" pitchFamily="18" charset="0"/>
                        </a:rPr>
                        <m:t>= </m:t>
                      </m:r>
                      <m:f>
                        <m:fPr>
                          <m:ctrlPr>
                            <a:rPr lang="es-CO" b="0" i="1" smtClean="0">
                              <a:latin typeface="Cambria Math" panose="02040503050406030204" pitchFamily="18" charset="0"/>
                            </a:rPr>
                          </m:ctrlPr>
                        </m:fPr>
                        <m:num>
                          <m:r>
                            <a:rPr lang="es-CO" b="0" i="1" smtClean="0">
                              <a:latin typeface="Cambria Math" panose="02040503050406030204" pitchFamily="18" charset="0"/>
                            </a:rPr>
                            <m:t>𝑇𝑃</m:t>
                          </m:r>
                        </m:num>
                        <m:den>
                          <m:r>
                            <a:rPr lang="es-CO" b="0" i="1" smtClean="0">
                              <a:latin typeface="Cambria Math" panose="02040503050406030204" pitchFamily="18" charset="0"/>
                            </a:rPr>
                            <m:t>𝑇𝑃</m:t>
                          </m:r>
                          <m:r>
                            <a:rPr lang="es-CO" b="0" i="1" smtClean="0">
                              <a:latin typeface="Cambria Math" panose="02040503050406030204" pitchFamily="18" charset="0"/>
                            </a:rPr>
                            <m:t>+</m:t>
                          </m:r>
                          <m:r>
                            <a:rPr lang="es-CO" b="0" i="1" smtClean="0">
                              <a:latin typeface="Cambria Math" panose="02040503050406030204" pitchFamily="18" charset="0"/>
                            </a:rPr>
                            <m:t>𝐹𝑁</m:t>
                          </m:r>
                        </m:den>
                      </m:f>
                      <m:r>
                        <a:rPr lang="es-CO" b="0" i="1" smtClean="0">
                          <a:latin typeface="Cambria Math" panose="02040503050406030204" pitchFamily="18" charset="0"/>
                        </a:rPr>
                        <m:t>= </m:t>
                      </m:r>
                      <m:f>
                        <m:fPr>
                          <m:ctrlPr>
                            <a:rPr lang="es-CO" b="0" i="1" smtClean="0">
                              <a:latin typeface="Cambria Math" panose="02040503050406030204" pitchFamily="18" charset="0"/>
                            </a:rPr>
                          </m:ctrlPr>
                        </m:fPr>
                        <m:num>
                          <m:r>
                            <a:rPr lang="es-CO" b="0" i="1" smtClean="0">
                              <a:latin typeface="Cambria Math" panose="02040503050406030204" pitchFamily="18" charset="0"/>
                            </a:rPr>
                            <m:t>140</m:t>
                          </m:r>
                        </m:num>
                        <m:den>
                          <m:r>
                            <a:rPr lang="es-CO" b="0" i="1" smtClean="0">
                              <a:latin typeface="Cambria Math" panose="02040503050406030204" pitchFamily="18" charset="0"/>
                            </a:rPr>
                            <m:t>140+60</m:t>
                          </m:r>
                        </m:den>
                      </m:f>
                      <m:r>
                        <a:rPr lang="es-CO" b="0" i="1" smtClean="0">
                          <a:latin typeface="Cambria Math" panose="02040503050406030204" pitchFamily="18" charset="0"/>
                        </a:rPr>
                        <m:t>=70%</m:t>
                      </m:r>
                    </m:oMath>
                  </m:oMathPara>
                </a14:m>
                <a:endParaRPr lang="es-CO" dirty="0"/>
              </a:p>
            </p:txBody>
          </p:sp>
        </mc:Choice>
        <mc:Fallback xmlns="">
          <p:sp>
            <p:nvSpPr>
              <p:cNvPr id="22" name="Rectángulo 21">
                <a:extLst>
                  <a:ext uri="{FF2B5EF4-FFF2-40B4-BE49-F238E27FC236}">
                    <a16:creationId xmlns:a16="http://schemas.microsoft.com/office/drawing/2014/main" id="{14D270F8-21FB-40EA-A980-96EB33C51F08}"/>
                  </a:ext>
                </a:extLst>
              </p:cNvPr>
              <p:cNvSpPr>
                <a:spLocks noRot="1" noChangeAspect="1" noMove="1" noResize="1" noEditPoints="1" noAdjustHandles="1" noChangeArrowheads="1" noChangeShapeType="1" noTextEdit="1"/>
              </p:cNvSpPr>
              <p:nvPr/>
            </p:nvSpPr>
            <p:spPr>
              <a:xfrm>
                <a:off x="3838989" y="5126811"/>
                <a:ext cx="5029902" cy="617348"/>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06988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18</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F-Score</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1050176"/>
            <a:ext cx="11196320" cy="461665"/>
          </a:xfrm>
          <a:prstGeom prst="rect">
            <a:avLst/>
          </a:prstGeom>
          <a:noFill/>
        </p:spPr>
        <p:txBody>
          <a:bodyPr wrap="square" rtlCol="0">
            <a:spAutoFit/>
          </a:bodyPr>
          <a:lstStyle/>
          <a:p>
            <a:pPr algn="just"/>
            <a:r>
              <a:rPr lang="es-CO" sz="2400" dirty="0"/>
              <a:t>Media Armónica de precisión y exhaustividad</a:t>
            </a:r>
          </a:p>
        </p:txBody>
      </p:sp>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60245ECF-7E94-43B2-9810-53CDEDAE458D}"/>
                  </a:ext>
                </a:extLst>
              </p:cNvPr>
              <p:cNvSpPr/>
              <p:nvPr/>
            </p:nvSpPr>
            <p:spPr>
              <a:xfrm>
                <a:off x="2385336" y="2682492"/>
                <a:ext cx="7421327" cy="857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𝐹</m:t>
                      </m:r>
                      <m:r>
                        <a:rPr lang="es-CO" sz="2400" b="0" i="1" smtClean="0">
                          <a:latin typeface="Cambria Math" panose="02040503050406030204" pitchFamily="18" charset="0"/>
                        </a:rPr>
                        <m:t>−</m:t>
                      </m:r>
                      <m:r>
                        <a:rPr lang="es-CO" sz="2400" b="0" i="1" smtClean="0">
                          <a:latin typeface="Cambria Math" panose="02040503050406030204" pitchFamily="18" charset="0"/>
                        </a:rPr>
                        <m:t>𝑆𝑐𝑜𝑟𝑒</m:t>
                      </m:r>
                      <m:r>
                        <a:rPr lang="es-CO" sz="2400" b="0" i="1" smtClean="0">
                          <a:latin typeface="Cambria Math" panose="02040503050406030204" pitchFamily="18" charset="0"/>
                        </a:rPr>
                        <m:t>=2∗</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𝑝𝑟𝑒𝑐𝑖𝑠𝑖</m:t>
                          </m:r>
                          <m:r>
                            <a:rPr lang="es-CO" sz="2400" b="0" i="1" smtClean="0">
                              <a:latin typeface="Cambria Math" panose="02040503050406030204" pitchFamily="18" charset="0"/>
                            </a:rPr>
                            <m:t>ó</m:t>
                          </m:r>
                          <m:r>
                            <a:rPr lang="es-CO" sz="2400" b="0" i="1" smtClean="0">
                              <a:latin typeface="Cambria Math" panose="02040503050406030204" pitchFamily="18" charset="0"/>
                            </a:rPr>
                            <m:t>𝑛</m:t>
                          </m:r>
                          <m:r>
                            <a:rPr lang="es-CO" sz="2400" b="0" i="1" smtClean="0">
                              <a:latin typeface="Cambria Math" panose="02040503050406030204" pitchFamily="18" charset="0"/>
                            </a:rPr>
                            <m:t> ∗</m:t>
                          </m:r>
                          <m:r>
                            <a:rPr lang="es-CO" sz="2400" b="0" i="1" smtClean="0">
                              <a:latin typeface="Cambria Math" panose="02040503050406030204" pitchFamily="18" charset="0"/>
                            </a:rPr>
                            <m:t>𝑒𝑥h𝑎𝑢𝑠𝑡𝑖𝑣𝑖𝑑𝑎𝑑</m:t>
                          </m:r>
                        </m:num>
                        <m:den>
                          <m:r>
                            <a:rPr lang="es-CO" sz="2400" b="0" i="1" smtClean="0">
                              <a:latin typeface="Cambria Math" panose="02040503050406030204" pitchFamily="18" charset="0"/>
                            </a:rPr>
                            <m:t>𝑝𝑟𝑒𝑐𝑖𝑠𝑖</m:t>
                          </m:r>
                          <m:r>
                            <a:rPr lang="es-CO" sz="2400" b="0" i="1" smtClean="0">
                              <a:latin typeface="Cambria Math" panose="02040503050406030204" pitchFamily="18" charset="0"/>
                            </a:rPr>
                            <m:t>ó</m:t>
                          </m:r>
                          <m:r>
                            <a:rPr lang="es-CO" sz="2400" b="0" i="1" smtClean="0">
                              <a:latin typeface="Cambria Math" panose="02040503050406030204" pitchFamily="18" charset="0"/>
                            </a:rPr>
                            <m:t>𝑛</m:t>
                          </m:r>
                          <m:r>
                            <a:rPr lang="es-CO" sz="2400" b="0" i="1" smtClean="0">
                              <a:latin typeface="Cambria Math" panose="02040503050406030204" pitchFamily="18" charset="0"/>
                            </a:rPr>
                            <m:t>+</m:t>
                          </m:r>
                          <m:r>
                            <a:rPr lang="es-CO" sz="2400" b="0" i="1" smtClean="0">
                              <a:latin typeface="Cambria Math" panose="02040503050406030204" pitchFamily="18" charset="0"/>
                            </a:rPr>
                            <m:t>𝑒𝑥h𝑎𝑢𝑠𝑡𝑖𝑣𝑖𝑑𝑎𝑑</m:t>
                          </m:r>
                        </m:den>
                      </m:f>
                      <m:r>
                        <a:rPr lang="es-CO" sz="2400" b="0" i="1" smtClean="0">
                          <a:latin typeface="Cambria Math" panose="02040503050406030204" pitchFamily="18" charset="0"/>
                        </a:rPr>
                        <m:t>= 77.7%</m:t>
                      </m:r>
                    </m:oMath>
                  </m:oMathPara>
                </a14:m>
                <a:endParaRPr lang="es-CO" sz="2400" dirty="0"/>
              </a:p>
            </p:txBody>
          </p:sp>
        </mc:Choice>
        <mc:Fallback xmlns="">
          <p:sp>
            <p:nvSpPr>
              <p:cNvPr id="8" name="Rectángulo 7">
                <a:extLst>
                  <a:ext uri="{FF2B5EF4-FFF2-40B4-BE49-F238E27FC236}">
                    <a16:creationId xmlns:a16="http://schemas.microsoft.com/office/drawing/2014/main" id="{60245ECF-7E94-43B2-9810-53CDEDAE458D}"/>
                  </a:ext>
                </a:extLst>
              </p:cNvPr>
              <p:cNvSpPr>
                <a:spLocks noRot="1" noChangeAspect="1" noMove="1" noResize="1" noEditPoints="1" noAdjustHandles="1" noChangeArrowheads="1" noChangeShapeType="1" noTextEdit="1"/>
              </p:cNvSpPr>
              <p:nvPr/>
            </p:nvSpPr>
            <p:spPr>
              <a:xfrm>
                <a:off x="2385336" y="2682492"/>
                <a:ext cx="7421327" cy="857607"/>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83054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19</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Overall Error Rate</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1050176"/>
            <a:ext cx="11196320" cy="461665"/>
          </a:xfrm>
          <a:prstGeom prst="rect">
            <a:avLst/>
          </a:prstGeom>
          <a:noFill/>
        </p:spPr>
        <p:txBody>
          <a:bodyPr wrap="square" rtlCol="0">
            <a:spAutoFit/>
          </a:bodyPr>
          <a:lstStyle/>
          <a:p>
            <a:pPr algn="just"/>
            <a:r>
              <a:rPr lang="es-CO" sz="2400" dirty="0"/>
              <a:t>Total de falsos positivos y falsos negativos dentro de las predicciones hechas.</a:t>
            </a:r>
          </a:p>
        </p:txBody>
      </p:sp>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60245ECF-7E94-43B2-9810-53CDEDAE458D}"/>
                  </a:ext>
                </a:extLst>
              </p:cNvPr>
              <p:cNvSpPr/>
              <p:nvPr/>
            </p:nvSpPr>
            <p:spPr>
              <a:xfrm>
                <a:off x="3322136" y="2639040"/>
                <a:ext cx="5208029" cy="7899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𝑂𝐸𝑅</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𝐹𝑃</m:t>
                          </m:r>
                          <m:r>
                            <a:rPr lang="es-CO" sz="2400" b="0" i="1" smtClean="0">
                              <a:latin typeface="Cambria Math" panose="02040503050406030204" pitchFamily="18" charset="0"/>
                            </a:rPr>
                            <m:t>+</m:t>
                          </m:r>
                          <m:r>
                            <a:rPr lang="es-CO" sz="2400" b="0" i="1" smtClean="0">
                              <a:latin typeface="Cambria Math" panose="02040503050406030204" pitchFamily="18" charset="0"/>
                            </a:rPr>
                            <m:t>𝐹𝑁</m:t>
                          </m:r>
                        </m:num>
                        <m:den>
                          <m:r>
                            <a:rPr lang="es-CO" sz="2400" b="0" i="1" smtClean="0">
                              <a:latin typeface="Cambria Math" panose="02040503050406030204" pitchFamily="18" charset="0"/>
                            </a:rPr>
                            <m:t>𝐹𝑃</m:t>
                          </m:r>
                          <m:r>
                            <a:rPr lang="es-CO" sz="2400" b="0" i="1" smtClean="0">
                              <a:latin typeface="Cambria Math" panose="02040503050406030204" pitchFamily="18" charset="0"/>
                            </a:rPr>
                            <m:t>+</m:t>
                          </m:r>
                          <m:r>
                            <a:rPr lang="es-CO" sz="2400" b="0" i="1" smtClean="0">
                              <a:latin typeface="Cambria Math" panose="02040503050406030204" pitchFamily="18" charset="0"/>
                            </a:rPr>
                            <m:t>𝐹𝑁</m:t>
                          </m:r>
                          <m:r>
                            <a:rPr lang="es-CO" sz="2400" b="0" i="1" smtClean="0">
                              <a:latin typeface="Cambria Math" panose="02040503050406030204" pitchFamily="18" charset="0"/>
                            </a:rPr>
                            <m:t>+</m:t>
                          </m:r>
                          <m:r>
                            <a:rPr lang="es-CO" sz="2400" b="0" i="1" smtClean="0">
                              <a:latin typeface="Cambria Math" panose="02040503050406030204" pitchFamily="18" charset="0"/>
                            </a:rPr>
                            <m:t>𝑇𝑃</m:t>
                          </m:r>
                          <m:r>
                            <a:rPr lang="es-CO" sz="2400" b="0" i="1" smtClean="0">
                              <a:latin typeface="Cambria Math" panose="02040503050406030204" pitchFamily="18" charset="0"/>
                            </a:rPr>
                            <m:t>+</m:t>
                          </m:r>
                          <m:r>
                            <a:rPr lang="es-CO" sz="2400" b="0" i="1" smtClean="0">
                              <a:latin typeface="Cambria Math" panose="02040503050406030204" pitchFamily="18" charset="0"/>
                            </a:rPr>
                            <m:t>𝑇𝑁</m:t>
                          </m:r>
                        </m:den>
                      </m:f>
                      <m:r>
                        <a:rPr lang="es-CO" sz="2400" b="0" i="1" smtClean="0">
                          <a:latin typeface="Cambria Math" panose="02040503050406030204" pitchFamily="18" charset="0"/>
                        </a:rPr>
                        <m:t>=26.7%</m:t>
                      </m:r>
                    </m:oMath>
                  </m:oMathPara>
                </a14:m>
                <a:endParaRPr lang="es-CO" sz="2400" dirty="0"/>
              </a:p>
            </p:txBody>
          </p:sp>
        </mc:Choice>
        <mc:Fallback xmlns="">
          <p:sp>
            <p:nvSpPr>
              <p:cNvPr id="8" name="Rectángulo 7">
                <a:extLst>
                  <a:ext uri="{FF2B5EF4-FFF2-40B4-BE49-F238E27FC236}">
                    <a16:creationId xmlns:a16="http://schemas.microsoft.com/office/drawing/2014/main" id="{60245ECF-7E94-43B2-9810-53CDEDAE458D}"/>
                  </a:ext>
                </a:extLst>
              </p:cNvPr>
              <p:cNvSpPr>
                <a:spLocks noRot="1" noChangeAspect="1" noMove="1" noResize="1" noEditPoints="1" noAdjustHandles="1" noChangeArrowheads="1" noChangeShapeType="1" noTextEdit="1"/>
              </p:cNvSpPr>
              <p:nvPr/>
            </p:nvSpPr>
            <p:spPr>
              <a:xfrm>
                <a:off x="3322136" y="2639040"/>
                <a:ext cx="5208029" cy="789960"/>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88079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6052931" cy="523220"/>
          </a:xfrm>
          <a:prstGeom prst="rect">
            <a:avLst/>
          </a:prstGeom>
          <a:noFill/>
        </p:spPr>
        <p:txBody>
          <a:bodyPr wrap="square" rtlCol="0">
            <a:spAutoFit/>
          </a:bodyPr>
          <a:lstStyle/>
          <a:p>
            <a:r>
              <a:rPr lang="es-CO" sz="2800" b="1" dirty="0"/>
              <a:t>Regresión Logística</a:t>
            </a:r>
          </a:p>
        </p:txBody>
      </p:sp>
      <p:sp>
        <p:nvSpPr>
          <p:cNvPr id="4" name="CuadroTexto 3">
            <a:extLst>
              <a:ext uri="{FF2B5EF4-FFF2-40B4-BE49-F238E27FC236}">
                <a16:creationId xmlns:a16="http://schemas.microsoft.com/office/drawing/2014/main" id="{83A469E9-C9CA-4973-9DA4-B46781A0A4C9}"/>
              </a:ext>
            </a:extLst>
          </p:cNvPr>
          <p:cNvSpPr txBox="1"/>
          <p:nvPr/>
        </p:nvSpPr>
        <p:spPr>
          <a:xfrm>
            <a:off x="327991" y="918691"/>
            <a:ext cx="11135360" cy="2308324"/>
          </a:xfrm>
          <a:prstGeom prst="rect">
            <a:avLst/>
          </a:prstGeom>
          <a:noFill/>
        </p:spPr>
        <p:txBody>
          <a:bodyPr wrap="square" rtlCol="0">
            <a:spAutoFit/>
          </a:bodyPr>
          <a:lstStyle/>
          <a:p>
            <a:pPr algn="just"/>
            <a:r>
              <a:rPr lang="es-CO" sz="2400" dirty="0"/>
              <a:t>A partir de un conjunto de variables escalares (o dummies) se busca predecir una respuesta tipo binomial</a:t>
            </a:r>
          </a:p>
          <a:p>
            <a:pPr algn="just"/>
            <a:endParaRPr lang="es-CO" sz="2400" dirty="0"/>
          </a:p>
          <a:p>
            <a:pPr marL="342900" indent="-342900" algn="just">
              <a:buFont typeface="Arial" panose="020B0604020202020204" pitchFamily="34" charset="0"/>
              <a:buChar char="•"/>
            </a:pPr>
            <a:r>
              <a:rPr lang="es-CO" sz="2400" dirty="0"/>
              <a:t>¿Qué tan probable es que se acepte una oferta? </a:t>
            </a:r>
          </a:p>
          <a:p>
            <a:pPr algn="just"/>
            <a:endParaRPr lang="es-CO" sz="2400" dirty="0"/>
          </a:p>
          <a:p>
            <a:pPr marL="342900" indent="-342900" algn="just">
              <a:buFont typeface="Arial" panose="020B0604020202020204" pitchFamily="34" charset="0"/>
              <a:buChar char="•"/>
            </a:pPr>
            <a:r>
              <a:rPr lang="es-CO" sz="2400" dirty="0"/>
              <a:t>¿Puedo acercarme a la predicción de una falla? </a:t>
            </a:r>
          </a:p>
        </p:txBody>
      </p:sp>
      <p:sp>
        <p:nvSpPr>
          <p:cNvPr id="27" name="Freeform 15">
            <a:extLst>
              <a:ext uri="{FF2B5EF4-FFF2-40B4-BE49-F238E27FC236}">
                <a16:creationId xmlns:a16="http://schemas.microsoft.com/office/drawing/2014/main" id="{A83D576C-C9B1-4D47-A39C-3F9CA061F30E}"/>
              </a:ext>
            </a:extLst>
          </p:cNvPr>
          <p:cNvSpPr>
            <a:spLocks noEditPoints="1"/>
          </p:cNvSpPr>
          <p:nvPr/>
        </p:nvSpPr>
        <p:spPr bwMode="auto">
          <a:xfrm>
            <a:off x="9413220" y="3429000"/>
            <a:ext cx="2050131" cy="1916169"/>
          </a:xfrm>
          <a:custGeom>
            <a:avLst/>
            <a:gdLst>
              <a:gd name="T0" fmla="*/ 2122 w 4310"/>
              <a:gd name="T1" fmla="*/ 959 h 4313"/>
              <a:gd name="T2" fmla="*/ 2657 w 4310"/>
              <a:gd name="T3" fmla="*/ 1118 h 4313"/>
              <a:gd name="T4" fmla="*/ 3066 w 4310"/>
              <a:gd name="T5" fmla="*/ 1581 h 4313"/>
              <a:gd name="T6" fmla="*/ 3500 w 4310"/>
              <a:gd name="T7" fmla="*/ 1551 h 4313"/>
              <a:gd name="T8" fmla="*/ 3781 w 4310"/>
              <a:gd name="T9" fmla="*/ 1650 h 4313"/>
              <a:gd name="T10" fmla="*/ 3308 w 4310"/>
              <a:gd name="T11" fmla="*/ 1945 h 4313"/>
              <a:gd name="T12" fmla="*/ 2728 w 4310"/>
              <a:gd name="T13" fmla="*/ 1708 h 4313"/>
              <a:gd name="T14" fmla="*/ 2596 w 4310"/>
              <a:gd name="T15" fmla="*/ 1930 h 4313"/>
              <a:gd name="T16" fmla="*/ 2630 w 4310"/>
              <a:gd name="T17" fmla="*/ 2487 h 4313"/>
              <a:gd name="T18" fmla="*/ 2681 w 4310"/>
              <a:gd name="T19" fmla="*/ 3240 h 4313"/>
              <a:gd name="T20" fmla="*/ 2788 w 4310"/>
              <a:gd name="T21" fmla="*/ 3897 h 4313"/>
              <a:gd name="T22" fmla="*/ 2943 w 4310"/>
              <a:gd name="T23" fmla="*/ 3558 h 4313"/>
              <a:gd name="T24" fmla="*/ 3386 w 4310"/>
              <a:gd name="T25" fmla="*/ 3548 h 4313"/>
              <a:gd name="T26" fmla="*/ 3529 w 4310"/>
              <a:gd name="T27" fmla="*/ 3957 h 4313"/>
              <a:gd name="T28" fmla="*/ 2773 w 4310"/>
              <a:gd name="T29" fmla="*/ 4261 h 4313"/>
              <a:gd name="T30" fmla="*/ 1600 w 4310"/>
              <a:gd name="T31" fmla="*/ 4276 h 4313"/>
              <a:gd name="T32" fmla="*/ 784 w 4310"/>
              <a:gd name="T33" fmla="*/ 3992 h 4313"/>
              <a:gd name="T34" fmla="*/ 844 w 4310"/>
              <a:gd name="T35" fmla="*/ 3575 h 4313"/>
              <a:gd name="T36" fmla="*/ 1392 w 4310"/>
              <a:gd name="T37" fmla="*/ 3501 h 4313"/>
              <a:gd name="T38" fmla="*/ 1349 w 4310"/>
              <a:gd name="T39" fmla="*/ 3833 h 4313"/>
              <a:gd name="T40" fmla="*/ 1747 w 4310"/>
              <a:gd name="T41" fmla="*/ 1954 h 4313"/>
              <a:gd name="T42" fmla="*/ 1680 w 4310"/>
              <a:gd name="T43" fmla="*/ 1525 h 4313"/>
              <a:gd name="T44" fmla="*/ 1214 w 4310"/>
              <a:gd name="T45" fmla="*/ 1929 h 4313"/>
              <a:gd name="T46" fmla="*/ 525 w 4310"/>
              <a:gd name="T47" fmla="*/ 1768 h 4313"/>
              <a:gd name="T48" fmla="*/ 645 w 4310"/>
              <a:gd name="T49" fmla="*/ 1509 h 4313"/>
              <a:gd name="T50" fmla="*/ 1059 w 4310"/>
              <a:gd name="T51" fmla="*/ 1624 h 4313"/>
              <a:gd name="T52" fmla="*/ 1438 w 4310"/>
              <a:gd name="T53" fmla="*/ 1302 h 4313"/>
              <a:gd name="T54" fmla="*/ 1923 w 4310"/>
              <a:gd name="T55" fmla="*/ 987 h 4313"/>
              <a:gd name="T56" fmla="*/ 4009 w 4310"/>
              <a:gd name="T57" fmla="*/ 977 h 4313"/>
              <a:gd name="T58" fmla="*/ 4132 w 4310"/>
              <a:gd name="T59" fmla="*/ 1065 h 4313"/>
              <a:gd name="T60" fmla="*/ 854 w 4310"/>
              <a:gd name="T61" fmla="*/ 850 h 4313"/>
              <a:gd name="T62" fmla="*/ 810 w 4310"/>
              <a:gd name="T63" fmla="*/ 1083 h 4313"/>
              <a:gd name="T64" fmla="*/ 921 w 4310"/>
              <a:gd name="T65" fmla="*/ 943 h 4313"/>
              <a:gd name="T66" fmla="*/ 4221 w 4310"/>
              <a:gd name="T67" fmla="*/ 790 h 4313"/>
              <a:gd name="T68" fmla="*/ 4249 w 4310"/>
              <a:gd name="T69" fmla="*/ 1141 h 4313"/>
              <a:gd name="T70" fmla="*/ 3903 w 4310"/>
              <a:gd name="T71" fmla="*/ 1138 h 4313"/>
              <a:gd name="T72" fmla="*/ 3925 w 4310"/>
              <a:gd name="T73" fmla="*/ 795 h 4313"/>
              <a:gd name="T74" fmla="*/ 1025 w 4310"/>
              <a:gd name="T75" fmla="*/ 812 h 4313"/>
              <a:gd name="T76" fmla="*/ 998 w 4310"/>
              <a:gd name="T77" fmla="*/ 1163 h 4313"/>
              <a:gd name="T78" fmla="*/ 662 w 4310"/>
              <a:gd name="T79" fmla="*/ 1116 h 4313"/>
              <a:gd name="T80" fmla="*/ 727 w 4310"/>
              <a:gd name="T81" fmla="*/ 780 h 4313"/>
              <a:gd name="T82" fmla="*/ 3389 w 4310"/>
              <a:gd name="T83" fmla="*/ 479 h 4313"/>
              <a:gd name="T84" fmla="*/ 3500 w 4310"/>
              <a:gd name="T85" fmla="*/ 617 h 4313"/>
              <a:gd name="T86" fmla="*/ 3456 w 4310"/>
              <a:gd name="T87" fmla="*/ 386 h 4313"/>
              <a:gd name="T88" fmla="*/ 178 w 4310"/>
              <a:gd name="T89" fmla="*/ 599 h 4313"/>
              <a:gd name="T90" fmla="*/ 301 w 4310"/>
              <a:gd name="T91" fmla="*/ 513 h 4313"/>
              <a:gd name="T92" fmla="*/ 3458 w 4310"/>
              <a:gd name="T93" fmla="*/ 1204 h 4313"/>
              <a:gd name="T94" fmla="*/ 3686 w 4310"/>
              <a:gd name="T95" fmla="*/ 472 h 4313"/>
              <a:gd name="T96" fmla="*/ 3456 w 4310"/>
              <a:gd name="T97" fmla="*/ 738 h 4313"/>
              <a:gd name="T98" fmla="*/ 3223 w 4310"/>
              <a:gd name="T99" fmla="*/ 511 h 4313"/>
              <a:gd name="T100" fmla="*/ 3456 w 4310"/>
              <a:gd name="T101" fmla="*/ 285 h 4313"/>
              <a:gd name="T102" fmla="*/ 403 w 4310"/>
              <a:gd name="T103" fmla="*/ 346 h 4313"/>
              <a:gd name="T104" fmla="*/ 377 w 4310"/>
              <a:gd name="T105" fmla="*/ 699 h 4313"/>
              <a:gd name="T106" fmla="*/ 41 w 4310"/>
              <a:gd name="T107" fmla="*/ 651 h 4313"/>
              <a:gd name="T108" fmla="*/ 106 w 4310"/>
              <a:gd name="T109" fmla="*/ 314 h 4313"/>
              <a:gd name="T110" fmla="*/ 2498 w 4310"/>
              <a:gd name="T111" fmla="*/ 115 h 4313"/>
              <a:gd name="T112" fmla="*/ 2599 w 4310"/>
              <a:gd name="T113" fmla="*/ 671 h 4313"/>
              <a:gd name="T114" fmla="*/ 2076 w 4310"/>
              <a:gd name="T115" fmla="*/ 899 h 4313"/>
              <a:gd name="T116" fmla="*/ 1727 w 4310"/>
              <a:gd name="T117" fmla="*/ 456 h 4313"/>
              <a:gd name="T118" fmla="*/ 2076 w 4310"/>
              <a:gd name="T119" fmla="*/ 14 h 4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10" h="4313">
                <a:moveTo>
                  <a:pt x="2171" y="2662"/>
                </a:moveTo>
                <a:lnTo>
                  <a:pt x="2150" y="2665"/>
                </a:lnTo>
                <a:lnTo>
                  <a:pt x="2126" y="2670"/>
                </a:lnTo>
                <a:lnTo>
                  <a:pt x="2031" y="4008"/>
                </a:lnTo>
                <a:lnTo>
                  <a:pt x="2129" y="4009"/>
                </a:lnTo>
                <a:lnTo>
                  <a:pt x="2218" y="4008"/>
                </a:lnTo>
                <a:lnTo>
                  <a:pt x="2305" y="4003"/>
                </a:lnTo>
                <a:lnTo>
                  <a:pt x="2218" y="2666"/>
                </a:lnTo>
                <a:lnTo>
                  <a:pt x="2194" y="2664"/>
                </a:lnTo>
                <a:lnTo>
                  <a:pt x="2171" y="2662"/>
                </a:lnTo>
                <a:close/>
                <a:moveTo>
                  <a:pt x="2122" y="959"/>
                </a:moveTo>
                <a:lnTo>
                  <a:pt x="1973" y="2199"/>
                </a:lnTo>
                <a:lnTo>
                  <a:pt x="2169" y="2398"/>
                </a:lnTo>
                <a:lnTo>
                  <a:pt x="2342" y="2199"/>
                </a:lnTo>
                <a:lnTo>
                  <a:pt x="2223" y="960"/>
                </a:lnTo>
                <a:lnTo>
                  <a:pt x="2299" y="968"/>
                </a:lnTo>
                <a:lnTo>
                  <a:pt x="2374" y="983"/>
                </a:lnTo>
                <a:lnTo>
                  <a:pt x="2447" y="1002"/>
                </a:lnTo>
                <a:lnTo>
                  <a:pt x="2504" y="1025"/>
                </a:lnTo>
                <a:lnTo>
                  <a:pt x="2558" y="1052"/>
                </a:lnTo>
                <a:lnTo>
                  <a:pt x="2609" y="1082"/>
                </a:lnTo>
                <a:lnTo>
                  <a:pt x="2657" y="1118"/>
                </a:lnTo>
                <a:lnTo>
                  <a:pt x="2703" y="1157"/>
                </a:lnTo>
                <a:lnTo>
                  <a:pt x="2745" y="1199"/>
                </a:lnTo>
                <a:lnTo>
                  <a:pt x="2786" y="1242"/>
                </a:lnTo>
                <a:lnTo>
                  <a:pt x="2825" y="1289"/>
                </a:lnTo>
                <a:lnTo>
                  <a:pt x="2862" y="1336"/>
                </a:lnTo>
                <a:lnTo>
                  <a:pt x="2897" y="1386"/>
                </a:lnTo>
                <a:lnTo>
                  <a:pt x="2930" y="1433"/>
                </a:lnTo>
                <a:lnTo>
                  <a:pt x="2964" y="1479"/>
                </a:lnTo>
                <a:lnTo>
                  <a:pt x="2998" y="1521"/>
                </a:lnTo>
                <a:lnTo>
                  <a:pt x="3034" y="1557"/>
                </a:lnTo>
                <a:lnTo>
                  <a:pt x="3066" y="1581"/>
                </a:lnTo>
                <a:lnTo>
                  <a:pt x="3100" y="1599"/>
                </a:lnTo>
                <a:lnTo>
                  <a:pt x="3136" y="1612"/>
                </a:lnTo>
                <a:lnTo>
                  <a:pt x="3176" y="1620"/>
                </a:lnTo>
                <a:lnTo>
                  <a:pt x="3216" y="1624"/>
                </a:lnTo>
                <a:lnTo>
                  <a:pt x="3257" y="1623"/>
                </a:lnTo>
                <a:lnTo>
                  <a:pt x="3299" y="1618"/>
                </a:lnTo>
                <a:lnTo>
                  <a:pt x="3340" y="1610"/>
                </a:lnTo>
                <a:lnTo>
                  <a:pt x="3382" y="1598"/>
                </a:lnTo>
                <a:lnTo>
                  <a:pt x="3423" y="1585"/>
                </a:lnTo>
                <a:lnTo>
                  <a:pt x="3462" y="1568"/>
                </a:lnTo>
                <a:lnTo>
                  <a:pt x="3500" y="1551"/>
                </a:lnTo>
                <a:lnTo>
                  <a:pt x="3537" y="1531"/>
                </a:lnTo>
                <a:lnTo>
                  <a:pt x="3567" y="1517"/>
                </a:lnTo>
                <a:lnTo>
                  <a:pt x="3598" y="1510"/>
                </a:lnTo>
                <a:lnTo>
                  <a:pt x="3630" y="1509"/>
                </a:lnTo>
                <a:lnTo>
                  <a:pt x="3661" y="1514"/>
                </a:lnTo>
                <a:lnTo>
                  <a:pt x="3690" y="1525"/>
                </a:lnTo>
                <a:lnTo>
                  <a:pt x="3717" y="1542"/>
                </a:lnTo>
                <a:lnTo>
                  <a:pt x="3741" y="1563"/>
                </a:lnTo>
                <a:lnTo>
                  <a:pt x="3760" y="1589"/>
                </a:lnTo>
                <a:lnTo>
                  <a:pt x="3775" y="1619"/>
                </a:lnTo>
                <a:lnTo>
                  <a:pt x="3781" y="1650"/>
                </a:lnTo>
                <a:lnTo>
                  <a:pt x="3783" y="1682"/>
                </a:lnTo>
                <a:lnTo>
                  <a:pt x="3777" y="1712"/>
                </a:lnTo>
                <a:lnTo>
                  <a:pt x="3767" y="1741"/>
                </a:lnTo>
                <a:lnTo>
                  <a:pt x="3750" y="1768"/>
                </a:lnTo>
                <a:lnTo>
                  <a:pt x="3728" y="1792"/>
                </a:lnTo>
                <a:lnTo>
                  <a:pt x="3702" y="1810"/>
                </a:lnTo>
                <a:lnTo>
                  <a:pt x="3630" y="1848"/>
                </a:lnTo>
                <a:lnTo>
                  <a:pt x="3554" y="1882"/>
                </a:lnTo>
                <a:lnTo>
                  <a:pt x="3474" y="1910"/>
                </a:lnTo>
                <a:lnTo>
                  <a:pt x="3391" y="1930"/>
                </a:lnTo>
                <a:lnTo>
                  <a:pt x="3308" y="1945"/>
                </a:lnTo>
                <a:lnTo>
                  <a:pt x="3223" y="1949"/>
                </a:lnTo>
                <a:lnTo>
                  <a:pt x="3168" y="1947"/>
                </a:lnTo>
                <a:lnTo>
                  <a:pt x="3114" y="1941"/>
                </a:lnTo>
                <a:lnTo>
                  <a:pt x="3060" y="1929"/>
                </a:lnTo>
                <a:lnTo>
                  <a:pt x="3008" y="1913"/>
                </a:lnTo>
                <a:lnTo>
                  <a:pt x="2956" y="1892"/>
                </a:lnTo>
                <a:lnTo>
                  <a:pt x="2906" y="1866"/>
                </a:lnTo>
                <a:lnTo>
                  <a:pt x="2858" y="1834"/>
                </a:lnTo>
                <a:lnTo>
                  <a:pt x="2812" y="1794"/>
                </a:lnTo>
                <a:lnTo>
                  <a:pt x="2767" y="1752"/>
                </a:lnTo>
                <a:lnTo>
                  <a:pt x="2728" y="1708"/>
                </a:lnTo>
                <a:lnTo>
                  <a:pt x="2693" y="1662"/>
                </a:lnTo>
                <a:lnTo>
                  <a:pt x="2659" y="1615"/>
                </a:lnTo>
                <a:lnTo>
                  <a:pt x="2626" y="1569"/>
                </a:lnTo>
                <a:lnTo>
                  <a:pt x="2593" y="1523"/>
                </a:lnTo>
                <a:lnTo>
                  <a:pt x="2562" y="1480"/>
                </a:lnTo>
                <a:lnTo>
                  <a:pt x="2567" y="1543"/>
                </a:lnTo>
                <a:lnTo>
                  <a:pt x="2572" y="1611"/>
                </a:lnTo>
                <a:lnTo>
                  <a:pt x="2578" y="1686"/>
                </a:lnTo>
                <a:lnTo>
                  <a:pt x="2584" y="1764"/>
                </a:lnTo>
                <a:lnTo>
                  <a:pt x="2591" y="1847"/>
                </a:lnTo>
                <a:lnTo>
                  <a:pt x="2596" y="1930"/>
                </a:lnTo>
                <a:lnTo>
                  <a:pt x="2601" y="2016"/>
                </a:lnTo>
                <a:lnTo>
                  <a:pt x="2606" y="2099"/>
                </a:lnTo>
                <a:lnTo>
                  <a:pt x="2612" y="2182"/>
                </a:lnTo>
                <a:lnTo>
                  <a:pt x="2616" y="2260"/>
                </a:lnTo>
                <a:lnTo>
                  <a:pt x="2618" y="2334"/>
                </a:lnTo>
                <a:lnTo>
                  <a:pt x="2619" y="2339"/>
                </a:lnTo>
                <a:lnTo>
                  <a:pt x="2621" y="2353"/>
                </a:lnTo>
                <a:lnTo>
                  <a:pt x="2622" y="2377"/>
                </a:lnTo>
                <a:lnTo>
                  <a:pt x="2625" y="2407"/>
                </a:lnTo>
                <a:lnTo>
                  <a:pt x="2627" y="2444"/>
                </a:lnTo>
                <a:lnTo>
                  <a:pt x="2630" y="2487"/>
                </a:lnTo>
                <a:lnTo>
                  <a:pt x="2633" y="2537"/>
                </a:lnTo>
                <a:lnTo>
                  <a:pt x="2637" y="2593"/>
                </a:lnTo>
                <a:lnTo>
                  <a:pt x="2640" y="2652"/>
                </a:lnTo>
                <a:lnTo>
                  <a:pt x="2646" y="2716"/>
                </a:lnTo>
                <a:lnTo>
                  <a:pt x="2650" y="2784"/>
                </a:lnTo>
                <a:lnTo>
                  <a:pt x="2655" y="2856"/>
                </a:lnTo>
                <a:lnTo>
                  <a:pt x="2660" y="2929"/>
                </a:lnTo>
                <a:lnTo>
                  <a:pt x="2665" y="3005"/>
                </a:lnTo>
                <a:lnTo>
                  <a:pt x="2671" y="3082"/>
                </a:lnTo>
                <a:lnTo>
                  <a:pt x="2676" y="3161"/>
                </a:lnTo>
                <a:lnTo>
                  <a:pt x="2681" y="3240"/>
                </a:lnTo>
                <a:lnTo>
                  <a:pt x="2686" y="3317"/>
                </a:lnTo>
                <a:lnTo>
                  <a:pt x="2691" y="3395"/>
                </a:lnTo>
                <a:lnTo>
                  <a:pt x="2697" y="3471"/>
                </a:lnTo>
                <a:lnTo>
                  <a:pt x="2701" y="3546"/>
                </a:lnTo>
                <a:lnTo>
                  <a:pt x="2706" y="3618"/>
                </a:lnTo>
                <a:lnTo>
                  <a:pt x="2711" y="3686"/>
                </a:lnTo>
                <a:lnTo>
                  <a:pt x="2715" y="3751"/>
                </a:lnTo>
                <a:lnTo>
                  <a:pt x="2719" y="3813"/>
                </a:lnTo>
                <a:lnTo>
                  <a:pt x="2723" y="3869"/>
                </a:lnTo>
                <a:lnTo>
                  <a:pt x="2727" y="3922"/>
                </a:lnTo>
                <a:lnTo>
                  <a:pt x="2788" y="3897"/>
                </a:lnTo>
                <a:lnTo>
                  <a:pt x="2843" y="3871"/>
                </a:lnTo>
                <a:lnTo>
                  <a:pt x="2892" y="3843"/>
                </a:lnTo>
                <a:lnTo>
                  <a:pt x="2931" y="3813"/>
                </a:lnTo>
                <a:lnTo>
                  <a:pt x="2962" y="3782"/>
                </a:lnTo>
                <a:lnTo>
                  <a:pt x="2986" y="3749"/>
                </a:lnTo>
                <a:lnTo>
                  <a:pt x="2999" y="3715"/>
                </a:lnTo>
                <a:lnTo>
                  <a:pt x="3004" y="3681"/>
                </a:lnTo>
                <a:lnTo>
                  <a:pt x="3000" y="3648"/>
                </a:lnTo>
                <a:lnTo>
                  <a:pt x="2988" y="3617"/>
                </a:lnTo>
                <a:lnTo>
                  <a:pt x="2969" y="3586"/>
                </a:lnTo>
                <a:lnTo>
                  <a:pt x="2943" y="3558"/>
                </a:lnTo>
                <a:lnTo>
                  <a:pt x="2909" y="3529"/>
                </a:lnTo>
                <a:lnTo>
                  <a:pt x="2868" y="3503"/>
                </a:lnTo>
                <a:lnTo>
                  <a:pt x="2820" y="3478"/>
                </a:lnTo>
                <a:lnTo>
                  <a:pt x="2820" y="3363"/>
                </a:lnTo>
                <a:lnTo>
                  <a:pt x="2918" y="3382"/>
                </a:lnTo>
                <a:lnTo>
                  <a:pt x="3012" y="3404"/>
                </a:lnTo>
                <a:lnTo>
                  <a:pt x="3100" y="3429"/>
                </a:lnTo>
                <a:lnTo>
                  <a:pt x="3181" y="3457"/>
                </a:lnTo>
                <a:lnTo>
                  <a:pt x="3257" y="3486"/>
                </a:lnTo>
                <a:lnTo>
                  <a:pt x="3325" y="3516"/>
                </a:lnTo>
                <a:lnTo>
                  <a:pt x="3386" y="3548"/>
                </a:lnTo>
                <a:lnTo>
                  <a:pt x="3441" y="3583"/>
                </a:lnTo>
                <a:lnTo>
                  <a:pt x="3487" y="3617"/>
                </a:lnTo>
                <a:lnTo>
                  <a:pt x="3526" y="3653"/>
                </a:lnTo>
                <a:lnTo>
                  <a:pt x="3556" y="3690"/>
                </a:lnTo>
                <a:lnTo>
                  <a:pt x="3579" y="3728"/>
                </a:lnTo>
                <a:lnTo>
                  <a:pt x="3593" y="3767"/>
                </a:lnTo>
                <a:lnTo>
                  <a:pt x="3597" y="3806"/>
                </a:lnTo>
                <a:lnTo>
                  <a:pt x="3593" y="3846"/>
                </a:lnTo>
                <a:lnTo>
                  <a:pt x="3580" y="3884"/>
                </a:lnTo>
                <a:lnTo>
                  <a:pt x="3558" y="3920"/>
                </a:lnTo>
                <a:lnTo>
                  <a:pt x="3529" y="3957"/>
                </a:lnTo>
                <a:lnTo>
                  <a:pt x="3491" y="3992"/>
                </a:lnTo>
                <a:lnTo>
                  <a:pt x="3446" y="4026"/>
                </a:lnTo>
                <a:lnTo>
                  <a:pt x="3394" y="4060"/>
                </a:lnTo>
                <a:lnTo>
                  <a:pt x="3337" y="4092"/>
                </a:lnTo>
                <a:lnTo>
                  <a:pt x="3272" y="4121"/>
                </a:lnTo>
                <a:lnTo>
                  <a:pt x="3202" y="4149"/>
                </a:lnTo>
                <a:lnTo>
                  <a:pt x="3126" y="4176"/>
                </a:lnTo>
                <a:lnTo>
                  <a:pt x="3045" y="4200"/>
                </a:lnTo>
                <a:lnTo>
                  <a:pt x="2958" y="4223"/>
                </a:lnTo>
                <a:lnTo>
                  <a:pt x="2868" y="4242"/>
                </a:lnTo>
                <a:lnTo>
                  <a:pt x="2773" y="4261"/>
                </a:lnTo>
                <a:lnTo>
                  <a:pt x="2674" y="4276"/>
                </a:lnTo>
                <a:lnTo>
                  <a:pt x="2572" y="4289"/>
                </a:lnTo>
                <a:lnTo>
                  <a:pt x="2468" y="4300"/>
                </a:lnTo>
                <a:lnTo>
                  <a:pt x="2359" y="4306"/>
                </a:lnTo>
                <a:lnTo>
                  <a:pt x="2249" y="4312"/>
                </a:lnTo>
                <a:lnTo>
                  <a:pt x="2137" y="4313"/>
                </a:lnTo>
                <a:lnTo>
                  <a:pt x="2025" y="4312"/>
                </a:lnTo>
                <a:lnTo>
                  <a:pt x="1916" y="4306"/>
                </a:lnTo>
                <a:lnTo>
                  <a:pt x="1807" y="4300"/>
                </a:lnTo>
                <a:lnTo>
                  <a:pt x="1702" y="4289"/>
                </a:lnTo>
                <a:lnTo>
                  <a:pt x="1600" y="4276"/>
                </a:lnTo>
                <a:lnTo>
                  <a:pt x="1502" y="4261"/>
                </a:lnTo>
                <a:lnTo>
                  <a:pt x="1407" y="4242"/>
                </a:lnTo>
                <a:lnTo>
                  <a:pt x="1316" y="4223"/>
                </a:lnTo>
                <a:lnTo>
                  <a:pt x="1230" y="4200"/>
                </a:lnTo>
                <a:lnTo>
                  <a:pt x="1149" y="4176"/>
                </a:lnTo>
                <a:lnTo>
                  <a:pt x="1073" y="4149"/>
                </a:lnTo>
                <a:lnTo>
                  <a:pt x="1002" y="4121"/>
                </a:lnTo>
                <a:lnTo>
                  <a:pt x="938" y="4092"/>
                </a:lnTo>
                <a:lnTo>
                  <a:pt x="881" y="4060"/>
                </a:lnTo>
                <a:lnTo>
                  <a:pt x="828" y="4026"/>
                </a:lnTo>
                <a:lnTo>
                  <a:pt x="784" y="3992"/>
                </a:lnTo>
                <a:lnTo>
                  <a:pt x="746" y="3957"/>
                </a:lnTo>
                <a:lnTo>
                  <a:pt x="717" y="3920"/>
                </a:lnTo>
                <a:lnTo>
                  <a:pt x="695" y="3884"/>
                </a:lnTo>
                <a:lnTo>
                  <a:pt x="682" y="3846"/>
                </a:lnTo>
                <a:lnTo>
                  <a:pt x="678" y="3806"/>
                </a:lnTo>
                <a:lnTo>
                  <a:pt x="682" y="3766"/>
                </a:lnTo>
                <a:lnTo>
                  <a:pt x="697" y="3725"/>
                </a:lnTo>
                <a:lnTo>
                  <a:pt x="721" y="3686"/>
                </a:lnTo>
                <a:lnTo>
                  <a:pt x="754" y="3648"/>
                </a:lnTo>
                <a:lnTo>
                  <a:pt x="794" y="3611"/>
                </a:lnTo>
                <a:lnTo>
                  <a:pt x="844" y="3575"/>
                </a:lnTo>
                <a:lnTo>
                  <a:pt x="903" y="3541"/>
                </a:lnTo>
                <a:lnTo>
                  <a:pt x="968" y="3508"/>
                </a:lnTo>
                <a:lnTo>
                  <a:pt x="1040" y="3476"/>
                </a:lnTo>
                <a:lnTo>
                  <a:pt x="1120" y="3448"/>
                </a:lnTo>
                <a:lnTo>
                  <a:pt x="1208" y="3420"/>
                </a:lnTo>
                <a:lnTo>
                  <a:pt x="1301" y="3395"/>
                </a:lnTo>
                <a:lnTo>
                  <a:pt x="1400" y="3373"/>
                </a:lnTo>
                <a:lnTo>
                  <a:pt x="1505" y="3353"/>
                </a:lnTo>
                <a:lnTo>
                  <a:pt x="1498" y="3452"/>
                </a:lnTo>
                <a:lnTo>
                  <a:pt x="1442" y="3475"/>
                </a:lnTo>
                <a:lnTo>
                  <a:pt x="1392" y="3501"/>
                </a:lnTo>
                <a:lnTo>
                  <a:pt x="1350" y="3528"/>
                </a:lnTo>
                <a:lnTo>
                  <a:pt x="1316" y="3556"/>
                </a:lnTo>
                <a:lnTo>
                  <a:pt x="1289" y="3586"/>
                </a:lnTo>
                <a:lnTo>
                  <a:pt x="1269" y="3617"/>
                </a:lnTo>
                <a:lnTo>
                  <a:pt x="1256" y="3648"/>
                </a:lnTo>
                <a:lnTo>
                  <a:pt x="1252" y="3681"/>
                </a:lnTo>
                <a:lnTo>
                  <a:pt x="1256" y="3713"/>
                </a:lnTo>
                <a:lnTo>
                  <a:pt x="1269" y="3745"/>
                </a:lnTo>
                <a:lnTo>
                  <a:pt x="1289" y="3775"/>
                </a:lnTo>
                <a:lnTo>
                  <a:pt x="1315" y="3805"/>
                </a:lnTo>
                <a:lnTo>
                  <a:pt x="1349" y="3833"/>
                </a:lnTo>
                <a:lnTo>
                  <a:pt x="1390" y="3859"/>
                </a:lnTo>
                <a:lnTo>
                  <a:pt x="1435" y="3884"/>
                </a:lnTo>
                <a:lnTo>
                  <a:pt x="1488" y="3907"/>
                </a:lnTo>
                <a:lnTo>
                  <a:pt x="1545" y="3928"/>
                </a:lnTo>
                <a:lnTo>
                  <a:pt x="1608" y="3946"/>
                </a:lnTo>
                <a:lnTo>
                  <a:pt x="1730" y="2254"/>
                </a:lnTo>
                <a:lnTo>
                  <a:pt x="1731" y="2242"/>
                </a:lnTo>
                <a:lnTo>
                  <a:pt x="1734" y="2230"/>
                </a:lnTo>
                <a:lnTo>
                  <a:pt x="1738" y="2137"/>
                </a:lnTo>
                <a:lnTo>
                  <a:pt x="1742" y="2044"/>
                </a:lnTo>
                <a:lnTo>
                  <a:pt x="1747" y="1954"/>
                </a:lnTo>
                <a:lnTo>
                  <a:pt x="1751" y="1868"/>
                </a:lnTo>
                <a:lnTo>
                  <a:pt x="1755" y="1784"/>
                </a:lnTo>
                <a:lnTo>
                  <a:pt x="1759" y="1705"/>
                </a:lnTo>
                <a:lnTo>
                  <a:pt x="1762" y="1632"/>
                </a:lnTo>
                <a:lnTo>
                  <a:pt x="1765" y="1565"/>
                </a:lnTo>
                <a:lnTo>
                  <a:pt x="1768" y="1506"/>
                </a:lnTo>
                <a:lnTo>
                  <a:pt x="1770" y="1454"/>
                </a:lnTo>
                <a:lnTo>
                  <a:pt x="1773" y="1412"/>
                </a:lnTo>
                <a:lnTo>
                  <a:pt x="1742" y="1446"/>
                </a:lnTo>
                <a:lnTo>
                  <a:pt x="1710" y="1484"/>
                </a:lnTo>
                <a:lnTo>
                  <a:pt x="1680" y="1525"/>
                </a:lnTo>
                <a:lnTo>
                  <a:pt x="1649" y="1569"/>
                </a:lnTo>
                <a:lnTo>
                  <a:pt x="1616" y="1615"/>
                </a:lnTo>
                <a:lnTo>
                  <a:pt x="1582" y="1662"/>
                </a:lnTo>
                <a:lnTo>
                  <a:pt x="1547" y="1708"/>
                </a:lnTo>
                <a:lnTo>
                  <a:pt x="1507" y="1752"/>
                </a:lnTo>
                <a:lnTo>
                  <a:pt x="1463" y="1794"/>
                </a:lnTo>
                <a:lnTo>
                  <a:pt x="1417" y="1834"/>
                </a:lnTo>
                <a:lnTo>
                  <a:pt x="1369" y="1866"/>
                </a:lnTo>
                <a:lnTo>
                  <a:pt x="1319" y="1892"/>
                </a:lnTo>
                <a:lnTo>
                  <a:pt x="1267" y="1913"/>
                </a:lnTo>
                <a:lnTo>
                  <a:pt x="1214" y="1929"/>
                </a:lnTo>
                <a:lnTo>
                  <a:pt x="1161" y="1941"/>
                </a:lnTo>
                <a:lnTo>
                  <a:pt x="1107" y="1947"/>
                </a:lnTo>
                <a:lnTo>
                  <a:pt x="1052" y="1949"/>
                </a:lnTo>
                <a:lnTo>
                  <a:pt x="967" y="1945"/>
                </a:lnTo>
                <a:lnTo>
                  <a:pt x="883" y="1930"/>
                </a:lnTo>
                <a:lnTo>
                  <a:pt x="801" y="1910"/>
                </a:lnTo>
                <a:lnTo>
                  <a:pt x="721" y="1882"/>
                </a:lnTo>
                <a:lnTo>
                  <a:pt x="645" y="1848"/>
                </a:lnTo>
                <a:lnTo>
                  <a:pt x="573" y="1810"/>
                </a:lnTo>
                <a:lnTo>
                  <a:pt x="546" y="1792"/>
                </a:lnTo>
                <a:lnTo>
                  <a:pt x="525" y="1768"/>
                </a:lnTo>
                <a:lnTo>
                  <a:pt x="508" y="1741"/>
                </a:lnTo>
                <a:lnTo>
                  <a:pt x="497" y="1712"/>
                </a:lnTo>
                <a:lnTo>
                  <a:pt x="492" y="1682"/>
                </a:lnTo>
                <a:lnTo>
                  <a:pt x="493" y="1650"/>
                </a:lnTo>
                <a:lnTo>
                  <a:pt x="500" y="1619"/>
                </a:lnTo>
                <a:lnTo>
                  <a:pt x="514" y="1589"/>
                </a:lnTo>
                <a:lnTo>
                  <a:pt x="534" y="1563"/>
                </a:lnTo>
                <a:lnTo>
                  <a:pt x="557" y="1542"/>
                </a:lnTo>
                <a:lnTo>
                  <a:pt x="585" y="1525"/>
                </a:lnTo>
                <a:lnTo>
                  <a:pt x="614" y="1514"/>
                </a:lnTo>
                <a:lnTo>
                  <a:pt x="645" y="1509"/>
                </a:lnTo>
                <a:lnTo>
                  <a:pt x="676" y="1510"/>
                </a:lnTo>
                <a:lnTo>
                  <a:pt x="708" y="1517"/>
                </a:lnTo>
                <a:lnTo>
                  <a:pt x="738" y="1531"/>
                </a:lnTo>
                <a:lnTo>
                  <a:pt x="775" y="1551"/>
                </a:lnTo>
                <a:lnTo>
                  <a:pt x="813" y="1568"/>
                </a:lnTo>
                <a:lnTo>
                  <a:pt x="852" y="1585"/>
                </a:lnTo>
                <a:lnTo>
                  <a:pt x="892" y="1598"/>
                </a:lnTo>
                <a:lnTo>
                  <a:pt x="934" y="1610"/>
                </a:lnTo>
                <a:lnTo>
                  <a:pt x="976" y="1618"/>
                </a:lnTo>
                <a:lnTo>
                  <a:pt x="1018" y="1623"/>
                </a:lnTo>
                <a:lnTo>
                  <a:pt x="1059" y="1624"/>
                </a:lnTo>
                <a:lnTo>
                  <a:pt x="1099" y="1620"/>
                </a:lnTo>
                <a:lnTo>
                  <a:pt x="1138" y="1612"/>
                </a:lnTo>
                <a:lnTo>
                  <a:pt x="1175" y="1599"/>
                </a:lnTo>
                <a:lnTo>
                  <a:pt x="1209" y="1581"/>
                </a:lnTo>
                <a:lnTo>
                  <a:pt x="1240" y="1557"/>
                </a:lnTo>
                <a:lnTo>
                  <a:pt x="1277" y="1521"/>
                </a:lnTo>
                <a:lnTo>
                  <a:pt x="1311" y="1479"/>
                </a:lnTo>
                <a:lnTo>
                  <a:pt x="1345" y="1433"/>
                </a:lnTo>
                <a:lnTo>
                  <a:pt x="1378" y="1386"/>
                </a:lnTo>
                <a:lnTo>
                  <a:pt x="1407" y="1344"/>
                </a:lnTo>
                <a:lnTo>
                  <a:pt x="1438" y="1302"/>
                </a:lnTo>
                <a:lnTo>
                  <a:pt x="1469" y="1260"/>
                </a:lnTo>
                <a:lnTo>
                  <a:pt x="1505" y="1220"/>
                </a:lnTo>
                <a:lnTo>
                  <a:pt x="1543" y="1179"/>
                </a:lnTo>
                <a:lnTo>
                  <a:pt x="1585" y="1142"/>
                </a:lnTo>
                <a:lnTo>
                  <a:pt x="1630" y="1107"/>
                </a:lnTo>
                <a:lnTo>
                  <a:pt x="1680" y="1074"/>
                </a:lnTo>
                <a:lnTo>
                  <a:pt x="1726" y="1052"/>
                </a:lnTo>
                <a:lnTo>
                  <a:pt x="1774" y="1032"/>
                </a:lnTo>
                <a:lnTo>
                  <a:pt x="1823" y="1015"/>
                </a:lnTo>
                <a:lnTo>
                  <a:pt x="1874" y="1001"/>
                </a:lnTo>
                <a:lnTo>
                  <a:pt x="1923" y="987"/>
                </a:lnTo>
                <a:lnTo>
                  <a:pt x="1985" y="974"/>
                </a:lnTo>
                <a:lnTo>
                  <a:pt x="2053" y="963"/>
                </a:lnTo>
                <a:lnTo>
                  <a:pt x="2122" y="959"/>
                </a:lnTo>
                <a:close/>
                <a:moveTo>
                  <a:pt x="4077" y="850"/>
                </a:moveTo>
                <a:lnTo>
                  <a:pt x="4059" y="853"/>
                </a:lnTo>
                <a:lnTo>
                  <a:pt x="4044" y="860"/>
                </a:lnTo>
                <a:lnTo>
                  <a:pt x="4033" y="873"/>
                </a:lnTo>
                <a:lnTo>
                  <a:pt x="4022" y="891"/>
                </a:lnTo>
                <a:lnTo>
                  <a:pt x="4016" y="915"/>
                </a:lnTo>
                <a:lnTo>
                  <a:pt x="4010" y="943"/>
                </a:lnTo>
                <a:lnTo>
                  <a:pt x="4009" y="977"/>
                </a:lnTo>
                <a:lnTo>
                  <a:pt x="4010" y="1011"/>
                </a:lnTo>
                <a:lnTo>
                  <a:pt x="4016" y="1040"/>
                </a:lnTo>
                <a:lnTo>
                  <a:pt x="4022" y="1065"/>
                </a:lnTo>
                <a:lnTo>
                  <a:pt x="4033" y="1083"/>
                </a:lnTo>
                <a:lnTo>
                  <a:pt x="4044" y="1095"/>
                </a:lnTo>
                <a:lnTo>
                  <a:pt x="4059" y="1102"/>
                </a:lnTo>
                <a:lnTo>
                  <a:pt x="4077" y="1104"/>
                </a:lnTo>
                <a:lnTo>
                  <a:pt x="4095" y="1102"/>
                </a:lnTo>
                <a:lnTo>
                  <a:pt x="4110" y="1095"/>
                </a:lnTo>
                <a:lnTo>
                  <a:pt x="4122" y="1083"/>
                </a:lnTo>
                <a:lnTo>
                  <a:pt x="4132" y="1065"/>
                </a:lnTo>
                <a:lnTo>
                  <a:pt x="4140" y="1040"/>
                </a:lnTo>
                <a:lnTo>
                  <a:pt x="4144" y="1011"/>
                </a:lnTo>
                <a:lnTo>
                  <a:pt x="4145" y="977"/>
                </a:lnTo>
                <a:lnTo>
                  <a:pt x="4144" y="943"/>
                </a:lnTo>
                <a:lnTo>
                  <a:pt x="4140" y="915"/>
                </a:lnTo>
                <a:lnTo>
                  <a:pt x="4132" y="891"/>
                </a:lnTo>
                <a:lnTo>
                  <a:pt x="4122" y="871"/>
                </a:lnTo>
                <a:lnTo>
                  <a:pt x="4110" y="860"/>
                </a:lnTo>
                <a:lnTo>
                  <a:pt x="4095" y="853"/>
                </a:lnTo>
                <a:lnTo>
                  <a:pt x="4077" y="850"/>
                </a:lnTo>
                <a:close/>
                <a:moveTo>
                  <a:pt x="854" y="850"/>
                </a:moveTo>
                <a:lnTo>
                  <a:pt x="836" y="853"/>
                </a:lnTo>
                <a:lnTo>
                  <a:pt x="822" y="860"/>
                </a:lnTo>
                <a:lnTo>
                  <a:pt x="810" y="873"/>
                </a:lnTo>
                <a:lnTo>
                  <a:pt x="799" y="891"/>
                </a:lnTo>
                <a:lnTo>
                  <a:pt x="792" y="915"/>
                </a:lnTo>
                <a:lnTo>
                  <a:pt x="788" y="943"/>
                </a:lnTo>
                <a:lnTo>
                  <a:pt x="786" y="977"/>
                </a:lnTo>
                <a:lnTo>
                  <a:pt x="788" y="1011"/>
                </a:lnTo>
                <a:lnTo>
                  <a:pt x="792" y="1040"/>
                </a:lnTo>
                <a:lnTo>
                  <a:pt x="799" y="1065"/>
                </a:lnTo>
                <a:lnTo>
                  <a:pt x="810" y="1083"/>
                </a:lnTo>
                <a:lnTo>
                  <a:pt x="822" y="1095"/>
                </a:lnTo>
                <a:lnTo>
                  <a:pt x="836" y="1102"/>
                </a:lnTo>
                <a:lnTo>
                  <a:pt x="854" y="1104"/>
                </a:lnTo>
                <a:lnTo>
                  <a:pt x="871" y="1102"/>
                </a:lnTo>
                <a:lnTo>
                  <a:pt x="887" y="1095"/>
                </a:lnTo>
                <a:lnTo>
                  <a:pt x="899" y="1083"/>
                </a:lnTo>
                <a:lnTo>
                  <a:pt x="909" y="1065"/>
                </a:lnTo>
                <a:lnTo>
                  <a:pt x="916" y="1040"/>
                </a:lnTo>
                <a:lnTo>
                  <a:pt x="921" y="1011"/>
                </a:lnTo>
                <a:lnTo>
                  <a:pt x="922" y="977"/>
                </a:lnTo>
                <a:lnTo>
                  <a:pt x="921" y="943"/>
                </a:lnTo>
                <a:lnTo>
                  <a:pt x="916" y="915"/>
                </a:lnTo>
                <a:lnTo>
                  <a:pt x="909" y="891"/>
                </a:lnTo>
                <a:lnTo>
                  <a:pt x="899" y="871"/>
                </a:lnTo>
                <a:lnTo>
                  <a:pt x="887" y="860"/>
                </a:lnTo>
                <a:lnTo>
                  <a:pt x="871" y="853"/>
                </a:lnTo>
                <a:lnTo>
                  <a:pt x="854" y="850"/>
                </a:lnTo>
                <a:close/>
                <a:moveTo>
                  <a:pt x="4077" y="750"/>
                </a:moveTo>
                <a:lnTo>
                  <a:pt x="4119" y="752"/>
                </a:lnTo>
                <a:lnTo>
                  <a:pt x="4157" y="760"/>
                </a:lnTo>
                <a:lnTo>
                  <a:pt x="4191" y="772"/>
                </a:lnTo>
                <a:lnTo>
                  <a:pt x="4221" y="790"/>
                </a:lnTo>
                <a:lnTo>
                  <a:pt x="4249" y="812"/>
                </a:lnTo>
                <a:lnTo>
                  <a:pt x="4271" y="839"/>
                </a:lnTo>
                <a:lnTo>
                  <a:pt x="4288" y="867"/>
                </a:lnTo>
                <a:lnTo>
                  <a:pt x="4301" y="902"/>
                </a:lnTo>
                <a:lnTo>
                  <a:pt x="4309" y="937"/>
                </a:lnTo>
                <a:lnTo>
                  <a:pt x="4310" y="976"/>
                </a:lnTo>
                <a:lnTo>
                  <a:pt x="4309" y="1017"/>
                </a:lnTo>
                <a:lnTo>
                  <a:pt x="4301" y="1052"/>
                </a:lnTo>
                <a:lnTo>
                  <a:pt x="4288" y="1085"/>
                </a:lnTo>
                <a:lnTo>
                  <a:pt x="4271" y="1115"/>
                </a:lnTo>
                <a:lnTo>
                  <a:pt x="4249" y="1141"/>
                </a:lnTo>
                <a:lnTo>
                  <a:pt x="4221" y="1163"/>
                </a:lnTo>
                <a:lnTo>
                  <a:pt x="4191" y="1182"/>
                </a:lnTo>
                <a:lnTo>
                  <a:pt x="4157" y="1193"/>
                </a:lnTo>
                <a:lnTo>
                  <a:pt x="4119" y="1201"/>
                </a:lnTo>
                <a:lnTo>
                  <a:pt x="4077" y="1204"/>
                </a:lnTo>
                <a:lnTo>
                  <a:pt x="4042" y="1201"/>
                </a:lnTo>
                <a:lnTo>
                  <a:pt x="4009" y="1196"/>
                </a:lnTo>
                <a:lnTo>
                  <a:pt x="3978" y="1187"/>
                </a:lnTo>
                <a:lnTo>
                  <a:pt x="3950" y="1174"/>
                </a:lnTo>
                <a:lnTo>
                  <a:pt x="3925" y="1158"/>
                </a:lnTo>
                <a:lnTo>
                  <a:pt x="3903" y="1138"/>
                </a:lnTo>
                <a:lnTo>
                  <a:pt x="3885" y="1116"/>
                </a:lnTo>
                <a:lnTo>
                  <a:pt x="3870" y="1091"/>
                </a:lnTo>
                <a:lnTo>
                  <a:pt x="3856" y="1055"/>
                </a:lnTo>
                <a:lnTo>
                  <a:pt x="3847" y="1017"/>
                </a:lnTo>
                <a:lnTo>
                  <a:pt x="3844" y="976"/>
                </a:lnTo>
                <a:lnTo>
                  <a:pt x="3847" y="937"/>
                </a:lnTo>
                <a:lnTo>
                  <a:pt x="3856" y="899"/>
                </a:lnTo>
                <a:lnTo>
                  <a:pt x="3870" y="862"/>
                </a:lnTo>
                <a:lnTo>
                  <a:pt x="3885" y="837"/>
                </a:lnTo>
                <a:lnTo>
                  <a:pt x="3903" y="815"/>
                </a:lnTo>
                <a:lnTo>
                  <a:pt x="3925" y="795"/>
                </a:lnTo>
                <a:lnTo>
                  <a:pt x="3950" y="780"/>
                </a:lnTo>
                <a:lnTo>
                  <a:pt x="3978" y="767"/>
                </a:lnTo>
                <a:lnTo>
                  <a:pt x="4009" y="758"/>
                </a:lnTo>
                <a:lnTo>
                  <a:pt x="4042" y="752"/>
                </a:lnTo>
                <a:lnTo>
                  <a:pt x="4077" y="750"/>
                </a:lnTo>
                <a:close/>
                <a:moveTo>
                  <a:pt x="854" y="750"/>
                </a:moveTo>
                <a:lnTo>
                  <a:pt x="895" y="752"/>
                </a:lnTo>
                <a:lnTo>
                  <a:pt x="933" y="760"/>
                </a:lnTo>
                <a:lnTo>
                  <a:pt x="968" y="772"/>
                </a:lnTo>
                <a:lnTo>
                  <a:pt x="998" y="790"/>
                </a:lnTo>
                <a:lnTo>
                  <a:pt x="1025" y="812"/>
                </a:lnTo>
                <a:lnTo>
                  <a:pt x="1048" y="839"/>
                </a:lnTo>
                <a:lnTo>
                  <a:pt x="1065" y="867"/>
                </a:lnTo>
                <a:lnTo>
                  <a:pt x="1077" y="902"/>
                </a:lnTo>
                <a:lnTo>
                  <a:pt x="1085" y="937"/>
                </a:lnTo>
                <a:lnTo>
                  <a:pt x="1087" y="976"/>
                </a:lnTo>
                <a:lnTo>
                  <a:pt x="1085" y="1017"/>
                </a:lnTo>
                <a:lnTo>
                  <a:pt x="1077" y="1052"/>
                </a:lnTo>
                <a:lnTo>
                  <a:pt x="1065" y="1085"/>
                </a:lnTo>
                <a:lnTo>
                  <a:pt x="1048" y="1115"/>
                </a:lnTo>
                <a:lnTo>
                  <a:pt x="1025" y="1141"/>
                </a:lnTo>
                <a:lnTo>
                  <a:pt x="998" y="1163"/>
                </a:lnTo>
                <a:lnTo>
                  <a:pt x="968" y="1182"/>
                </a:lnTo>
                <a:lnTo>
                  <a:pt x="933" y="1193"/>
                </a:lnTo>
                <a:lnTo>
                  <a:pt x="895" y="1201"/>
                </a:lnTo>
                <a:lnTo>
                  <a:pt x="854" y="1204"/>
                </a:lnTo>
                <a:lnTo>
                  <a:pt x="819" y="1201"/>
                </a:lnTo>
                <a:lnTo>
                  <a:pt x="786" y="1196"/>
                </a:lnTo>
                <a:lnTo>
                  <a:pt x="755" y="1187"/>
                </a:lnTo>
                <a:lnTo>
                  <a:pt x="727" y="1174"/>
                </a:lnTo>
                <a:lnTo>
                  <a:pt x="701" y="1158"/>
                </a:lnTo>
                <a:lnTo>
                  <a:pt x="680" y="1138"/>
                </a:lnTo>
                <a:lnTo>
                  <a:pt x="662" y="1116"/>
                </a:lnTo>
                <a:lnTo>
                  <a:pt x="646" y="1091"/>
                </a:lnTo>
                <a:lnTo>
                  <a:pt x="632" y="1055"/>
                </a:lnTo>
                <a:lnTo>
                  <a:pt x="624" y="1017"/>
                </a:lnTo>
                <a:lnTo>
                  <a:pt x="622" y="976"/>
                </a:lnTo>
                <a:lnTo>
                  <a:pt x="624" y="937"/>
                </a:lnTo>
                <a:lnTo>
                  <a:pt x="632" y="899"/>
                </a:lnTo>
                <a:lnTo>
                  <a:pt x="646" y="862"/>
                </a:lnTo>
                <a:lnTo>
                  <a:pt x="662" y="837"/>
                </a:lnTo>
                <a:lnTo>
                  <a:pt x="680" y="815"/>
                </a:lnTo>
                <a:lnTo>
                  <a:pt x="701" y="795"/>
                </a:lnTo>
                <a:lnTo>
                  <a:pt x="727" y="780"/>
                </a:lnTo>
                <a:lnTo>
                  <a:pt x="755" y="767"/>
                </a:lnTo>
                <a:lnTo>
                  <a:pt x="786" y="758"/>
                </a:lnTo>
                <a:lnTo>
                  <a:pt x="819" y="752"/>
                </a:lnTo>
                <a:lnTo>
                  <a:pt x="854" y="750"/>
                </a:lnTo>
                <a:close/>
                <a:moveTo>
                  <a:pt x="3456" y="386"/>
                </a:moveTo>
                <a:lnTo>
                  <a:pt x="3439" y="387"/>
                </a:lnTo>
                <a:lnTo>
                  <a:pt x="3423" y="395"/>
                </a:lnTo>
                <a:lnTo>
                  <a:pt x="3411" y="407"/>
                </a:lnTo>
                <a:lnTo>
                  <a:pt x="3401" y="425"/>
                </a:lnTo>
                <a:lnTo>
                  <a:pt x="3394" y="450"/>
                </a:lnTo>
                <a:lnTo>
                  <a:pt x="3389" y="479"/>
                </a:lnTo>
                <a:lnTo>
                  <a:pt x="3388" y="513"/>
                </a:lnTo>
                <a:lnTo>
                  <a:pt x="3389" y="545"/>
                </a:lnTo>
                <a:lnTo>
                  <a:pt x="3394" y="576"/>
                </a:lnTo>
                <a:lnTo>
                  <a:pt x="3401" y="599"/>
                </a:lnTo>
                <a:lnTo>
                  <a:pt x="3411" y="617"/>
                </a:lnTo>
                <a:lnTo>
                  <a:pt x="3423" y="631"/>
                </a:lnTo>
                <a:lnTo>
                  <a:pt x="3439" y="637"/>
                </a:lnTo>
                <a:lnTo>
                  <a:pt x="3456" y="640"/>
                </a:lnTo>
                <a:lnTo>
                  <a:pt x="3474" y="637"/>
                </a:lnTo>
                <a:lnTo>
                  <a:pt x="3488" y="631"/>
                </a:lnTo>
                <a:lnTo>
                  <a:pt x="3500" y="617"/>
                </a:lnTo>
                <a:lnTo>
                  <a:pt x="3511" y="599"/>
                </a:lnTo>
                <a:lnTo>
                  <a:pt x="3518" y="576"/>
                </a:lnTo>
                <a:lnTo>
                  <a:pt x="3522" y="545"/>
                </a:lnTo>
                <a:lnTo>
                  <a:pt x="3524" y="513"/>
                </a:lnTo>
                <a:lnTo>
                  <a:pt x="3522" y="479"/>
                </a:lnTo>
                <a:lnTo>
                  <a:pt x="3518" y="450"/>
                </a:lnTo>
                <a:lnTo>
                  <a:pt x="3511" y="425"/>
                </a:lnTo>
                <a:lnTo>
                  <a:pt x="3500" y="407"/>
                </a:lnTo>
                <a:lnTo>
                  <a:pt x="3488" y="395"/>
                </a:lnTo>
                <a:lnTo>
                  <a:pt x="3474" y="387"/>
                </a:lnTo>
                <a:lnTo>
                  <a:pt x="3456" y="386"/>
                </a:lnTo>
                <a:close/>
                <a:moveTo>
                  <a:pt x="233" y="386"/>
                </a:moveTo>
                <a:lnTo>
                  <a:pt x="215" y="387"/>
                </a:lnTo>
                <a:lnTo>
                  <a:pt x="200" y="395"/>
                </a:lnTo>
                <a:lnTo>
                  <a:pt x="188" y="407"/>
                </a:lnTo>
                <a:lnTo>
                  <a:pt x="178" y="425"/>
                </a:lnTo>
                <a:lnTo>
                  <a:pt x="170" y="450"/>
                </a:lnTo>
                <a:lnTo>
                  <a:pt x="166" y="479"/>
                </a:lnTo>
                <a:lnTo>
                  <a:pt x="165" y="513"/>
                </a:lnTo>
                <a:lnTo>
                  <a:pt x="166" y="545"/>
                </a:lnTo>
                <a:lnTo>
                  <a:pt x="170" y="576"/>
                </a:lnTo>
                <a:lnTo>
                  <a:pt x="178" y="599"/>
                </a:lnTo>
                <a:lnTo>
                  <a:pt x="188" y="617"/>
                </a:lnTo>
                <a:lnTo>
                  <a:pt x="200" y="631"/>
                </a:lnTo>
                <a:lnTo>
                  <a:pt x="215" y="637"/>
                </a:lnTo>
                <a:lnTo>
                  <a:pt x="233" y="640"/>
                </a:lnTo>
                <a:lnTo>
                  <a:pt x="251" y="637"/>
                </a:lnTo>
                <a:lnTo>
                  <a:pt x="266" y="631"/>
                </a:lnTo>
                <a:lnTo>
                  <a:pt x="277" y="617"/>
                </a:lnTo>
                <a:lnTo>
                  <a:pt x="288" y="599"/>
                </a:lnTo>
                <a:lnTo>
                  <a:pt x="294" y="576"/>
                </a:lnTo>
                <a:lnTo>
                  <a:pt x="300" y="545"/>
                </a:lnTo>
                <a:lnTo>
                  <a:pt x="301" y="513"/>
                </a:lnTo>
                <a:lnTo>
                  <a:pt x="300" y="479"/>
                </a:lnTo>
                <a:lnTo>
                  <a:pt x="294" y="450"/>
                </a:lnTo>
                <a:lnTo>
                  <a:pt x="288" y="425"/>
                </a:lnTo>
                <a:lnTo>
                  <a:pt x="277" y="407"/>
                </a:lnTo>
                <a:lnTo>
                  <a:pt x="266" y="395"/>
                </a:lnTo>
                <a:lnTo>
                  <a:pt x="251" y="387"/>
                </a:lnTo>
                <a:lnTo>
                  <a:pt x="233" y="386"/>
                </a:lnTo>
                <a:close/>
                <a:moveTo>
                  <a:pt x="3954" y="285"/>
                </a:moveTo>
                <a:lnTo>
                  <a:pt x="4078" y="285"/>
                </a:lnTo>
                <a:lnTo>
                  <a:pt x="3581" y="1204"/>
                </a:lnTo>
                <a:lnTo>
                  <a:pt x="3458" y="1204"/>
                </a:lnTo>
                <a:lnTo>
                  <a:pt x="3954" y="285"/>
                </a:lnTo>
                <a:close/>
                <a:moveTo>
                  <a:pt x="3456" y="285"/>
                </a:moveTo>
                <a:lnTo>
                  <a:pt x="3497" y="288"/>
                </a:lnTo>
                <a:lnTo>
                  <a:pt x="3535" y="295"/>
                </a:lnTo>
                <a:lnTo>
                  <a:pt x="3569" y="307"/>
                </a:lnTo>
                <a:lnTo>
                  <a:pt x="3600" y="324"/>
                </a:lnTo>
                <a:lnTo>
                  <a:pt x="3627" y="346"/>
                </a:lnTo>
                <a:lnTo>
                  <a:pt x="3649" y="373"/>
                </a:lnTo>
                <a:lnTo>
                  <a:pt x="3666" y="403"/>
                </a:lnTo>
                <a:lnTo>
                  <a:pt x="3679" y="435"/>
                </a:lnTo>
                <a:lnTo>
                  <a:pt x="3686" y="472"/>
                </a:lnTo>
                <a:lnTo>
                  <a:pt x="3688" y="511"/>
                </a:lnTo>
                <a:lnTo>
                  <a:pt x="3686" y="551"/>
                </a:lnTo>
                <a:lnTo>
                  <a:pt x="3679" y="587"/>
                </a:lnTo>
                <a:lnTo>
                  <a:pt x="3666" y="620"/>
                </a:lnTo>
                <a:lnTo>
                  <a:pt x="3649" y="650"/>
                </a:lnTo>
                <a:lnTo>
                  <a:pt x="3627" y="676"/>
                </a:lnTo>
                <a:lnTo>
                  <a:pt x="3600" y="699"/>
                </a:lnTo>
                <a:lnTo>
                  <a:pt x="3569" y="716"/>
                </a:lnTo>
                <a:lnTo>
                  <a:pt x="3535" y="727"/>
                </a:lnTo>
                <a:lnTo>
                  <a:pt x="3497" y="735"/>
                </a:lnTo>
                <a:lnTo>
                  <a:pt x="3456" y="738"/>
                </a:lnTo>
                <a:lnTo>
                  <a:pt x="3420" y="735"/>
                </a:lnTo>
                <a:lnTo>
                  <a:pt x="3388" y="730"/>
                </a:lnTo>
                <a:lnTo>
                  <a:pt x="3357" y="721"/>
                </a:lnTo>
                <a:lnTo>
                  <a:pt x="3329" y="709"/>
                </a:lnTo>
                <a:lnTo>
                  <a:pt x="3304" y="692"/>
                </a:lnTo>
                <a:lnTo>
                  <a:pt x="3282" y="674"/>
                </a:lnTo>
                <a:lnTo>
                  <a:pt x="3263" y="651"/>
                </a:lnTo>
                <a:lnTo>
                  <a:pt x="3249" y="625"/>
                </a:lnTo>
                <a:lnTo>
                  <a:pt x="3234" y="589"/>
                </a:lnTo>
                <a:lnTo>
                  <a:pt x="3225" y="551"/>
                </a:lnTo>
                <a:lnTo>
                  <a:pt x="3223" y="511"/>
                </a:lnTo>
                <a:lnTo>
                  <a:pt x="3225" y="472"/>
                </a:lnTo>
                <a:lnTo>
                  <a:pt x="3234" y="434"/>
                </a:lnTo>
                <a:lnTo>
                  <a:pt x="3249" y="398"/>
                </a:lnTo>
                <a:lnTo>
                  <a:pt x="3263" y="371"/>
                </a:lnTo>
                <a:lnTo>
                  <a:pt x="3282" y="349"/>
                </a:lnTo>
                <a:lnTo>
                  <a:pt x="3304" y="329"/>
                </a:lnTo>
                <a:lnTo>
                  <a:pt x="3329" y="314"/>
                </a:lnTo>
                <a:lnTo>
                  <a:pt x="3357" y="301"/>
                </a:lnTo>
                <a:lnTo>
                  <a:pt x="3388" y="293"/>
                </a:lnTo>
                <a:lnTo>
                  <a:pt x="3420" y="286"/>
                </a:lnTo>
                <a:lnTo>
                  <a:pt x="3456" y="285"/>
                </a:lnTo>
                <a:close/>
                <a:moveTo>
                  <a:pt x="731" y="285"/>
                </a:moveTo>
                <a:lnTo>
                  <a:pt x="856" y="285"/>
                </a:lnTo>
                <a:lnTo>
                  <a:pt x="357" y="1204"/>
                </a:lnTo>
                <a:lnTo>
                  <a:pt x="234" y="1204"/>
                </a:lnTo>
                <a:lnTo>
                  <a:pt x="731" y="285"/>
                </a:lnTo>
                <a:close/>
                <a:moveTo>
                  <a:pt x="233" y="285"/>
                </a:moveTo>
                <a:lnTo>
                  <a:pt x="275" y="288"/>
                </a:lnTo>
                <a:lnTo>
                  <a:pt x="313" y="295"/>
                </a:lnTo>
                <a:lnTo>
                  <a:pt x="347" y="307"/>
                </a:lnTo>
                <a:lnTo>
                  <a:pt x="377" y="324"/>
                </a:lnTo>
                <a:lnTo>
                  <a:pt x="403" y="346"/>
                </a:lnTo>
                <a:lnTo>
                  <a:pt x="425" y="373"/>
                </a:lnTo>
                <a:lnTo>
                  <a:pt x="444" y="403"/>
                </a:lnTo>
                <a:lnTo>
                  <a:pt x="455" y="435"/>
                </a:lnTo>
                <a:lnTo>
                  <a:pt x="463" y="472"/>
                </a:lnTo>
                <a:lnTo>
                  <a:pt x="466" y="511"/>
                </a:lnTo>
                <a:lnTo>
                  <a:pt x="463" y="551"/>
                </a:lnTo>
                <a:lnTo>
                  <a:pt x="455" y="587"/>
                </a:lnTo>
                <a:lnTo>
                  <a:pt x="444" y="620"/>
                </a:lnTo>
                <a:lnTo>
                  <a:pt x="425" y="650"/>
                </a:lnTo>
                <a:lnTo>
                  <a:pt x="403" y="676"/>
                </a:lnTo>
                <a:lnTo>
                  <a:pt x="377" y="699"/>
                </a:lnTo>
                <a:lnTo>
                  <a:pt x="347" y="716"/>
                </a:lnTo>
                <a:lnTo>
                  <a:pt x="313" y="727"/>
                </a:lnTo>
                <a:lnTo>
                  <a:pt x="275" y="735"/>
                </a:lnTo>
                <a:lnTo>
                  <a:pt x="233" y="738"/>
                </a:lnTo>
                <a:lnTo>
                  <a:pt x="198" y="735"/>
                </a:lnTo>
                <a:lnTo>
                  <a:pt x="165" y="730"/>
                </a:lnTo>
                <a:lnTo>
                  <a:pt x="133" y="721"/>
                </a:lnTo>
                <a:lnTo>
                  <a:pt x="106" y="709"/>
                </a:lnTo>
                <a:lnTo>
                  <a:pt x="80" y="692"/>
                </a:lnTo>
                <a:lnTo>
                  <a:pt x="59" y="674"/>
                </a:lnTo>
                <a:lnTo>
                  <a:pt x="41" y="651"/>
                </a:lnTo>
                <a:lnTo>
                  <a:pt x="26" y="625"/>
                </a:lnTo>
                <a:lnTo>
                  <a:pt x="10" y="589"/>
                </a:lnTo>
                <a:lnTo>
                  <a:pt x="3" y="551"/>
                </a:lnTo>
                <a:lnTo>
                  <a:pt x="0" y="511"/>
                </a:lnTo>
                <a:lnTo>
                  <a:pt x="3" y="472"/>
                </a:lnTo>
                <a:lnTo>
                  <a:pt x="10" y="434"/>
                </a:lnTo>
                <a:lnTo>
                  <a:pt x="26" y="398"/>
                </a:lnTo>
                <a:lnTo>
                  <a:pt x="41" y="371"/>
                </a:lnTo>
                <a:lnTo>
                  <a:pt x="59" y="349"/>
                </a:lnTo>
                <a:lnTo>
                  <a:pt x="80" y="329"/>
                </a:lnTo>
                <a:lnTo>
                  <a:pt x="106" y="314"/>
                </a:lnTo>
                <a:lnTo>
                  <a:pt x="133" y="301"/>
                </a:lnTo>
                <a:lnTo>
                  <a:pt x="165" y="293"/>
                </a:lnTo>
                <a:lnTo>
                  <a:pt x="198" y="286"/>
                </a:lnTo>
                <a:lnTo>
                  <a:pt x="233" y="285"/>
                </a:lnTo>
                <a:close/>
                <a:moveTo>
                  <a:pt x="2190" y="0"/>
                </a:moveTo>
                <a:lnTo>
                  <a:pt x="2249" y="3"/>
                </a:lnTo>
                <a:lnTo>
                  <a:pt x="2304" y="14"/>
                </a:lnTo>
                <a:lnTo>
                  <a:pt x="2358" y="31"/>
                </a:lnTo>
                <a:lnTo>
                  <a:pt x="2408" y="53"/>
                </a:lnTo>
                <a:lnTo>
                  <a:pt x="2455" y="82"/>
                </a:lnTo>
                <a:lnTo>
                  <a:pt x="2498" y="115"/>
                </a:lnTo>
                <a:lnTo>
                  <a:pt x="2537" y="153"/>
                </a:lnTo>
                <a:lnTo>
                  <a:pt x="2570" y="196"/>
                </a:lnTo>
                <a:lnTo>
                  <a:pt x="2599" y="242"/>
                </a:lnTo>
                <a:lnTo>
                  <a:pt x="2622" y="291"/>
                </a:lnTo>
                <a:lnTo>
                  <a:pt x="2639" y="344"/>
                </a:lnTo>
                <a:lnTo>
                  <a:pt x="2650" y="399"/>
                </a:lnTo>
                <a:lnTo>
                  <a:pt x="2654" y="456"/>
                </a:lnTo>
                <a:lnTo>
                  <a:pt x="2650" y="514"/>
                </a:lnTo>
                <a:lnTo>
                  <a:pt x="2639" y="569"/>
                </a:lnTo>
                <a:lnTo>
                  <a:pt x="2622" y="621"/>
                </a:lnTo>
                <a:lnTo>
                  <a:pt x="2599" y="671"/>
                </a:lnTo>
                <a:lnTo>
                  <a:pt x="2570" y="718"/>
                </a:lnTo>
                <a:lnTo>
                  <a:pt x="2537" y="760"/>
                </a:lnTo>
                <a:lnTo>
                  <a:pt x="2498" y="798"/>
                </a:lnTo>
                <a:lnTo>
                  <a:pt x="2455" y="832"/>
                </a:lnTo>
                <a:lnTo>
                  <a:pt x="2408" y="860"/>
                </a:lnTo>
                <a:lnTo>
                  <a:pt x="2358" y="883"/>
                </a:lnTo>
                <a:lnTo>
                  <a:pt x="2304" y="899"/>
                </a:lnTo>
                <a:lnTo>
                  <a:pt x="2249" y="909"/>
                </a:lnTo>
                <a:lnTo>
                  <a:pt x="2190" y="913"/>
                </a:lnTo>
                <a:lnTo>
                  <a:pt x="2133" y="909"/>
                </a:lnTo>
                <a:lnTo>
                  <a:pt x="2076" y="899"/>
                </a:lnTo>
                <a:lnTo>
                  <a:pt x="2023" y="883"/>
                </a:lnTo>
                <a:lnTo>
                  <a:pt x="1973" y="860"/>
                </a:lnTo>
                <a:lnTo>
                  <a:pt x="1926" y="832"/>
                </a:lnTo>
                <a:lnTo>
                  <a:pt x="1883" y="798"/>
                </a:lnTo>
                <a:lnTo>
                  <a:pt x="1845" y="760"/>
                </a:lnTo>
                <a:lnTo>
                  <a:pt x="1811" y="718"/>
                </a:lnTo>
                <a:lnTo>
                  <a:pt x="1782" y="671"/>
                </a:lnTo>
                <a:lnTo>
                  <a:pt x="1759" y="621"/>
                </a:lnTo>
                <a:lnTo>
                  <a:pt x="1742" y="569"/>
                </a:lnTo>
                <a:lnTo>
                  <a:pt x="1731" y="514"/>
                </a:lnTo>
                <a:lnTo>
                  <a:pt x="1727" y="456"/>
                </a:lnTo>
                <a:lnTo>
                  <a:pt x="1731" y="399"/>
                </a:lnTo>
                <a:lnTo>
                  <a:pt x="1742" y="344"/>
                </a:lnTo>
                <a:lnTo>
                  <a:pt x="1759" y="291"/>
                </a:lnTo>
                <a:lnTo>
                  <a:pt x="1782" y="242"/>
                </a:lnTo>
                <a:lnTo>
                  <a:pt x="1811" y="196"/>
                </a:lnTo>
                <a:lnTo>
                  <a:pt x="1845" y="153"/>
                </a:lnTo>
                <a:lnTo>
                  <a:pt x="1883" y="115"/>
                </a:lnTo>
                <a:lnTo>
                  <a:pt x="1926" y="82"/>
                </a:lnTo>
                <a:lnTo>
                  <a:pt x="1973" y="53"/>
                </a:lnTo>
                <a:lnTo>
                  <a:pt x="2023" y="31"/>
                </a:lnTo>
                <a:lnTo>
                  <a:pt x="2076" y="14"/>
                </a:lnTo>
                <a:lnTo>
                  <a:pt x="2133" y="3"/>
                </a:lnTo>
                <a:lnTo>
                  <a:pt x="219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1278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20</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Curva COR</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409271" y="1795221"/>
            <a:ext cx="6204889" cy="2308324"/>
          </a:xfrm>
          <a:prstGeom prst="rect">
            <a:avLst/>
          </a:prstGeom>
          <a:noFill/>
        </p:spPr>
        <p:txBody>
          <a:bodyPr wrap="square" rtlCol="0">
            <a:spAutoFit/>
          </a:bodyPr>
          <a:lstStyle/>
          <a:p>
            <a:pPr marL="342900" indent="-342900" algn="just">
              <a:buFont typeface="Arial" panose="020B0604020202020204" pitchFamily="34" charset="0"/>
              <a:buChar char="•"/>
            </a:pPr>
            <a:r>
              <a:rPr lang="es-CO" sz="2400" b="1" dirty="0">
                <a:solidFill>
                  <a:srgbClr val="2C5697"/>
                </a:solidFill>
              </a:rPr>
              <a:t>Sensibilidad: </a:t>
            </a:r>
            <a:r>
              <a:rPr lang="es-CO" sz="2400" dirty="0"/>
              <a:t>Capacidad de detectar correctamente el grupo objetivo (potencia)</a:t>
            </a:r>
          </a:p>
          <a:p>
            <a:pPr algn="just"/>
            <a:endParaRPr lang="es-CO" sz="2400" dirty="0"/>
          </a:p>
          <a:p>
            <a:pPr marL="342900" indent="-342900" algn="just">
              <a:buFont typeface="Arial" panose="020B0604020202020204" pitchFamily="34" charset="0"/>
              <a:buChar char="•"/>
            </a:pPr>
            <a:r>
              <a:rPr lang="es-CO" sz="2400" b="1" dirty="0">
                <a:solidFill>
                  <a:srgbClr val="2C5697"/>
                </a:solidFill>
              </a:rPr>
              <a:t>1- Especificidad: </a:t>
            </a:r>
            <a:r>
              <a:rPr lang="es-CO" sz="2400" dirty="0"/>
              <a:t>Clasificar incorrectamente como del grupo objetivo a quien no lo era (error tipo I) </a:t>
            </a:r>
          </a:p>
        </p:txBody>
      </p:sp>
      <p:pic>
        <p:nvPicPr>
          <p:cNvPr id="9" name="Picture 3">
            <a:extLst>
              <a:ext uri="{FF2B5EF4-FFF2-40B4-BE49-F238E27FC236}">
                <a16:creationId xmlns:a16="http://schemas.microsoft.com/office/drawing/2014/main" id="{07D0C066-B136-4230-B2DA-CFF8A50BA13B}"/>
              </a:ext>
            </a:extLst>
          </p:cNvPr>
          <p:cNvPicPr>
            <a:picLocks noChangeAspect="1" noChangeArrowheads="1"/>
          </p:cNvPicPr>
          <p:nvPr/>
        </p:nvPicPr>
        <p:blipFill>
          <a:blip r:embed="rId2" cstate="print"/>
          <a:srcRect/>
          <a:stretch>
            <a:fillRect/>
          </a:stretch>
        </p:blipFill>
        <p:spPr bwMode="auto">
          <a:xfrm>
            <a:off x="7237864" y="1299690"/>
            <a:ext cx="4403490" cy="3528392"/>
          </a:xfrm>
          <a:prstGeom prst="rect">
            <a:avLst/>
          </a:prstGeom>
          <a:noFill/>
          <a:ln w="9525">
            <a:noFill/>
            <a:miter lim="800000"/>
            <a:headEnd/>
            <a:tailEnd/>
          </a:ln>
          <a:effectLst/>
        </p:spPr>
      </p:pic>
    </p:spTree>
    <p:extLst>
      <p:ext uri="{BB962C8B-B14F-4D97-AF65-F5344CB8AC3E}">
        <p14:creationId xmlns:p14="http://schemas.microsoft.com/office/powerpoint/2010/main" val="147415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21</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Lift Chart</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2395385"/>
            <a:ext cx="6204889" cy="1200329"/>
          </a:xfrm>
          <a:prstGeom prst="rect">
            <a:avLst/>
          </a:prstGeom>
          <a:noFill/>
        </p:spPr>
        <p:txBody>
          <a:bodyPr wrap="square" rtlCol="0">
            <a:spAutoFit/>
          </a:bodyPr>
          <a:lstStyle/>
          <a:p>
            <a:pPr marL="342900" indent="-342900" algn="just">
              <a:buFont typeface="Arial" panose="020B0604020202020204" pitchFamily="34" charset="0"/>
              <a:buChar char="•"/>
            </a:pPr>
            <a:r>
              <a:rPr lang="es-CO" sz="2400" b="1" dirty="0">
                <a:solidFill>
                  <a:srgbClr val="2C5697"/>
                </a:solidFill>
              </a:rPr>
              <a:t>Eje X: </a:t>
            </a:r>
            <a:r>
              <a:rPr lang="es-CO" sz="2400" dirty="0"/>
              <a:t>Porcentaje de la base de datos</a:t>
            </a:r>
          </a:p>
          <a:p>
            <a:pPr marL="342900" indent="-342900" algn="just">
              <a:buFont typeface="Arial" panose="020B0604020202020204" pitchFamily="34" charset="0"/>
              <a:buChar char="•"/>
            </a:pPr>
            <a:endParaRPr lang="es-CO" sz="2400" b="1" dirty="0">
              <a:solidFill>
                <a:srgbClr val="2C5697"/>
              </a:solidFill>
            </a:endParaRPr>
          </a:p>
          <a:p>
            <a:pPr marL="342900" indent="-342900" algn="just">
              <a:buFont typeface="Arial" panose="020B0604020202020204" pitchFamily="34" charset="0"/>
              <a:buChar char="•"/>
            </a:pPr>
            <a:r>
              <a:rPr lang="es-CO" sz="2400" b="1" dirty="0">
                <a:solidFill>
                  <a:srgbClr val="2C5697"/>
                </a:solidFill>
              </a:rPr>
              <a:t>Eje Y: </a:t>
            </a:r>
            <a:r>
              <a:rPr lang="es-CO" sz="2400" dirty="0"/>
              <a:t>Porcentaje de éxitos (TP)</a:t>
            </a:r>
          </a:p>
        </p:txBody>
      </p:sp>
      <p:pic>
        <p:nvPicPr>
          <p:cNvPr id="10" name="Picture 4" descr="Resultado de imagen de lift chart">
            <a:extLst>
              <a:ext uri="{FF2B5EF4-FFF2-40B4-BE49-F238E27FC236}">
                <a16:creationId xmlns:a16="http://schemas.microsoft.com/office/drawing/2014/main" id="{D94453D7-0E4D-4E52-B669-3BEE72C36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310" y="1128650"/>
            <a:ext cx="58293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4">
            <a:extLst>
              <a:ext uri="{FF2B5EF4-FFF2-40B4-BE49-F238E27FC236}">
                <a16:creationId xmlns:a16="http://schemas.microsoft.com/office/drawing/2014/main" id="{40BA89F0-B87F-4E90-BBED-A9103F1A3CD5}"/>
              </a:ext>
            </a:extLst>
          </p:cNvPr>
          <p:cNvSpPr txBox="1">
            <a:spLocks noChangeArrowheads="1"/>
          </p:cNvSpPr>
          <p:nvPr/>
        </p:nvSpPr>
        <p:spPr bwMode="auto">
          <a:xfrm>
            <a:off x="9525" y="5506061"/>
            <a:ext cx="12192000" cy="276999"/>
          </a:xfrm>
          <a:prstGeom prst="rect">
            <a:avLst/>
          </a:prstGeom>
          <a:noFill/>
          <a:ln w="9525">
            <a:noFill/>
            <a:miter lim="800000"/>
            <a:headEnd/>
            <a:tailEnd/>
          </a:ln>
          <a:effectLst/>
        </p:spPr>
        <p:txBody>
          <a:bodyPr wrap="square">
            <a:spAutoFit/>
          </a:bodyPr>
          <a:lstStyle/>
          <a:p>
            <a:pPr algn="ctr" fontAlgn="base">
              <a:spcBef>
                <a:spcPct val="0"/>
              </a:spcBef>
              <a:spcAft>
                <a:spcPct val="0"/>
              </a:spcAft>
            </a:pPr>
            <a:r>
              <a:rPr lang="es-ES" sz="1200" dirty="0"/>
              <a:t>Fuente: Cooldata.wordpress.com</a:t>
            </a:r>
          </a:p>
        </p:txBody>
      </p:sp>
    </p:spTree>
    <p:extLst>
      <p:ext uri="{BB962C8B-B14F-4D97-AF65-F5344CB8AC3E}">
        <p14:creationId xmlns:p14="http://schemas.microsoft.com/office/powerpoint/2010/main" val="44724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22</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KPI: Ganancia Neta</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953949"/>
            <a:ext cx="11356009" cy="461665"/>
          </a:xfrm>
          <a:prstGeom prst="rect">
            <a:avLst/>
          </a:prstGeom>
          <a:noFill/>
        </p:spPr>
        <p:txBody>
          <a:bodyPr wrap="square" rtlCol="0">
            <a:spAutoFit/>
          </a:bodyPr>
          <a:lstStyle/>
          <a:p>
            <a:pPr algn="just"/>
            <a:r>
              <a:rPr lang="es-CO" sz="2400" dirty="0"/>
              <a:t>Es demostrable que la ganancia neta de un modelo de predicción binaria está dada por:</a:t>
            </a:r>
          </a:p>
        </p:txBody>
      </p:sp>
      <mc:AlternateContent xmlns:mc="http://schemas.openxmlformats.org/markup-compatibility/2006" xmlns:a14="http://schemas.microsoft.com/office/drawing/2010/main">
        <mc:Choice Requires="a14">
          <p:sp>
            <p:nvSpPr>
              <p:cNvPr id="14" name="1 CuadroTexto">
                <a:extLst>
                  <a:ext uri="{FF2B5EF4-FFF2-40B4-BE49-F238E27FC236}">
                    <a16:creationId xmlns:a16="http://schemas.microsoft.com/office/drawing/2014/main" id="{5CCBE23D-C749-48BC-B8D1-B8401CFA5BB0}"/>
                  </a:ext>
                </a:extLst>
              </p:cNvPr>
              <p:cNvSpPr txBox="1"/>
              <p:nvPr/>
            </p:nvSpPr>
            <p:spPr>
              <a:xfrm>
                <a:off x="4770476" y="2160077"/>
                <a:ext cx="2651047" cy="731547"/>
              </a:xfrm>
              <a:prstGeom prst="rect">
                <a:avLst/>
              </a:prstGeom>
              <a:noFill/>
            </p:spPr>
            <p:txBody>
              <a:bodyPr wrap="none" rtlCol="0">
                <a:spAutoFit/>
              </a:bodyPr>
              <a:lstStyle/>
              <a:p>
                <a14:m>
                  <m:oMath xmlns:m="http://schemas.openxmlformats.org/officeDocument/2006/math">
                    <m:r>
                      <a:rPr lang="es-CO" sz="2800" b="0" i="1" smtClean="0">
                        <a:latin typeface="Cambria Math"/>
                      </a:rPr>
                      <m:t>𝐵</m:t>
                    </m:r>
                    <m:r>
                      <a:rPr lang="es-CO" sz="2800" b="0" i="1" smtClean="0">
                        <a:latin typeface="Cambria Math"/>
                      </a:rPr>
                      <m:t>∗</m:t>
                    </m:r>
                    <m:r>
                      <a:rPr lang="es-CO" sz="2800" b="0" i="1" smtClean="0">
                        <a:latin typeface="Cambria Math"/>
                      </a:rPr>
                      <m:t>𝐸</m:t>
                    </m:r>
                    <m:r>
                      <a:rPr lang="es-CO" sz="2800" b="0" i="1" smtClean="0">
                        <a:latin typeface="Cambria Math"/>
                      </a:rPr>
                      <m:t>∗($</m:t>
                    </m:r>
                    <m:r>
                      <a:rPr lang="es-CO" sz="2800" b="0" i="1" smtClean="0">
                        <a:latin typeface="Cambria Math"/>
                      </a:rPr>
                      <m:t>𝐼</m:t>
                    </m:r>
                    <m:r>
                      <a:rPr lang="es-CO" sz="2800" b="0" i="1" smtClean="0">
                        <a:latin typeface="Cambria Math"/>
                      </a:rPr>
                      <m:t>−</m:t>
                    </m:r>
                    <m:f>
                      <m:fPr>
                        <m:ctrlPr>
                          <a:rPr lang="es-CO" sz="2800" b="0" i="1" smtClean="0">
                            <a:latin typeface="Cambria Math" panose="02040503050406030204" pitchFamily="18" charset="0"/>
                          </a:rPr>
                        </m:ctrlPr>
                      </m:fPr>
                      <m:num>
                        <m:r>
                          <a:rPr lang="es-CO" sz="2800" b="0" i="1" smtClean="0">
                            <a:latin typeface="Cambria Math"/>
                          </a:rPr>
                          <m:t>$</m:t>
                        </m:r>
                        <m:r>
                          <a:rPr lang="es-CO" sz="2800" b="0" i="1" smtClean="0">
                            <a:latin typeface="Cambria Math"/>
                          </a:rPr>
                          <m:t>𝐶</m:t>
                        </m:r>
                      </m:num>
                      <m:den>
                        <m:r>
                          <a:rPr lang="es-CO" sz="2800" b="0" i="1" smtClean="0">
                            <a:latin typeface="Cambria Math"/>
                          </a:rPr>
                          <m:t>𝑃</m:t>
                        </m:r>
                      </m:den>
                    </m:f>
                  </m:oMath>
                </a14:m>
                <a:r>
                  <a:rPr lang="es-CO" sz="2800" dirty="0"/>
                  <a:t>)</a:t>
                </a:r>
              </a:p>
            </p:txBody>
          </p:sp>
        </mc:Choice>
        <mc:Fallback xmlns="">
          <p:sp>
            <p:nvSpPr>
              <p:cNvPr id="14" name="1 CuadroTexto">
                <a:extLst>
                  <a:ext uri="{FF2B5EF4-FFF2-40B4-BE49-F238E27FC236}">
                    <a16:creationId xmlns:a16="http://schemas.microsoft.com/office/drawing/2014/main" id="{5CCBE23D-C749-48BC-B8D1-B8401CFA5BB0}"/>
                  </a:ext>
                </a:extLst>
              </p:cNvPr>
              <p:cNvSpPr txBox="1">
                <a:spLocks noRot="1" noChangeAspect="1" noMove="1" noResize="1" noEditPoints="1" noAdjustHandles="1" noChangeArrowheads="1" noChangeShapeType="1" noTextEdit="1"/>
              </p:cNvSpPr>
              <p:nvPr/>
            </p:nvSpPr>
            <p:spPr>
              <a:xfrm>
                <a:off x="4770476" y="2160077"/>
                <a:ext cx="2651047" cy="731547"/>
              </a:xfrm>
              <a:prstGeom prst="rect">
                <a:avLst/>
              </a:prstGeom>
              <a:blipFill>
                <a:blip r:embed="rId3"/>
                <a:stretch>
                  <a:fillRect r="-3917" b="-11667"/>
                </a:stretch>
              </a:blipFill>
            </p:spPr>
            <p:txBody>
              <a:bodyPr/>
              <a:lstStyle/>
              <a:p>
                <a:r>
                  <a:rPr lang="es-CO">
                    <a:noFill/>
                  </a:rPr>
                  <a:t> </a:t>
                </a:r>
              </a:p>
            </p:txBody>
          </p:sp>
        </mc:Fallback>
      </mc:AlternateContent>
      <p:sp>
        <p:nvSpPr>
          <p:cNvPr id="15" name="8 CuadroTexto">
            <a:extLst>
              <a:ext uri="{FF2B5EF4-FFF2-40B4-BE49-F238E27FC236}">
                <a16:creationId xmlns:a16="http://schemas.microsoft.com/office/drawing/2014/main" id="{A142E6B2-56C3-46DD-8D12-F412A60C7EBE}"/>
              </a:ext>
            </a:extLst>
          </p:cNvPr>
          <p:cNvSpPr txBox="1"/>
          <p:nvPr/>
        </p:nvSpPr>
        <p:spPr>
          <a:xfrm>
            <a:off x="432060" y="3636088"/>
            <a:ext cx="11356009" cy="1938992"/>
          </a:xfrm>
          <a:prstGeom prst="rect">
            <a:avLst/>
          </a:prstGeom>
          <a:noFill/>
        </p:spPr>
        <p:txBody>
          <a:bodyPr wrap="square" rtlCol="0">
            <a:spAutoFit/>
          </a:bodyPr>
          <a:lstStyle/>
          <a:p>
            <a:r>
              <a:rPr lang="es-CO" sz="2400" dirty="0"/>
              <a:t>B = Número total de posibles éxitos</a:t>
            </a:r>
          </a:p>
          <a:p>
            <a:r>
              <a:rPr lang="es-CO" sz="2400" dirty="0"/>
              <a:t>E = Exhaustividad</a:t>
            </a:r>
          </a:p>
          <a:p>
            <a:r>
              <a:rPr lang="es-CO" sz="2400" dirty="0"/>
              <a:t>P = Precisión</a:t>
            </a:r>
          </a:p>
          <a:p>
            <a:r>
              <a:rPr lang="es-CO" sz="2400" dirty="0"/>
              <a:t>$I = Ingreso por el éxito (descontando otros costos que no sean de contacto)</a:t>
            </a:r>
          </a:p>
          <a:p>
            <a:r>
              <a:rPr lang="es-CO" sz="2400" dirty="0"/>
              <a:t>$C = Costo (o ganancia perdida) por el fracaso </a:t>
            </a:r>
          </a:p>
        </p:txBody>
      </p:sp>
    </p:spTree>
    <p:extLst>
      <p:ext uri="{BB962C8B-B14F-4D97-AF65-F5344CB8AC3E}">
        <p14:creationId xmlns:p14="http://schemas.microsoft.com/office/powerpoint/2010/main" val="1922815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23</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KPI: Ganancia Neta</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953949"/>
            <a:ext cx="11356009" cy="769441"/>
          </a:xfrm>
          <a:prstGeom prst="rect">
            <a:avLst/>
          </a:prstGeom>
          <a:noFill/>
        </p:spPr>
        <p:txBody>
          <a:bodyPr wrap="square" rtlCol="0">
            <a:spAutoFit/>
          </a:bodyPr>
          <a:lstStyle/>
          <a:p>
            <a:pPr algn="just"/>
            <a:r>
              <a:rPr lang="es-CO" sz="2200" dirty="0"/>
              <a:t>De la anterior ecuación se puede deducir que para obtener una ganancia neta es necesario y suficiente que:</a:t>
            </a:r>
          </a:p>
        </p:txBody>
      </p:sp>
      <mc:AlternateContent xmlns:mc="http://schemas.openxmlformats.org/markup-compatibility/2006" xmlns:a14="http://schemas.microsoft.com/office/drawing/2010/main">
        <mc:Choice Requires="a14">
          <p:sp>
            <p:nvSpPr>
              <p:cNvPr id="10" name="1 CuadroTexto">
                <a:extLst>
                  <a:ext uri="{FF2B5EF4-FFF2-40B4-BE49-F238E27FC236}">
                    <a16:creationId xmlns:a16="http://schemas.microsoft.com/office/drawing/2014/main" id="{656F7875-A9ED-4D73-8FD1-1DC23B776BA4}"/>
                  </a:ext>
                </a:extLst>
              </p:cNvPr>
              <p:cNvSpPr txBox="1"/>
              <p:nvPr/>
            </p:nvSpPr>
            <p:spPr>
              <a:xfrm>
                <a:off x="5669312" y="1751310"/>
                <a:ext cx="1013675" cy="751488"/>
              </a:xfrm>
              <a:prstGeom prst="rect">
                <a:avLst/>
              </a:prstGeom>
              <a:noFill/>
            </p:spPr>
            <p:txBody>
              <a:bodyPr wrap="none" rtlCol="0">
                <a:spAutoFit/>
              </a:bodyPr>
              <a:lstStyle/>
              <a:p>
                <a:r>
                  <a:rPr lang="es-CO" sz="2800" b="0" dirty="0"/>
                  <a:t>P &gt;</a:t>
                </a:r>
                <a14:m>
                  <m:oMath xmlns:m="http://schemas.openxmlformats.org/officeDocument/2006/math">
                    <m:r>
                      <a:rPr lang="es-CO" sz="2800" b="0" i="0" smtClean="0">
                        <a:latin typeface="Cambria Math" panose="02040503050406030204" pitchFamily="18" charset="0"/>
                      </a:rPr>
                      <m:t> </m:t>
                    </m:r>
                    <m:f>
                      <m:fPr>
                        <m:ctrlPr>
                          <a:rPr lang="es-CO" sz="2800" b="0" i="1" smtClean="0">
                            <a:latin typeface="Cambria Math" panose="02040503050406030204" pitchFamily="18" charset="0"/>
                          </a:rPr>
                        </m:ctrlPr>
                      </m:fPr>
                      <m:num>
                        <m:r>
                          <a:rPr lang="es-CO" sz="2800" b="0" i="1" smtClean="0">
                            <a:latin typeface="Cambria Math"/>
                          </a:rPr>
                          <m:t>$</m:t>
                        </m:r>
                        <m:r>
                          <a:rPr lang="es-CO" sz="2800" b="0" i="1" smtClean="0">
                            <a:latin typeface="Cambria Math"/>
                          </a:rPr>
                          <m:t>𝐶</m:t>
                        </m:r>
                      </m:num>
                      <m:den>
                        <m:r>
                          <a:rPr lang="es-CO" sz="2800" b="0" i="1" smtClean="0">
                            <a:latin typeface="Cambria Math"/>
                          </a:rPr>
                          <m:t>$</m:t>
                        </m:r>
                        <m:r>
                          <a:rPr lang="es-CO" sz="2800" b="0" i="1" smtClean="0">
                            <a:latin typeface="Cambria Math"/>
                          </a:rPr>
                          <m:t>𝐼</m:t>
                        </m:r>
                      </m:den>
                    </m:f>
                  </m:oMath>
                </a14:m>
                <a:endParaRPr lang="es-CO" sz="2800" dirty="0"/>
              </a:p>
            </p:txBody>
          </p:sp>
        </mc:Choice>
        <mc:Fallback xmlns="">
          <p:sp>
            <p:nvSpPr>
              <p:cNvPr id="10" name="1 CuadroTexto">
                <a:extLst>
                  <a:ext uri="{FF2B5EF4-FFF2-40B4-BE49-F238E27FC236}">
                    <a16:creationId xmlns:a16="http://schemas.microsoft.com/office/drawing/2014/main" id="{656F7875-A9ED-4D73-8FD1-1DC23B776BA4}"/>
                  </a:ext>
                </a:extLst>
              </p:cNvPr>
              <p:cNvSpPr txBox="1">
                <a:spLocks noRot="1" noChangeAspect="1" noMove="1" noResize="1" noEditPoints="1" noAdjustHandles="1" noChangeArrowheads="1" noChangeShapeType="1" noTextEdit="1"/>
              </p:cNvSpPr>
              <p:nvPr/>
            </p:nvSpPr>
            <p:spPr>
              <a:xfrm>
                <a:off x="5669312" y="1751310"/>
                <a:ext cx="1013675" cy="751488"/>
              </a:xfrm>
              <a:prstGeom prst="rect">
                <a:avLst/>
              </a:prstGeom>
              <a:blipFill>
                <a:blip r:embed="rId3"/>
                <a:stretch>
                  <a:fillRect l="-12048" b="-8065"/>
                </a:stretch>
              </a:blipFill>
            </p:spPr>
            <p:txBody>
              <a:bodyPr/>
              <a:lstStyle/>
              <a:p>
                <a:r>
                  <a:rPr lang="es-CO">
                    <a:noFill/>
                  </a:rPr>
                  <a:t> </a:t>
                </a:r>
              </a:p>
            </p:txBody>
          </p:sp>
        </mc:Fallback>
      </mc:AlternateContent>
      <p:sp>
        <p:nvSpPr>
          <p:cNvPr id="13" name="8 CuadroTexto">
            <a:extLst>
              <a:ext uri="{FF2B5EF4-FFF2-40B4-BE49-F238E27FC236}">
                <a16:creationId xmlns:a16="http://schemas.microsoft.com/office/drawing/2014/main" id="{915F516A-D2AB-4F91-8C63-941F91AC44D3}"/>
              </a:ext>
            </a:extLst>
          </p:cNvPr>
          <p:cNvSpPr txBox="1"/>
          <p:nvPr/>
        </p:nvSpPr>
        <p:spPr>
          <a:xfrm>
            <a:off x="327990" y="2802105"/>
            <a:ext cx="11356009" cy="2946961"/>
          </a:xfrm>
          <a:prstGeom prst="rect">
            <a:avLst/>
          </a:prstGeom>
          <a:noFill/>
        </p:spPr>
        <p:txBody>
          <a:bodyPr wrap="square" rtlCol="0">
            <a:spAutoFit/>
          </a:bodyPr>
          <a:lstStyle/>
          <a:p>
            <a:pPr marL="342900" indent="-342900" algn="just">
              <a:buFont typeface="Arial" panose="020B0604020202020204" pitchFamily="34" charset="0"/>
              <a:buChar char="•"/>
            </a:pPr>
            <a:r>
              <a:rPr lang="es-CO" sz="2200" dirty="0">
                <a:solidFill>
                  <a:srgbClr val="2C5697"/>
                </a:solidFill>
              </a:rPr>
              <a:t>Aumentar la exhaustividad (con la precisión constante) implica ampliar el volumen de éxitos</a:t>
            </a:r>
          </a:p>
          <a:p>
            <a:pPr algn="just"/>
            <a:endParaRPr lang="es-CO" sz="1050" dirty="0">
              <a:solidFill>
                <a:srgbClr val="2C5697"/>
              </a:solidFill>
            </a:endParaRPr>
          </a:p>
          <a:p>
            <a:pPr marL="342900" indent="-342900" algn="just">
              <a:buFont typeface="Arial" panose="020B0604020202020204" pitchFamily="34" charset="0"/>
              <a:buChar char="•"/>
            </a:pPr>
            <a:r>
              <a:rPr lang="es-CO" sz="2200" dirty="0">
                <a:solidFill>
                  <a:srgbClr val="2C5697"/>
                </a:solidFill>
              </a:rPr>
              <a:t>Aumentar la precisión (con exhaustividad constante) implica lograr una ganancia marginal mayor  por reducción de costos</a:t>
            </a:r>
          </a:p>
          <a:p>
            <a:pPr algn="just"/>
            <a:endParaRPr lang="es-CO" sz="1050" dirty="0">
              <a:solidFill>
                <a:srgbClr val="2C5697"/>
              </a:solidFill>
            </a:endParaRPr>
          </a:p>
          <a:p>
            <a:pPr marL="342900" indent="-342900" algn="just">
              <a:buFont typeface="Arial" panose="020B0604020202020204" pitchFamily="34" charset="0"/>
              <a:buChar char="•"/>
            </a:pPr>
            <a:r>
              <a:rPr lang="es-CO" sz="2200" dirty="0">
                <a:solidFill>
                  <a:srgbClr val="2C5697"/>
                </a:solidFill>
              </a:rPr>
              <a:t>En algunos casos no se necesita un modelo porque la precisión requerida es muy baja dado el costo/beneficio</a:t>
            </a:r>
          </a:p>
          <a:p>
            <a:pPr algn="just"/>
            <a:endParaRPr lang="es-CO" sz="1050" dirty="0">
              <a:solidFill>
                <a:srgbClr val="2C5697"/>
              </a:solidFill>
            </a:endParaRPr>
          </a:p>
          <a:p>
            <a:pPr marL="342900" indent="-342900" algn="just">
              <a:buFont typeface="Arial" panose="020B0604020202020204" pitchFamily="34" charset="0"/>
              <a:buChar char="•"/>
            </a:pPr>
            <a:r>
              <a:rPr lang="es-CO" sz="2200" dirty="0">
                <a:solidFill>
                  <a:srgbClr val="2C5697"/>
                </a:solidFill>
              </a:rPr>
              <a:t>La evaluación de costos/beneficios con frecuencia no tiene en cuenta el tiempo (Customer lifetime value) o un posible crecimiento en portafolio de productos</a:t>
            </a:r>
          </a:p>
        </p:txBody>
      </p:sp>
    </p:spTree>
    <p:extLst>
      <p:ext uri="{BB962C8B-B14F-4D97-AF65-F5344CB8AC3E}">
        <p14:creationId xmlns:p14="http://schemas.microsoft.com/office/powerpoint/2010/main" val="305889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24</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Regresión Logística y Temas Previos</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953949"/>
            <a:ext cx="11356009" cy="2462213"/>
          </a:xfrm>
          <a:prstGeom prst="rect">
            <a:avLst/>
          </a:prstGeom>
          <a:noFill/>
        </p:spPr>
        <p:txBody>
          <a:bodyPr wrap="square" rtlCol="0">
            <a:spAutoFit/>
          </a:bodyPr>
          <a:lstStyle/>
          <a:p>
            <a:pPr algn="just"/>
            <a:r>
              <a:rPr lang="es-CO" sz="2200" dirty="0"/>
              <a:t>Para mejorar un proceso de regresión logística se puede pensar en:</a:t>
            </a:r>
          </a:p>
          <a:p>
            <a:pPr algn="just"/>
            <a:endParaRPr lang="es-CO" sz="2200" dirty="0"/>
          </a:p>
          <a:p>
            <a:pPr marL="342900" indent="-342900" algn="just">
              <a:buFont typeface="Arial" panose="020B0604020202020204" pitchFamily="34" charset="0"/>
              <a:buChar char="•"/>
            </a:pPr>
            <a:r>
              <a:rPr lang="es-CO" sz="2200" b="1" dirty="0">
                <a:solidFill>
                  <a:srgbClr val="2C5697"/>
                </a:solidFill>
              </a:rPr>
              <a:t>Feature Selection: </a:t>
            </a:r>
            <a:r>
              <a:rPr lang="es-CO" sz="2200" dirty="0"/>
              <a:t>otros métodos para seleccionar las variables</a:t>
            </a:r>
          </a:p>
          <a:p>
            <a:pPr algn="just"/>
            <a:endParaRPr lang="es-CO" sz="2200" dirty="0"/>
          </a:p>
          <a:p>
            <a:pPr marL="342900" indent="-342900" algn="just">
              <a:buFont typeface="Arial" panose="020B0604020202020204" pitchFamily="34" charset="0"/>
              <a:buChar char="•"/>
            </a:pPr>
            <a:r>
              <a:rPr lang="es-CO" sz="2200" b="1" dirty="0">
                <a:solidFill>
                  <a:srgbClr val="2C5697"/>
                </a:solidFill>
              </a:rPr>
              <a:t>Feature Engineering: </a:t>
            </a:r>
            <a:r>
              <a:rPr lang="es-CO" sz="2200" dirty="0"/>
              <a:t>Hay posibilidad de relaciones no lineales? Interacciones? Otras variables?</a:t>
            </a:r>
          </a:p>
          <a:p>
            <a:pPr algn="just"/>
            <a:endParaRPr lang="es-CO" sz="2200" dirty="0"/>
          </a:p>
          <a:p>
            <a:pPr marL="342900" indent="-342900" algn="just">
              <a:buFont typeface="Arial" panose="020B0604020202020204" pitchFamily="34" charset="0"/>
              <a:buChar char="•"/>
            </a:pPr>
            <a:r>
              <a:rPr lang="es-CO" sz="2200" b="1" dirty="0">
                <a:solidFill>
                  <a:srgbClr val="2C5697"/>
                </a:solidFill>
              </a:rPr>
              <a:t>Regularización: </a:t>
            </a:r>
            <a:r>
              <a:rPr lang="es-CO" sz="2200" dirty="0"/>
              <a:t>Efectivamente se puede aplicar Redes elásticas, Lasso o Ridge</a:t>
            </a:r>
          </a:p>
        </p:txBody>
      </p:sp>
    </p:spTree>
    <p:extLst>
      <p:ext uri="{BB962C8B-B14F-4D97-AF65-F5344CB8AC3E}">
        <p14:creationId xmlns:p14="http://schemas.microsoft.com/office/powerpoint/2010/main" val="2093836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F57BD456-7031-4D63-ABE8-3DFDDBA05304}"/>
              </a:ext>
            </a:extLst>
          </p:cNvPr>
          <p:cNvSpPr txBox="1"/>
          <p:nvPr/>
        </p:nvSpPr>
        <p:spPr>
          <a:xfrm>
            <a:off x="2404778" y="1563490"/>
            <a:ext cx="7382443" cy="2308324"/>
          </a:xfrm>
          <a:prstGeom prst="rect">
            <a:avLst/>
          </a:prstGeom>
          <a:noFill/>
        </p:spPr>
        <p:txBody>
          <a:bodyPr wrap="square" rtlCol="0">
            <a:spAutoFit/>
          </a:bodyPr>
          <a:lstStyle/>
          <a:p>
            <a:pPr algn="ctr"/>
            <a:r>
              <a:rPr lang="es-CO" sz="7200" b="1" dirty="0">
                <a:effectLst>
                  <a:outerShdw blurRad="50800" dist="38100" dir="2700000" algn="tl" rotWithShape="0">
                    <a:prstClr val="black">
                      <a:alpha val="40000"/>
                    </a:prstClr>
                  </a:outerShdw>
                </a:effectLst>
              </a:rPr>
              <a:t>Datos Desbalanceados</a:t>
            </a:r>
          </a:p>
        </p:txBody>
      </p:sp>
      <p:sp>
        <p:nvSpPr>
          <p:cNvPr id="5" name="Marcador de número de diapositiva 4">
            <a:extLst>
              <a:ext uri="{FF2B5EF4-FFF2-40B4-BE49-F238E27FC236}">
                <a16:creationId xmlns:a16="http://schemas.microsoft.com/office/drawing/2014/main" id="{50A78AD1-7653-4057-A98F-99CADF5FF3F2}"/>
              </a:ext>
            </a:extLst>
          </p:cNvPr>
          <p:cNvSpPr>
            <a:spLocks noGrp="1"/>
          </p:cNvSpPr>
          <p:nvPr>
            <p:ph type="sldNum" sz="quarter" idx="12"/>
          </p:nvPr>
        </p:nvSpPr>
        <p:spPr/>
        <p:txBody>
          <a:bodyPr/>
          <a:lstStyle/>
          <a:p>
            <a:fld id="{7F69A413-E501-443A-8AEB-75E16CE63E79}" type="slidenum">
              <a:rPr lang="es-CO" smtClean="0"/>
              <a:t>25</a:t>
            </a:fld>
            <a:endParaRPr lang="es-CO" dirty="0"/>
          </a:p>
        </p:txBody>
      </p:sp>
      <p:sp>
        <p:nvSpPr>
          <p:cNvPr id="8" name="CuadroTexto 7">
            <a:extLst>
              <a:ext uri="{FF2B5EF4-FFF2-40B4-BE49-F238E27FC236}">
                <a16:creationId xmlns:a16="http://schemas.microsoft.com/office/drawing/2014/main" id="{6B537F18-2C8F-4295-B6F3-63A13E7AC4DE}"/>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Tree>
    <p:extLst>
      <p:ext uri="{BB962C8B-B14F-4D97-AF65-F5344CB8AC3E}">
        <p14:creationId xmlns:p14="http://schemas.microsoft.com/office/powerpoint/2010/main" val="292794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26</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Ejercicio</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953949"/>
            <a:ext cx="11356009" cy="2677656"/>
          </a:xfrm>
          <a:prstGeom prst="rect">
            <a:avLst/>
          </a:prstGeom>
          <a:noFill/>
        </p:spPr>
        <p:txBody>
          <a:bodyPr wrap="square" rtlCol="0">
            <a:spAutoFit/>
          </a:bodyPr>
          <a:lstStyle/>
          <a:p>
            <a:pPr algn="just"/>
            <a:r>
              <a:rPr lang="en-US" sz="2400" dirty="0"/>
              <a:t>You are given 12 balls, all equal in weight except for one that is either heavier or lighter. You are also given a two-pan balance to use. In each use of the balance you may put any number of the 12 balls on the leftpan, and the same number on the right pan, and push a button to initiate the weighing; there are three possible outcomes: either the weights are equal, or the balls on the left are heavier, or the balls on the left are lighter. Your task is to design a strategy to determine which is the odd ball and whether it is heavier or lighter than the others in as few uses of the balance as possible.</a:t>
            </a:r>
          </a:p>
        </p:txBody>
      </p:sp>
    </p:spTree>
    <p:extLst>
      <p:ext uri="{BB962C8B-B14F-4D97-AF65-F5344CB8AC3E}">
        <p14:creationId xmlns:p14="http://schemas.microsoft.com/office/powerpoint/2010/main" val="200640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27</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Datos Desbalanceados</a:t>
            </a:r>
          </a:p>
        </p:txBody>
      </p:sp>
      <p:sp>
        <p:nvSpPr>
          <p:cNvPr id="3" name="CuadroTexto 2">
            <a:extLst>
              <a:ext uri="{FF2B5EF4-FFF2-40B4-BE49-F238E27FC236}">
                <a16:creationId xmlns:a16="http://schemas.microsoft.com/office/drawing/2014/main" id="{0AB827F3-4E67-43B2-8F4A-E6F9CCD4BF22}"/>
              </a:ext>
            </a:extLst>
          </p:cNvPr>
          <p:cNvSpPr txBox="1"/>
          <p:nvPr/>
        </p:nvSpPr>
        <p:spPr>
          <a:xfrm>
            <a:off x="327991" y="953949"/>
            <a:ext cx="11356009" cy="1200329"/>
          </a:xfrm>
          <a:prstGeom prst="rect">
            <a:avLst/>
          </a:prstGeom>
          <a:noFill/>
        </p:spPr>
        <p:txBody>
          <a:bodyPr wrap="square" rtlCol="0">
            <a:spAutoFit/>
          </a:bodyPr>
          <a:lstStyle/>
          <a:p>
            <a:pPr algn="just"/>
            <a:r>
              <a:rPr lang="es-CO" sz="2400" dirty="0"/>
              <a:t>Se dice que los datos están desbalanceados si la clase a predecir tiene un bajo porcentaje dentro de los datos (&lt; 10%). La clase a predecir es entonces la menor, y la clase con más casos es la mayor.</a:t>
            </a:r>
          </a:p>
        </p:txBody>
      </p:sp>
      <p:pic>
        <p:nvPicPr>
          <p:cNvPr id="6" name="Gráfico 5" descr="Balanza de la justicia">
            <a:extLst>
              <a:ext uri="{FF2B5EF4-FFF2-40B4-BE49-F238E27FC236}">
                <a16:creationId xmlns:a16="http://schemas.microsoft.com/office/drawing/2014/main" id="{ADBD1765-0161-43B9-B8EB-FA6DCE4E1F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3960" y="2980414"/>
            <a:ext cx="2164080" cy="2164080"/>
          </a:xfrm>
          <a:prstGeom prst="rect">
            <a:avLst/>
          </a:prstGeom>
        </p:spPr>
      </p:pic>
    </p:spTree>
    <p:extLst>
      <p:ext uri="{BB962C8B-B14F-4D97-AF65-F5344CB8AC3E}">
        <p14:creationId xmlns:p14="http://schemas.microsoft.com/office/powerpoint/2010/main" val="108048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28</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Dificultades</a:t>
            </a:r>
          </a:p>
        </p:txBody>
      </p:sp>
      <p:sp>
        <p:nvSpPr>
          <p:cNvPr id="9" name="Rectangle 1">
            <a:extLst>
              <a:ext uri="{FF2B5EF4-FFF2-40B4-BE49-F238E27FC236}">
                <a16:creationId xmlns:a16="http://schemas.microsoft.com/office/drawing/2014/main" id="{E244EB85-47C5-4F85-9C7D-CA827A4301CA}"/>
              </a:ext>
            </a:extLst>
          </p:cNvPr>
          <p:cNvSpPr/>
          <p:nvPr/>
        </p:nvSpPr>
        <p:spPr>
          <a:xfrm>
            <a:off x="17136" y="1621581"/>
            <a:ext cx="3681351"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2">
            <a:extLst>
              <a:ext uri="{FF2B5EF4-FFF2-40B4-BE49-F238E27FC236}">
                <a16:creationId xmlns:a16="http://schemas.microsoft.com/office/drawing/2014/main" id="{237AF9DA-277E-4A85-ACF8-806D37F94278}"/>
              </a:ext>
            </a:extLst>
          </p:cNvPr>
          <p:cNvSpPr/>
          <p:nvPr/>
        </p:nvSpPr>
        <p:spPr>
          <a:xfrm>
            <a:off x="17136" y="3284127"/>
            <a:ext cx="3681351"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3E57B0DC-CE7B-45FD-8D0F-E3681661CC8A}"/>
              </a:ext>
            </a:extLst>
          </p:cNvPr>
          <p:cNvSpPr/>
          <p:nvPr/>
        </p:nvSpPr>
        <p:spPr>
          <a:xfrm>
            <a:off x="3698486" y="1621581"/>
            <a:ext cx="4462399"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4" name="Rectangle 4">
            <a:extLst>
              <a:ext uri="{FF2B5EF4-FFF2-40B4-BE49-F238E27FC236}">
                <a16:creationId xmlns:a16="http://schemas.microsoft.com/office/drawing/2014/main" id="{82C517F0-DA12-40EB-B278-70D58B3D5280}"/>
              </a:ext>
            </a:extLst>
          </p:cNvPr>
          <p:cNvSpPr/>
          <p:nvPr/>
        </p:nvSpPr>
        <p:spPr>
          <a:xfrm>
            <a:off x="3698487" y="3284127"/>
            <a:ext cx="4462398"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5" name="Rectangle 5">
            <a:extLst>
              <a:ext uri="{FF2B5EF4-FFF2-40B4-BE49-F238E27FC236}">
                <a16:creationId xmlns:a16="http://schemas.microsoft.com/office/drawing/2014/main" id="{841F0D54-3D1C-4A50-AF2B-46CC7662DD02}"/>
              </a:ext>
            </a:extLst>
          </p:cNvPr>
          <p:cNvSpPr/>
          <p:nvPr/>
        </p:nvSpPr>
        <p:spPr>
          <a:xfrm>
            <a:off x="8160886" y="1621581"/>
            <a:ext cx="4020954"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Rectangle 6">
            <a:extLst>
              <a:ext uri="{FF2B5EF4-FFF2-40B4-BE49-F238E27FC236}">
                <a16:creationId xmlns:a16="http://schemas.microsoft.com/office/drawing/2014/main" id="{6BB08DAA-EFA0-46EE-B2E3-11F8456D51FC}"/>
              </a:ext>
            </a:extLst>
          </p:cNvPr>
          <p:cNvSpPr/>
          <p:nvPr/>
        </p:nvSpPr>
        <p:spPr>
          <a:xfrm>
            <a:off x="8160886" y="3284127"/>
            <a:ext cx="4020954"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CuadroTexto 3">
            <a:extLst>
              <a:ext uri="{FF2B5EF4-FFF2-40B4-BE49-F238E27FC236}">
                <a16:creationId xmlns:a16="http://schemas.microsoft.com/office/drawing/2014/main" id="{02C01D05-2AC2-4F10-B631-49AF8109EEE8}"/>
              </a:ext>
            </a:extLst>
          </p:cNvPr>
          <p:cNvSpPr txBox="1"/>
          <p:nvPr/>
        </p:nvSpPr>
        <p:spPr>
          <a:xfrm>
            <a:off x="254848" y="1996718"/>
            <a:ext cx="3251200" cy="769441"/>
          </a:xfrm>
          <a:prstGeom prst="rect">
            <a:avLst/>
          </a:prstGeom>
          <a:noFill/>
        </p:spPr>
        <p:txBody>
          <a:bodyPr wrap="square" rtlCol="0">
            <a:spAutoFit/>
          </a:bodyPr>
          <a:lstStyle/>
          <a:p>
            <a:pPr algn="just"/>
            <a:r>
              <a:rPr lang="es-CO" sz="2200" dirty="0">
                <a:solidFill>
                  <a:schemeClr val="bg1"/>
                </a:solidFill>
              </a:rPr>
              <a:t>Aprendizaje de la clase mayor</a:t>
            </a:r>
          </a:p>
        </p:txBody>
      </p:sp>
      <p:sp>
        <p:nvSpPr>
          <p:cNvPr id="17" name="CuadroTexto 16">
            <a:extLst>
              <a:ext uri="{FF2B5EF4-FFF2-40B4-BE49-F238E27FC236}">
                <a16:creationId xmlns:a16="http://schemas.microsoft.com/office/drawing/2014/main" id="{95E4831F-C51B-46C8-B46A-230F61A6AADA}"/>
              </a:ext>
            </a:extLst>
          </p:cNvPr>
          <p:cNvSpPr txBox="1"/>
          <p:nvPr/>
        </p:nvSpPr>
        <p:spPr>
          <a:xfrm>
            <a:off x="4622800" y="2165994"/>
            <a:ext cx="3251200" cy="430887"/>
          </a:xfrm>
          <a:prstGeom prst="rect">
            <a:avLst/>
          </a:prstGeom>
          <a:noFill/>
        </p:spPr>
        <p:txBody>
          <a:bodyPr wrap="square" rtlCol="0">
            <a:spAutoFit/>
          </a:bodyPr>
          <a:lstStyle/>
          <a:p>
            <a:pPr algn="just"/>
            <a:r>
              <a:rPr lang="es-CO" sz="2200" dirty="0">
                <a:solidFill>
                  <a:schemeClr val="bg1"/>
                </a:solidFill>
              </a:rPr>
              <a:t>Sobreposición de datos</a:t>
            </a:r>
          </a:p>
        </p:txBody>
      </p:sp>
      <p:sp>
        <p:nvSpPr>
          <p:cNvPr id="18" name="CuadroTexto 17">
            <a:extLst>
              <a:ext uri="{FF2B5EF4-FFF2-40B4-BE49-F238E27FC236}">
                <a16:creationId xmlns:a16="http://schemas.microsoft.com/office/drawing/2014/main" id="{B6EF5D78-2352-4E98-8A63-F40F57EE4944}"/>
              </a:ext>
            </a:extLst>
          </p:cNvPr>
          <p:cNvSpPr txBox="1"/>
          <p:nvPr/>
        </p:nvSpPr>
        <p:spPr>
          <a:xfrm>
            <a:off x="8545763" y="1871908"/>
            <a:ext cx="3251200" cy="1107996"/>
          </a:xfrm>
          <a:prstGeom prst="rect">
            <a:avLst/>
          </a:prstGeom>
          <a:noFill/>
        </p:spPr>
        <p:txBody>
          <a:bodyPr wrap="square" rtlCol="0">
            <a:spAutoFit/>
          </a:bodyPr>
          <a:lstStyle/>
          <a:p>
            <a:pPr algn="just"/>
            <a:r>
              <a:rPr lang="es-CO" sz="2200" dirty="0">
                <a:solidFill>
                  <a:schemeClr val="bg1"/>
                </a:solidFill>
              </a:rPr>
              <a:t>Densidad: falta de datos para combinaciones de variables</a:t>
            </a:r>
          </a:p>
        </p:txBody>
      </p:sp>
      <p:sp>
        <p:nvSpPr>
          <p:cNvPr id="19" name="CuadroTexto 18">
            <a:extLst>
              <a:ext uri="{FF2B5EF4-FFF2-40B4-BE49-F238E27FC236}">
                <a16:creationId xmlns:a16="http://schemas.microsoft.com/office/drawing/2014/main" id="{2EEEEDE8-34CE-484D-85BE-7349A247764C}"/>
              </a:ext>
            </a:extLst>
          </p:cNvPr>
          <p:cNvSpPr txBox="1"/>
          <p:nvPr/>
        </p:nvSpPr>
        <p:spPr>
          <a:xfrm>
            <a:off x="303398" y="3729278"/>
            <a:ext cx="3251200" cy="769441"/>
          </a:xfrm>
          <a:prstGeom prst="rect">
            <a:avLst/>
          </a:prstGeom>
          <a:noFill/>
        </p:spPr>
        <p:txBody>
          <a:bodyPr wrap="square" rtlCol="0">
            <a:spAutoFit/>
          </a:bodyPr>
          <a:lstStyle/>
          <a:p>
            <a:pPr algn="just"/>
            <a:r>
              <a:rPr lang="es-CO" sz="2200" dirty="0">
                <a:solidFill>
                  <a:schemeClr val="bg1"/>
                </a:solidFill>
              </a:rPr>
              <a:t>Cambio en el dataset con el tiempo o en test set</a:t>
            </a:r>
          </a:p>
        </p:txBody>
      </p:sp>
      <p:sp>
        <p:nvSpPr>
          <p:cNvPr id="20" name="CuadroTexto 19">
            <a:extLst>
              <a:ext uri="{FF2B5EF4-FFF2-40B4-BE49-F238E27FC236}">
                <a16:creationId xmlns:a16="http://schemas.microsoft.com/office/drawing/2014/main" id="{C7D4CC9F-591C-477C-9BAB-F7E556BEBD4C}"/>
              </a:ext>
            </a:extLst>
          </p:cNvPr>
          <p:cNvSpPr txBox="1"/>
          <p:nvPr/>
        </p:nvSpPr>
        <p:spPr>
          <a:xfrm>
            <a:off x="4304085" y="3568030"/>
            <a:ext cx="3251200" cy="1107996"/>
          </a:xfrm>
          <a:prstGeom prst="rect">
            <a:avLst/>
          </a:prstGeom>
          <a:noFill/>
        </p:spPr>
        <p:txBody>
          <a:bodyPr wrap="square" rtlCol="0">
            <a:spAutoFit/>
          </a:bodyPr>
          <a:lstStyle/>
          <a:p>
            <a:pPr algn="just"/>
            <a:r>
              <a:rPr lang="es-CO" sz="2200" dirty="0">
                <a:solidFill>
                  <a:schemeClr val="bg1"/>
                </a:solidFill>
              </a:rPr>
              <a:t>Datos de ruido (errores) y de borde (el azar los cambia de lado)</a:t>
            </a:r>
          </a:p>
        </p:txBody>
      </p:sp>
      <p:sp>
        <p:nvSpPr>
          <p:cNvPr id="21" name="CuadroTexto 20">
            <a:extLst>
              <a:ext uri="{FF2B5EF4-FFF2-40B4-BE49-F238E27FC236}">
                <a16:creationId xmlns:a16="http://schemas.microsoft.com/office/drawing/2014/main" id="{31200097-E921-4CA9-87C0-B22074F59D3D}"/>
              </a:ext>
            </a:extLst>
          </p:cNvPr>
          <p:cNvSpPr txBox="1"/>
          <p:nvPr/>
        </p:nvSpPr>
        <p:spPr>
          <a:xfrm>
            <a:off x="8545763" y="3398753"/>
            <a:ext cx="3251200" cy="1446550"/>
          </a:xfrm>
          <a:prstGeom prst="rect">
            <a:avLst/>
          </a:prstGeom>
          <a:noFill/>
        </p:spPr>
        <p:txBody>
          <a:bodyPr wrap="square" rtlCol="0">
            <a:spAutoFit/>
          </a:bodyPr>
          <a:lstStyle/>
          <a:p>
            <a:pPr algn="just"/>
            <a:r>
              <a:rPr lang="es-CO" sz="2200" dirty="0">
                <a:solidFill>
                  <a:schemeClr val="bg1"/>
                </a:solidFill>
              </a:rPr>
              <a:t>Casos pequeños disyuntos: pequeños grupos de casos ubicados en el lugar “incorrecto”</a:t>
            </a:r>
          </a:p>
        </p:txBody>
      </p:sp>
    </p:spTree>
    <p:extLst>
      <p:ext uri="{BB962C8B-B14F-4D97-AF65-F5344CB8AC3E}">
        <p14:creationId xmlns:p14="http://schemas.microsoft.com/office/powerpoint/2010/main" val="1956646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29</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¿Por qué balancear?</a:t>
            </a:r>
          </a:p>
        </p:txBody>
      </p:sp>
      <p:sp>
        <p:nvSpPr>
          <p:cNvPr id="3" name="CuadroTexto 2">
            <a:extLst>
              <a:ext uri="{FF2B5EF4-FFF2-40B4-BE49-F238E27FC236}">
                <a16:creationId xmlns:a16="http://schemas.microsoft.com/office/drawing/2014/main" id="{7923B0A2-057E-4D08-9700-E72F65351ABE}"/>
              </a:ext>
            </a:extLst>
          </p:cNvPr>
          <p:cNvSpPr txBox="1"/>
          <p:nvPr/>
        </p:nvSpPr>
        <p:spPr>
          <a:xfrm>
            <a:off x="327991" y="933629"/>
            <a:ext cx="11094720" cy="1200329"/>
          </a:xfrm>
          <a:prstGeom prst="rect">
            <a:avLst/>
          </a:prstGeom>
          <a:noFill/>
        </p:spPr>
        <p:txBody>
          <a:bodyPr wrap="square" rtlCol="0">
            <a:spAutoFit/>
          </a:bodyPr>
          <a:lstStyle/>
          <a:p>
            <a:pPr marL="342900" indent="-342900" algn="just">
              <a:buFont typeface="Arial" panose="020B0604020202020204" pitchFamily="34" charset="0"/>
              <a:buChar char="•"/>
            </a:pPr>
            <a:r>
              <a:rPr lang="es-CO" sz="2400" dirty="0"/>
              <a:t>Teoría del aprendizaje</a:t>
            </a:r>
          </a:p>
          <a:p>
            <a:pPr algn="just"/>
            <a:endParaRPr lang="es-CO" sz="2400" dirty="0"/>
          </a:p>
          <a:p>
            <a:pPr marL="342900" indent="-342900" algn="just">
              <a:buFont typeface="Arial" panose="020B0604020202020204" pitchFamily="34" charset="0"/>
              <a:buChar char="•"/>
            </a:pPr>
            <a:r>
              <a:rPr lang="es-CO" sz="2400" dirty="0"/>
              <a:t>Teoría de la información: óptima distribución de casos de aprendizaje</a:t>
            </a:r>
          </a:p>
        </p:txBody>
      </p:sp>
      <p:pic>
        <p:nvPicPr>
          <p:cNvPr id="22" name="Picture 40" descr="Resultado de imagen de black swan between white swan">
            <a:extLst>
              <a:ext uri="{FF2B5EF4-FFF2-40B4-BE49-F238E27FC236}">
                <a16:creationId xmlns:a16="http://schemas.microsoft.com/office/drawing/2014/main" id="{7A77121F-86E2-4F79-A9A3-93A2CC6099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23"/>
          <a:stretch/>
        </p:blipFill>
        <p:spPr bwMode="auto">
          <a:xfrm>
            <a:off x="3067050" y="2314289"/>
            <a:ext cx="6057900" cy="340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2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lobo: línea con borde y barra de énfasis 5">
            <a:extLst>
              <a:ext uri="{FF2B5EF4-FFF2-40B4-BE49-F238E27FC236}">
                <a16:creationId xmlns:a16="http://schemas.microsoft.com/office/drawing/2014/main" id="{8E83D9C8-5F9C-48DF-A01F-F0C58C65B089}"/>
              </a:ext>
            </a:extLst>
          </p:cNvPr>
          <p:cNvSpPr/>
          <p:nvPr/>
        </p:nvSpPr>
        <p:spPr>
          <a:xfrm>
            <a:off x="3982720" y="1427294"/>
            <a:ext cx="7814050" cy="1915346"/>
          </a:xfrm>
          <a:prstGeom prst="accentBorderCallout1">
            <a:avLst>
              <a:gd name="adj1" fmla="val 18750"/>
              <a:gd name="adj2" fmla="val -8333"/>
              <a:gd name="adj3" fmla="val 107905"/>
              <a:gd name="adj4" fmla="val -2819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6052931" cy="523220"/>
          </a:xfrm>
          <a:prstGeom prst="rect">
            <a:avLst/>
          </a:prstGeom>
          <a:noFill/>
        </p:spPr>
        <p:txBody>
          <a:bodyPr wrap="square" rtlCol="0">
            <a:spAutoFit/>
          </a:bodyPr>
          <a:lstStyle/>
          <a:p>
            <a:r>
              <a:rPr lang="es-CO" sz="2800" b="1" dirty="0"/>
              <a:t>Modelo de Regresión Logística</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DC57389-2EC9-467C-BD81-B38B560703B8}"/>
                  </a:ext>
                </a:extLst>
              </p:cNvPr>
              <p:cNvSpPr txBox="1"/>
              <p:nvPr/>
            </p:nvSpPr>
            <p:spPr>
              <a:xfrm>
                <a:off x="4426051" y="1986231"/>
                <a:ext cx="7147534" cy="8838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1" i="1" smtClean="0">
                          <a:solidFill>
                            <a:schemeClr val="tx1"/>
                          </a:solidFill>
                          <a:latin typeface="Cambria Math" panose="02040503050406030204" pitchFamily="18" charset="0"/>
                        </a:rPr>
                        <m:t>𝑷𝒓𝒐𝒃</m:t>
                      </m:r>
                      <m:d>
                        <m:dPr>
                          <m:ctrlPr>
                            <a:rPr lang="es-CO" sz="2800" b="1" i="1" smtClean="0">
                              <a:solidFill>
                                <a:schemeClr val="tx1"/>
                              </a:solidFill>
                              <a:latin typeface="Cambria Math" panose="02040503050406030204" pitchFamily="18" charset="0"/>
                            </a:rPr>
                          </m:ctrlPr>
                        </m:dPr>
                        <m:e>
                          <m:r>
                            <a:rPr lang="es-CO" sz="2800" b="1" i="1" smtClean="0">
                              <a:solidFill>
                                <a:schemeClr val="tx1"/>
                              </a:solidFill>
                              <a:latin typeface="Cambria Math" panose="02040503050406030204" pitchFamily="18" charset="0"/>
                            </a:rPr>
                            <m:t>𝒀</m:t>
                          </m:r>
                          <m:r>
                            <a:rPr lang="es-CO" sz="2800" b="1" i="1" smtClean="0">
                              <a:solidFill>
                                <a:schemeClr val="tx1"/>
                              </a:solidFill>
                              <a:latin typeface="Cambria Math" panose="02040503050406030204" pitchFamily="18" charset="0"/>
                            </a:rPr>
                            <m:t>=</m:t>
                          </m:r>
                          <m:r>
                            <a:rPr lang="es-CO" sz="2800" b="1" i="1" smtClean="0">
                              <a:solidFill>
                                <a:schemeClr val="tx1"/>
                              </a:solidFill>
                              <a:latin typeface="Cambria Math" panose="02040503050406030204" pitchFamily="18" charset="0"/>
                            </a:rPr>
                            <m:t>𝟏</m:t>
                          </m:r>
                        </m:e>
                      </m:d>
                      <m:r>
                        <a:rPr lang="es-CO" sz="2800" b="1" i="1" smtClean="0">
                          <a:solidFill>
                            <a:schemeClr val="tx1"/>
                          </a:solidFill>
                          <a:latin typeface="Cambria Math" panose="02040503050406030204" pitchFamily="18" charset="0"/>
                        </a:rPr>
                        <m:t>= </m:t>
                      </m:r>
                      <m:f>
                        <m:fPr>
                          <m:ctrlPr>
                            <a:rPr lang="es-CO" sz="2800" b="1" i="1" smtClean="0">
                              <a:solidFill>
                                <a:schemeClr val="tx1"/>
                              </a:solidFill>
                              <a:latin typeface="Cambria Math" panose="02040503050406030204" pitchFamily="18" charset="0"/>
                            </a:rPr>
                          </m:ctrlPr>
                        </m:fPr>
                        <m:num>
                          <m:r>
                            <a:rPr lang="es-CO" sz="2800" b="1" i="1" smtClean="0">
                              <a:solidFill>
                                <a:schemeClr val="tx1"/>
                              </a:solidFill>
                              <a:latin typeface="Cambria Math" panose="02040503050406030204" pitchFamily="18" charset="0"/>
                            </a:rPr>
                            <m:t>𝟏</m:t>
                          </m:r>
                        </m:num>
                        <m:den>
                          <m:r>
                            <a:rPr lang="es-CO" sz="2800" b="1" i="1" smtClean="0">
                              <a:solidFill>
                                <a:schemeClr val="tx1"/>
                              </a:solidFill>
                              <a:latin typeface="Cambria Math" panose="02040503050406030204" pitchFamily="18" charset="0"/>
                            </a:rPr>
                            <m:t>𝟏</m:t>
                          </m:r>
                          <m:r>
                            <a:rPr lang="es-CO" sz="2800" b="1" i="1" smtClean="0">
                              <a:solidFill>
                                <a:schemeClr val="tx1"/>
                              </a:solidFill>
                              <a:latin typeface="Cambria Math" panose="02040503050406030204" pitchFamily="18" charset="0"/>
                            </a:rPr>
                            <m:t>+</m:t>
                          </m:r>
                          <m:sSup>
                            <m:sSupPr>
                              <m:ctrlPr>
                                <a:rPr lang="es-CO" sz="2800" b="1" i="1" smtClean="0">
                                  <a:solidFill>
                                    <a:schemeClr val="tx1"/>
                                  </a:solidFill>
                                  <a:latin typeface="Cambria Math" panose="02040503050406030204" pitchFamily="18" charset="0"/>
                                </a:rPr>
                              </m:ctrlPr>
                            </m:sSupPr>
                            <m:e>
                              <m:r>
                                <a:rPr lang="es-CO" sz="2800" b="1" i="1" smtClean="0">
                                  <a:solidFill>
                                    <a:schemeClr val="tx1"/>
                                  </a:solidFill>
                                  <a:latin typeface="Cambria Math" panose="02040503050406030204" pitchFamily="18" charset="0"/>
                                </a:rPr>
                                <m:t>𝒆</m:t>
                              </m:r>
                            </m:e>
                            <m:sup>
                              <m:r>
                                <a:rPr lang="es-CO" sz="2800" b="1" i="1" smtClean="0">
                                  <a:solidFill>
                                    <a:schemeClr val="tx1"/>
                                  </a:solidFill>
                                  <a:latin typeface="Cambria Math" panose="02040503050406030204" pitchFamily="18" charset="0"/>
                                </a:rPr>
                                <m:t>−(</m:t>
                              </m:r>
                              <m:r>
                                <a:rPr lang="es-CO" sz="2800" b="1" i="1" smtClean="0">
                                  <a:solidFill>
                                    <a:schemeClr val="tx1"/>
                                  </a:solidFill>
                                  <a:latin typeface="Cambria Math" panose="02040503050406030204" pitchFamily="18" charset="0"/>
                                  <a:ea typeface="Cambria Math" panose="02040503050406030204" pitchFamily="18" charset="0"/>
                                </a:rPr>
                                <m:t>𝜶</m:t>
                              </m:r>
                              <m:r>
                                <a:rPr lang="es-CO" sz="2800" b="1" i="1" smtClean="0">
                                  <a:solidFill>
                                    <a:schemeClr val="tx1"/>
                                  </a:solidFill>
                                  <a:latin typeface="Cambria Math" panose="02040503050406030204" pitchFamily="18" charset="0"/>
                                  <a:ea typeface="Cambria Math" panose="02040503050406030204" pitchFamily="18" charset="0"/>
                                </a:rPr>
                                <m:t>+</m:t>
                              </m:r>
                              <m:sSub>
                                <m:sSubPr>
                                  <m:ctrlPr>
                                    <a:rPr lang="es-CO" sz="2800" b="1" i="1" smtClean="0">
                                      <a:solidFill>
                                        <a:schemeClr val="tx1"/>
                                      </a:solidFill>
                                      <a:latin typeface="Cambria Math" panose="02040503050406030204" pitchFamily="18" charset="0"/>
                                      <a:ea typeface="Cambria Math" panose="02040503050406030204" pitchFamily="18" charset="0"/>
                                    </a:rPr>
                                  </m:ctrlPr>
                                </m:sSubPr>
                                <m:e>
                                  <m:r>
                                    <a:rPr lang="es-CO" sz="2800" b="1" i="1" smtClean="0">
                                      <a:solidFill>
                                        <a:schemeClr val="tx1"/>
                                      </a:solidFill>
                                      <a:latin typeface="Cambria Math" panose="02040503050406030204" pitchFamily="18" charset="0"/>
                                      <a:ea typeface="Cambria Math" panose="02040503050406030204" pitchFamily="18" charset="0"/>
                                    </a:rPr>
                                    <m:t>𝜷</m:t>
                                  </m:r>
                                </m:e>
                                <m:sub>
                                  <m:r>
                                    <a:rPr lang="es-CO" sz="2800" b="1" i="1" smtClean="0">
                                      <a:solidFill>
                                        <a:schemeClr val="tx1"/>
                                      </a:solidFill>
                                      <a:latin typeface="Cambria Math" panose="02040503050406030204" pitchFamily="18" charset="0"/>
                                      <a:ea typeface="Cambria Math" panose="02040503050406030204" pitchFamily="18" charset="0"/>
                                    </a:rPr>
                                    <m:t>𝟏</m:t>
                                  </m:r>
                                </m:sub>
                              </m:sSub>
                              <m:r>
                                <a:rPr lang="es-CO" sz="2800" b="1" i="1" smtClean="0">
                                  <a:solidFill>
                                    <a:schemeClr val="tx1"/>
                                  </a:solidFill>
                                  <a:latin typeface="Cambria Math" panose="02040503050406030204" pitchFamily="18" charset="0"/>
                                  <a:ea typeface="Cambria Math" panose="02040503050406030204" pitchFamily="18" charset="0"/>
                                </a:rPr>
                                <m:t>∗</m:t>
                              </m:r>
                              <m:sSub>
                                <m:sSubPr>
                                  <m:ctrlPr>
                                    <a:rPr lang="es-CO" sz="2800" b="1" i="1" smtClean="0">
                                      <a:solidFill>
                                        <a:schemeClr val="tx1"/>
                                      </a:solidFill>
                                      <a:latin typeface="Cambria Math" panose="02040503050406030204" pitchFamily="18" charset="0"/>
                                      <a:ea typeface="Cambria Math" panose="02040503050406030204" pitchFamily="18" charset="0"/>
                                    </a:rPr>
                                  </m:ctrlPr>
                                </m:sSubPr>
                                <m:e>
                                  <m:r>
                                    <a:rPr lang="es-CO" sz="2800" b="1" i="1" smtClean="0">
                                      <a:solidFill>
                                        <a:schemeClr val="tx1"/>
                                      </a:solidFill>
                                      <a:latin typeface="Cambria Math" panose="02040503050406030204" pitchFamily="18" charset="0"/>
                                      <a:ea typeface="Cambria Math" panose="02040503050406030204" pitchFamily="18" charset="0"/>
                                    </a:rPr>
                                    <m:t>𝒙</m:t>
                                  </m:r>
                                </m:e>
                                <m:sub>
                                  <m:r>
                                    <a:rPr lang="es-CO" sz="2800" b="1" i="1" smtClean="0">
                                      <a:solidFill>
                                        <a:schemeClr val="tx1"/>
                                      </a:solidFill>
                                      <a:latin typeface="Cambria Math" panose="02040503050406030204" pitchFamily="18" charset="0"/>
                                      <a:ea typeface="Cambria Math" panose="02040503050406030204" pitchFamily="18" charset="0"/>
                                    </a:rPr>
                                    <m:t>𝟏</m:t>
                                  </m:r>
                                </m:sub>
                              </m:sSub>
                              <m:r>
                                <a:rPr lang="es-CO" sz="2800" b="1" i="1" smtClean="0">
                                  <a:solidFill>
                                    <a:schemeClr val="tx1"/>
                                  </a:solidFill>
                                  <a:latin typeface="Cambria Math" panose="02040503050406030204" pitchFamily="18" charset="0"/>
                                  <a:ea typeface="Cambria Math" panose="02040503050406030204" pitchFamily="18" charset="0"/>
                                </a:rPr>
                                <m:t>+</m:t>
                              </m:r>
                              <m:sSub>
                                <m:sSubPr>
                                  <m:ctrlPr>
                                    <a:rPr lang="es-CO" sz="2800" b="1" i="1">
                                      <a:solidFill>
                                        <a:schemeClr val="tx1"/>
                                      </a:solidFill>
                                      <a:latin typeface="Cambria Math" panose="02040503050406030204" pitchFamily="18" charset="0"/>
                                      <a:ea typeface="Cambria Math" panose="02040503050406030204" pitchFamily="18" charset="0"/>
                                    </a:rPr>
                                  </m:ctrlPr>
                                </m:sSubPr>
                                <m:e>
                                  <m:r>
                                    <a:rPr lang="es-CO" sz="2800" b="1" i="1">
                                      <a:solidFill>
                                        <a:schemeClr val="tx1"/>
                                      </a:solidFill>
                                      <a:latin typeface="Cambria Math" panose="02040503050406030204" pitchFamily="18" charset="0"/>
                                      <a:ea typeface="Cambria Math" panose="02040503050406030204" pitchFamily="18" charset="0"/>
                                    </a:rPr>
                                    <m:t>𝜷</m:t>
                                  </m:r>
                                </m:e>
                                <m:sub>
                                  <m:r>
                                    <a:rPr lang="es-CO" sz="2800" b="1" i="1" smtClean="0">
                                      <a:solidFill>
                                        <a:schemeClr val="tx1"/>
                                      </a:solidFill>
                                      <a:latin typeface="Cambria Math" panose="02040503050406030204" pitchFamily="18" charset="0"/>
                                      <a:ea typeface="Cambria Math" panose="02040503050406030204" pitchFamily="18" charset="0"/>
                                    </a:rPr>
                                    <m:t>𝟐</m:t>
                                  </m:r>
                                </m:sub>
                              </m:sSub>
                              <m:r>
                                <a:rPr lang="es-CO" sz="2800" b="1" i="1">
                                  <a:solidFill>
                                    <a:schemeClr val="tx1"/>
                                  </a:solidFill>
                                  <a:latin typeface="Cambria Math" panose="02040503050406030204" pitchFamily="18" charset="0"/>
                                  <a:ea typeface="Cambria Math" panose="02040503050406030204" pitchFamily="18" charset="0"/>
                                </a:rPr>
                                <m:t>∗</m:t>
                              </m:r>
                              <m:sSub>
                                <m:sSubPr>
                                  <m:ctrlPr>
                                    <a:rPr lang="es-CO" sz="2800" b="1" i="1">
                                      <a:solidFill>
                                        <a:schemeClr val="tx1"/>
                                      </a:solidFill>
                                      <a:latin typeface="Cambria Math" panose="02040503050406030204" pitchFamily="18" charset="0"/>
                                      <a:ea typeface="Cambria Math" panose="02040503050406030204" pitchFamily="18" charset="0"/>
                                    </a:rPr>
                                  </m:ctrlPr>
                                </m:sSubPr>
                                <m:e>
                                  <m:r>
                                    <a:rPr lang="es-CO" sz="2800" b="1" i="1">
                                      <a:solidFill>
                                        <a:schemeClr val="tx1"/>
                                      </a:solidFill>
                                      <a:latin typeface="Cambria Math" panose="02040503050406030204" pitchFamily="18" charset="0"/>
                                      <a:ea typeface="Cambria Math" panose="02040503050406030204" pitchFamily="18" charset="0"/>
                                    </a:rPr>
                                    <m:t>𝒙</m:t>
                                  </m:r>
                                </m:e>
                                <m:sub>
                                  <m:r>
                                    <a:rPr lang="es-CO" sz="2800" b="1" i="1" smtClean="0">
                                      <a:solidFill>
                                        <a:schemeClr val="tx1"/>
                                      </a:solidFill>
                                      <a:latin typeface="Cambria Math" panose="02040503050406030204" pitchFamily="18" charset="0"/>
                                      <a:ea typeface="Cambria Math" panose="02040503050406030204" pitchFamily="18" charset="0"/>
                                    </a:rPr>
                                    <m:t>𝟐</m:t>
                                  </m:r>
                                  <m:r>
                                    <a:rPr lang="es-CO" sz="2800" b="1" i="1" smtClean="0">
                                      <a:solidFill>
                                        <a:schemeClr val="tx1"/>
                                      </a:solidFill>
                                      <a:latin typeface="Cambria Math" panose="02040503050406030204" pitchFamily="18" charset="0"/>
                                      <a:ea typeface="Cambria Math" panose="02040503050406030204" pitchFamily="18" charset="0"/>
                                    </a:rPr>
                                    <m:t>+…+</m:t>
                                  </m:r>
                                  <m:sSub>
                                    <m:sSubPr>
                                      <m:ctrlPr>
                                        <a:rPr lang="es-CO" sz="2800" b="1" i="1">
                                          <a:solidFill>
                                            <a:schemeClr val="tx1"/>
                                          </a:solidFill>
                                          <a:latin typeface="Cambria Math" panose="02040503050406030204" pitchFamily="18" charset="0"/>
                                          <a:ea typeface="Cambria Math" panose="02040503050406030204" pitchFamily="18" charset="0"/>
                                        </a:rPr>
                                      </m:ctrlPr>
                                    </m:sSubPr>
                                    <m:e>
                                      <m:r>
                                        <a:rPr lang="es-CO" sz="2800" b="1" i="1">
                                          <a:solidFill>
                                            <a:schemeClr val="tx1"/>
                                          </a:solidFill>
                                          <a:latin typeface="Cambria Math" panose="02040503050406030204" pitchFamily="18" charset="0"/>
                                          <a:ea typeface="Cambria Math" panose="02040503050406030204" pitchFamily="18" charset="0"/>
                                        </a:rPr>
                                        <m:t>𝜷</m:t>
                                      </m:r>
                                    </m:e>
                                    <m:sub>
                                      <m:r>
                                        <a:rPr lang="es-CO" sz="2800" b="1" i="1" smtClean="0">
                                          <a:solidFill>
                                            <a:schemeClr val="tx1"/>
                                          </a:solidFill>
                                          <a:latin typeface="Cambria Math" panose="02040503050406030204" pitchFamily="18" charset="0"/>
                                          <a:ea typeface="Cambria Math" panose="02040503050406030204" pitchFamily="18" charset="0"/>
                                        </a:rPr>
                                        <m:t>𝒌</m:t>
                                      </m:r>
                                    </m:sub>
                                  </m:sSub>
                                  <m:r>
                                    <a:rPr lang="es-CO" sz="2800" b="1" i="1">
                                      <a:solidFill>
                                        <a:schemeClr val="tx1"/>
                                      </a:solidFill>
                                      <a:latin typeface="Cambria Math" panose="02040503050406030204" pitchFamily="18" charset="0"/>
                                      <a:ea typeface="Cambria Math" panose="02040503050406030204" pitchFamily="18" charset="0"/>
                                    </a:rPr>
                                    <m:t>∗</m:t>
                                  </m:r>
                                  <m:sSub>
                                    <m:sSubPr>
                                      <m:ctrlPr>
                                        <a:rPr lang="es-CO" sz="2800" b="1" i="1">
                                          <a:solidFill>
                                            <a:schemeClr val="tx1"/>
                                          </a:solidFill>
                                          <a:latin typeface="Cambria Math" panose="02040503050406030204" pitchFamily="18" charset="0"/>
                                          <a:ea typeface="Cambria Math" panose="02040503050406030204" pitchFamily="18" charset="0"/>
                                        </a:rPr>
                                      </m:ctrlPr>
                                    </m:sSubPr>
                                    <m:e>
                                      <m:r>
                                        <a:rPr lang="es-CO" sz="2800" b="1" i="1">
                                          <a:solidFill>
                                            <a:schemeClr val="tx1"/>
                                          </a:solidFill>
                                          <a:latin typeface="Cambria Math" panose="02040503050406030204" pitchFamily="18" charset="0"/>
                                          <a:ea typeface="Cambria Math" panose="02040503050406030204" pitchFamily="18" charset="0"/>
                                        </a:rPr>
                                        <m:t>𝒙</m:t>
                                      </m:r>
                                    </m:e>
                                    <m:sub>
                                      <m:r>
                                        <a:rPr lang="es-CO" sz="2800" b="1" i="1" smtClean="0">
                                          <a:solidFill>
                                            <a:schemeClr val="tx1"/>
                                          </a:solidFill>
                                          <a:latin typeface="Cambria Math" panose="02040503050406030204" pitchFamily="18" charset="0"/>
                                          <a:ea typeface="Cambria Math" panose="02040503050406030204" pitchFamily="18" charset="0"/>
                                        </a:rPr>
                                        <m:t>𝒌</m:t>
                                      </m:r>
                                    </m:sub>
                                  </m:sSub>
                                </m:sub>
                              </m:sSub>
                              <m:r>
                                <a:rPr lang="es-CO" sz="2800" b="1" i="1" smtClean="0">
                                  <a:solidFill>
                                    <a:schemeClr val="tx1"/>
                                  </a:solidFill>
                                  <a:latin typeface="Cambria Math" panose="02040503050406030204" pitchFamily="18" charset="0"/>
                                  <a:ea typeface="Cambria Math" panose="02040503050406030204" pitchFamily="18" charset="0"/>
                                </a:rPr>
                                <m:t>)</m:t>
                              </m:r>
                            </m:sup>
                          </m:sSup>
                        </m:den>
                      </m:f>
                    </m:oMath>
                  </m:oMathPara>
                </a14:m>
                <a:endParaRPr lang="es-CO" sz="2800" b="1" dirty="0">
                  <a:solidFill>
                    <a:schemeClr val="tx1"/>
                  </a:solidFill>
                </a:endParaRPr>
              </a:p>
            </p:txBody>
          </p:sp>
        </mc:Choice>
        <mc:Fallback xmlns="">
          <p:sp>
            <p:nvSpPr>
              <p:cNvPr id="3" name="CuadroTexto 2">
                <a:extLst>
                  <a:ext uri="{FF2B5EF4-FFF2-40B4-BE49-F238E27FC236}">
                    <a16:creationId xmlns:a16="http://schemas.microsoft.com/office/drawing/2014/main" id="{7DC57389-2EC9-467C-BD81-B38B560703B8}"/>
                  </a:ext>
                </a:extLst>
              </p:cNvPr>
              <p:cNvSpPr txBox="1">
                <a:spLocks noRot="1" noChangeAspect="1" noMove="1" noResize="1" noEditPoints="1" noAdjustHandles="1" noChangeArrowheads="1" noChangeShapeType="1" noTextEdit="1"/>
              </p:cNvSpPr>
              <p:nvPr/>
            </p:nvSpPr>
            <p:spPr>
              <a:xfrm>
                <a:off x="4426051" y="1986231"/>
                <a:ext cx="7147534" cy="883832"/>
              </a:xfrm>
              <a:prstGeom prst="rect">
                <a:avLst/>
              </a:prstGeom>
              <a:blipFill>
                <a:blip r:embed="rId3"/>
                <a:stretch>
                  <a:fillRect/>
                </a:stretch>
              </a:blipFill>
            </p:spPr>
            <p:txBody>
              <a:bodyPr/>
              <a:lstStyle/>
              <a:p>
                <a:r>
                  <a:rPr lang="es-CO">
                    <a:noFill/>
                  </a:rPr>
                  <a:t> </a:t>
                </a:r>
              </a:p>
            </p:txBody>
          </p:sp>
        </mc:Fallback>
      </mc:AlternateContent>
      <p:grpSp>
        <p:nvGrpSpPr>
          <p:cNvPr id="10" name="Group 4">
            <a:extLst>
              <a:ext uri="{FF2B5EF4-FFF2-40B4-BE49-F238E27FC236}">
                <a16:creationId xmlns:a16="http://schemas.microsoft.com/office/drawing/2014/main" id="{D58A59B0-7723-4A4C-9C52-AC3FEAEB1E9D}"/>
              </a:ext>
            </a:extLst>
          </p:cNvPr>
          <p:cNvGrpSpPr>
            <a:grpSpLocks noChangeAspect="1"/>
          </p:cNvGrpSpPr>
          <p:nvPr/>
        </p:nvGrpSpPr>
        <p:grpSpPr bwMode="auto">
          <a:xfrm>
            <a:off x="958019" y="3657528"/>
            <a:ext cx="1886340" cy="1596870"/>
            <a:chOff x="1808" y="2046"/>
            <a:chExt cx="2170" cy="1837"/>
          </a:xfrm>
          <a:solidFill>
            <a:schemeClr val="bg2">
              <a:lumMod val="75000"/>
            </a:schemeClr>
          </a:solidFill>
        </p:grpSpPr>
        <p:sp>
          <p:nvSpPr>
            <p:cNvPr id="13" name="Freeform 6">
              <a:extLst>
                <a:ext uri="{FF2B5EF4-FFF2-40B4-BE49-F238E27FC236}">
                  <a16:creationId xmlns:a16="http://schemas.microsoft.com/office/drawing/2014/main" id="{2CAC7CFD-179F-4FF1-9481-A61DBE708304}"/>
                </a:ext>
              </a:extLst>
            </p:cNvPr>
            <p:cNvSpPr>
              <a:spLocks noEditPoints="1"/>
            </p:cNvSpPr>
            <p:nvPr/>
          </p:nvSpPr>
          <p:spPr bwMode="auto">
            <a:xfrm>
              <a:off x="1808" y="2046"/>
              <a:ext cx="2170" cy="1837"/>
            </a:xfrm>
            <a:custGeom>
              <a:avLst/>
              <a:gdLst>
                <a:gd name="T0" fmla="*/ 658 w 4340"/>
                <a:gd name="T1" fmla="*/ 392 h 3676"/>
                <a:gd name="T2" fmla="*/ 611 w 4340"/>
                <a:gd name="T3" fmla="*/ 414 h 3676"/>
                <a:gd name="T4" fmla="*/ 581 w 4340"/>
                <a:gd name="T5" fmla="*/ 455 h 3676"/>
                <a:gd name="T6" fmla="*/ 569 w 4340"/>
                <a:gd name="T7" fmla="*/ 506 h 3676"/>
                <a:gd name="T8" fmla="*/ 572 w 4340"/>
                <a:gd name="T9" fmla="*/ 2601 h 3676"/>
                <a:gd name="T10" fmla="*/ 594 w 4340"/>
                <a:gd name="T11" fmla="*/ 2645 h 3676"/>
                <a:gd name="T12" fmla="*/ 634 w 4340"/>
                <a:gd name="T13" fmla="*/ 2678 h 3676"/>
                <a:gd name="T14" fmla="*/ 683 w 4340"/>
                <a:gd name="T15" fmla="*/ 2688 h 3676"/>
                <a:gd name="T16" fmla="*/ 3683 w 4340"/>
                <a:gd name="T17" fmla="*/ 2686 h 3676"/>
                <a:gd name="T18" fmla="*/ 3728 w 4340"/>
                <a:gd name="T19" fmla="*/ 2664 h 3676"/>
                <a:gd name="T20" fmla="*/ 3758 w 4340"/>
                <a:gd name="T21" fmla="*/ 2625 h 3676"/>
                <a:gd name="T22" fmla="*/ 3770 w 4340"/>
                <a:gd name="T23" fmla="*/ 2574 h 3676"/>
                <a:gd name="T24" fmla="*/ 3768 w 4340"/>
                <a:gd name="T25" fmla="*/ 479 h 3676"/>
                <a:gd name="T26" fmla="*/ 3745 w 4340"/>
                <a:gd name="T27" fmla="*/ 433 h 3676"/>
                <a:gd name="T28" fmla="*/ 3707 w 4340"/>
                <a:gd name="T29" fmla="*/ 401 h 3676"/>
                <a:gd name="T30" fmla="*/ 3657 w 4340"/>
                <a:gd name="T31" fmla="*/ 389 h 3676"/>
                <a:gd name="T32" fmla="*/ 683 w 4340"/>
                <a:gd name="T33" fmla="*/ 0 h 3676"/>
                <a:gd name="T34" fmla="*/ 3719 w 4340"/>
                <a:gd name="T35" fmla="*/ 4 h 3676"/>
                <a:gd name="T36" fmla="*/ 3835 w 4340"/>
                <a:gd name="T37" fmla="*/ 34 h 3676"/>
                <a:gd name="T38" fmla="*/ 3939 w 4340"/>
                <a:gd name="T39" fmla="*/ 92 h 3676"/>
                <a:gd name="T40" fmla="*/ 4028 w 4340"/>
                <a:gd name="T41" fmla="*/ 171 h 3676"/>
                <a:gd name="T42" fmla="*/ 4095 w 4340"/>
                <a:gd name="T43" fmla="*/ 268 h 3676"/>
                <a:gd name="T44" fmla="*/ 4137 w 4340"/>
                <a:gd name="T45" fmla="*/ 381 h 3676"/>
                <a:gd name="T46" fmla="*/ 4153 w 4340"/>
                <a:gd name="T47" fmla="*/ 506 h 3676"/>
                <a:gd name="T48" fmla="*/ 4312 w 4340"/>
                <a:gd name="T49" fmla="*/ 3193 h 3676"/>
                <a:gd name="T50" fmla="*/ 4337 w 4340"/>
                <a:gd name="T51" fmla="*/ 3287 h 3676"/>
                <a:gd name="T52" fmla="*/ 4337 w 4340"/>
                <a:gd name="T53" fmla="*/ 3382 h 3676"/>
                <a:gd name="T54" fmla="*/ 4313 w 4340"/>
                <a:gd name="T55" fmla="*/ 3476 h 3676"/>
                <a:gd name="T56" fmla="*/ 4266 w 4340"/>
                <a:gd name="T57" fmla="*/ 3558 h 3676"/>
                <a:gd name="T58" fmla="*/ 4200 w 4340"/>
                <a:gd name="T59" fmla="*/ 3621 h 3676"/>
                <a:gd name="T60" fmla="*/ 4122 w 4340"/>
                <a:gd name="T61" fmla="*/ 3661 h 3676"/>
                <a:gd name="T62" fmla="*/ 4034 w 4340"/>
                <a:gd name="T63" fmla="*/ 3676 h 3676"/>
                <a:gd name="T64" fmla="*/ 261 w 4340"/>
                <a:gd name="T65" fmla="*/ 3672 h 3676"/>
                <a:gd name="T66" fmla="*/ 178 w 4340"/>
                <a:gd name="T67" fmla="*/ 3645 h 3676"/>
                <a:gd name="T68" fmla="*/ 106 w 4340"/>
                <a:gd name="T69" fmla="*/ 3593 h 3676"/>
                <a:gd name="T70" fmla="*/ 48 w 4340"/>
                <a:gd name="T71" fmla="*/ 3519 h 3676"/>
                <a:gd name="T72" fmla="*/ 12 w 4340"/>
                <a:gd name="T73" fmla="*/ 3431 h 3676"/>
                <a:gd name="T74" fmla="*/ 0 w 4340"/>
                <a:gd name="T75" fmla="*/ 3337 h 3676"/>
                <a:gd name="T76" fmla="*/ 3 w 4340"/>
                <a:gd name="T77" fmla="*/ 3287 h 3676"/>
                <a:gd name="T78" fmla="*/ 29 w 4340"/>
                <a:gd name="T79" fmla="*/ 3193 h 3676"/>
                <a:gd name="T80" fmla="*/ 186 w 4340"/>
                <a:gd name="T81" fmla="*/ 506 h 3676"/>
                <a:gd name="T82" fmla="*/ 202 w 4340"/>
                <a:gd name="T83" fmla="*/ 381 h 3676"/>
                <a:gd name="T84" fmla="*/ 244 w 4340"/>
                <a:gd name="T85" fmla="*/ 268 h 3676"/>
                <a:gd name="T86" fmla="*/ 312 w 4340"/>
                <a:gd name="T87" fmla="*/ 171 h 3676"/>
                <a:gd name="T88" fmla="*/ 400 w 4340"/>
                <a:gd name="T89" fmla="*/ 92 h 3676"/>
                <a:gd name="T90" fmla="*/ 504 w 4340"/>
                <a:gd name="T91" fmla="*/ 34 h 3676"/>
                <a:gd name="T92" fmla="*/ 621 w 4340"/>
                <a:gd name="T93" fmla="*/ 4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40" h="3676">
                  <a:moveTo>
                    <a:pt x="683" y="389"/>
                  </a:moveTo>
                  <a:lnTo>
                    <a:pt x="658" y="392"/>
                  </a:lnTo>
                  <a:lnTo>
                    <a:pt x="633" y="401"/>
                  </a:lnTo>
                  <a:lnTo>
                    <a:pt x="611" y="414"/>
                  </a:lnTo>
                  <a:lnTo>
                    <a:pt x="594" y="433"/>
                  </a:lnTo>
                  <a:lnTo>
                    <a:pt x="581" y="455"/>
                  </a:lnTo>
                  <a:lnTo>
                    <a:pt x="572" y="479"/>
                  </a:lnTo>
                  <a:lnTo>
                    <a:pt x="569" y="506"/>
                  </a:lnTo>
                  <a:lnTo>
                    <a:pt x="569" y="2574"/>
                  </a:lnTo>
                  <a:lnTo>
                    <a:pt x="572" y="2601"/>
                  </a:lnTo>
                  <a:lnTo>
                    <a:pt x="581" y="2625"/>
                  </a:lnTo>
                  <a:lnTo>
                    <a:pt x="594" y="2645"/>
                  </a:lnTo>
                  <a:lnTo>
                    <a:pt x="611" y="2664"/>
                  </a:lnTo>
                  <a:lnTo>
                    <a:pt x="634" y="2678"/>
                  </a:lnTo>
                  <a:lnTo>
                    <a:pt x="658" y="2686"/>
                  </a:lnTo>
                  <a:lnTo>
                    <a:pt x="683" y="2688"/>
                  </a:lnTo>
                  <a:lnTo>
                    <a:pt x="3657" y="2688"/>
                  </a:lnTo>
                  <a:lnTo>
                    <a:pt x="3683" y="2686"/>
                  </a:lnTo>
                  <a:lnTo>
                    <a:pt x="3707" y="2678"/>
                  </a:lnTo>
                  <a:lnTo>
                    <a:pt x="3728" y="2664"/>
                  </a:lnTo>
                  <a:lnTo>
                    <a:pt x="3745" y="2645"/>
                  </a:lnTo>
                  <a:lnTo>
                    <a:pt x="3758" y="2625"/>
                  </a:lnTo>
                  <a:lnTo>
                    <a:pt x="3768" y="2601"/>
                  </a:lnTo>
                  <a:lnTo>
                    <a:pt x="3770" y="2574"/>
                  </a:lnTo>
                  <a:lnTo>
                    <a:pt x="3770" y="506"/>
                  </a:lnTo>
                  <a:lnTo>
                    <a:pt x="3768" y="479"/>
                  </a:lnTo>
                  <a:lnTo>
                    <a:pt x="3758" y="455"/>
                  </a:lnTo>
                  <a:lnTo>
                    <a:pt x="3745" y="433"/>
                  </a:lnTo>
                  <a:lnTo>
                    <a:pt x="3728" y="414"/>
                  </a:lnTo>
                  <a:lnTo>
                    <a:pt x="3707" y="401"/>
                  </a:lnTo>
                  <a:lnTo>
                    <a:pt x="3683" y="392"/>
                  </a:lnTo>
                  <a:lnTo>
                    <a:pt x="3657" y="389"/>
                  </a:lnTo>
                  <a:lnTo>
                    <a:pt x="683" y="389"/>
                  </a:lnTo>
                  <a:close/>
                  <a:moveTo>
                    <a:pt x="683" y="0"/>
                  </a:moveTo>
                  <a:lnTo>
                    <a:pt x="3657" y="0"/>
                  </a:lnTo>
                  <a:lnTo>
                    <a:pt x="3719" y="4"/>
                  </a:lnTo>
                  <a:lnTo>
                    <a:pt x="3778" y="15"/>
                  </a:lnTo>
                  <a:lnTo>
                    <a:pt x="3835" y="34"/>
                  </a:lnTo>
                  <a:lnTo>
                    <a:pt x="3889" y="59"/>
                  </a:lnTo>
                  <a:lnTo>
                    <a:pt x="3939" y="92"/>
                  </a:lnTo>
                  <a:lnTo>
                    <a:pt x="3986" y="128"/>
                  </a:lnTo>
                  <a:lnTo>
                    <a:pt x="4028" y="171"/>
                  </a:lnTo>
                  <a:lnTo>
                    <a:pt x="4064" y="218"/>
                  </a:lnTo>
                  <a:lnTo>
                    <a:pt x="4095" y="268"/>
                  </a:lnTo>
                  <a:lnTo>
                    <a:pt x="4120" y="323"/>
                  </a:lnTo>
                  <a:lnTo>
                    <a:pt x="4137" y="381"/>
                  </a:lnTo>
                  <a:lnTo>
                    <a:pt x="4149" y="443"/>
                  </a:lnTo>
                  <a:lnTo>
                    <a:pt x="4153" y="506"/>
                  </a:lnTo>
                  <a:lnTo>
                    <a:pt x="4153" y="2574"/>
                  </a:lnTo>
                  <a:lnTo>
                    <a:pt x="4312" y="3193"/>
                  </a:lnTo>
                  <a:lnTo>
                    <a:pt x="4326" y="3239"/>
                  </a:lnTo>
                  <a:lnTo>
                    <a:pt x="4337" y="3287"/>
                  </a:lnTo>
                  <a:lnTo>
                    <a:pt x="4340" y="3335"/>
                  </a:lnTo>
                  <a:lnTo>
                    <a:pt x="4337" y="3382"/>
                  </a:lnTo>
                  <a:lnTo>
                    <a:pt x="4328" y="3431"/>
                  </a:lnTo>
                  <a:lnTo>
                    <a:pt x="4313" y="3476"/>
                  </a:lnTo>
                  <a:lnTo>
                    <a:pt x="4292" y="3519"/>
                  </a:lnTo>
                  <a:lnTo>
                    <a:pt x="4266" y="3558"/>
                  </a:lnTo>
                  <a:lnTo>
                    <a:pt x="4234" y="3593"/>
                  </a:lnTo>
                  <a:lnTo>
                    <a:pt x="4200" y="3621"/>
                  </a:lnTo>
                  <a:lnTo>
                    <a:pt x="4163" y="3645"/>
                  </a:lnTo>
                  <a:lnTo>
                    <a:pt x="4122" y="3661"/>
                  </a:lnTo>
                  <a:lnTo>
                    <a:pt x="4079" y="3672"/>
                  </a:lnTo>
                  <a:lnTo>
                    <a:pt x="4034" y="3676"/>
                  </a:lnTo>
                  <a:lnTo>
                    <a:pt x="305" y="3676"/>
                  </a:lnTo>
                  <a:lnTo>
                    <a:pt x="261" y="3672"/>
                  </a:lnTo>
                  <a:lnTo>
                    <a:pt x="218" y="3661"/>
                  </a:lnTo>
                  <a:lnTo>
                    <a:pt x="178" y="3645"/>
                  </a:lnTo>
                  <a:lnTo>
                    <a:pt x="140" y="3621"/>
                  </a:lnTo>
                  <a:lnTo>
                    <a:pt x="106" y="3593"/>
                  </a:lnTo>
                  <a:lnTo>
                    <a:pt x="74" y="3558"/>
                  </a:lnTo>
                  <a:lnTo>
                    <a:pt x="48" y="3519"/>
                  </a:lnTo>
                  <a:lnTo>
                    <a:pt x="26" y="3476"/>
                  </a:lnTo>
                  <a:lnTo>
                    <a:pt x="12" y="3431"/>
                  </a:lnTo>
                  <a:lnTo>
                    <a:pt x="3" y="3382"/>
                  </a:lnTo>
                  <a:lnTo>
                    <a:pt x="0" y="3337"/>
                  </a:lnTo>
                  <a:lnTo>
                    <a:pt x="0" y="3334"/>
                  </a:lnTo>
                  <a:lnTo>
                    <a:pt x="3" y="3287"/>
                  </a:lnTo>
                  <a:lnTo>
                    <a:pt x="13" y="3239"/>
                  </a:lnTo>
                  <a:lnTo>
                    <a:pt x="29" y="3193"/>
                  </a:lnTo>
                  <a:lnTo>
                    <a:pt x="186" y="2574"/>
                  </a:lnTo>
                  <a:lnTo>
                    <a:pt x="186" y="506"/>
                  </a:lnTo>
                  <a:lnTo>
                    <a:pt x="190" y="443"/>
                  </a:lnTo>
                  <a:lnTo>
                    <a:pt x="202" y="381"/>
                  </a:lnTo>
                  <a:lnTo>
                    <a:pt x="221" y="323"/>
                  </a:lnTo>
                  <a:lnTo>
                    <a:pt x="244" y="268"/>
                  </a:lnTo>
                  <a:lnTo>
                    <a:pt x="276" y="218"/>
                  </a:lnTo>
                  <a:lnTo>
                    <a:pt x="312" y="171"/>
                  </a:lnTo>
                  <a:lnTo>
                    <a:pt x="354" y="128"/>
                  </a:lnTo>
                  <a:lnTo>
                    <a:pt x="400" y="92"/>
                  </a:lnTo>
                  <a:lnTo>
                    <a:pt x="450" y="59"/>
                  </a:lnTo>
                  <a:lnTo>
                    <a:pt x="504" y="34"/>
                  </a:lnTo>
                  <a:lnTo>
                    <a:pt x="561" y="15"/>
                  </a:lnTo>
                  <a:lnTo>
                    <a:pt x="621" y="4"/>
                  </a:lnTo>
                  <a:lnTo>
                    <a:pt x="6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D4898EA2-3AEB-4FFB-9A1E-792A30B828EF}"/>
                </a:ext>
              </a:extLst>
            </p:cNvPr>
            <p:cNvSpPr>
              <a:spLocks/>
            </p:cNvSpPr>
            <p:nvPr/>
          </p:nvSpPr>
          <p:spPr bwMode="auto">
            <a:xfrm>
              <a:off x="2620" y="2697"/>
              <a:ext cx="532" cy="205"/>
            </a:xfrm>
            <a:custGeom>
              <a:avLst/>
              <a:gdLst>
                <a:gd name="T0" fmla="*/ 498 w 1063"/>
                <a:gd name="T1" fmla="*/ 0 h 410"/>
                <a:gd name="T2" fmla="*/ 575 w 1063"/>
                <a:gd name="T3" fmla="*/ 1 h 410"/>
                <a:gd name="T4" fmla="*/ 650 w 1063"/>
                <a:gd name="T5" fmla="*/ 9 h 410"/>
                <a:gd name="T6" fmla="*/ 725 w 1063"/>
                <a:gd name="T7" fmla="*/ 24 h 410"/>
                <a:gd name="T8" fmla="*/ 798 w 1063"/>
                <a:gd name="T9" fmla="*/ 45 h 410"/>
                <a:gd name="T10" fmla="*/ 869 w 1063"/>
                <a:gd name="T11" fmla="*/ 74 h 410"/>
                <a:gd name="T12" fmla="*/ 939 w 1063"/>
                <a:gd name="T13" fmla="*/ 110 h 410"/>
                <a:gd name="T14" fmla="*/ 1005 w 1063"/>
                <a:gd name="T15" fmla="*/ 151 h 410"/>
                <a:gd name="T16" fmla="*/ 1028 w 1063"/>
                <a:gd name="T17" fmla="*/ 170 h 410"/>
                <a:gd name="T18" fmla="*/ 1045 w 1063"/>
                <a:gd name="T19" fmla="*/ 194 h 410"/>
                <a:gd name="T20" fmla="*/ 1057 w 1063"/>
                <a:gd name="T21" fmla="*/ 221 h 410"/>
                <a:gd name="T22" fmla="*/ 1063 w 1063"/>
                <a:gd name="T23" fmla="*/ 250 h 410"/>
                <a:gd name="T24" fmla="*/ 1063 w 1063"/>
                <a:gd name="T25" fmla="*/ 280 h 410"/>
                <a:gd name="T26" fmla="*/ 1057 w 1063"/>
                <a:gd name="T27" fmla="*/ 308 h 410"/>
                <a:gd name="T28" fmla="*/ 1044 w 1063"/>
                <a:gd name="T29" fmla="*/ 335 h 410"/>
                <a:gd name="T30" fmla="*/ 1025 w 1063"/>
                <a:gd name="T31" fmla="*/ 358 h 410"/>
                <a:gd name="T32" fmla="*/ 1013 w 1063"/>
                <a:gd name="T33" fmla="*/ 370 h 410"/>
                <a:gd name="T34" fmla="*/ 992 w 1063"/>
                <a:gd name="T35" fmla="*/ 387 h 410"/>
                <a:gd name="T36" fmla="*/ 970 w 1063"/>
                <a:gd name="T37" fmla="*/ 400 h 410"/>
                <a:gd name="T38" fmla="*/ 945 w 1063"/>
                <a:gd name="T39" fmla="*/ 407 h 410"/>
                <a:gd name="T40" fmla="*/ 919 w 1063"/>
                <a:gd name="T41" fmla="*/ 410 h 410"/>
                <a:gd name="T42" fmla="*/ 893 w 1063"/>
                <a:gd name="T43" fmla="*/ 407 h 410"/>
                <a:gd name="T44" fmla="*/ 868 w 1063"/>
                <a:gd name="T45" fmla="*/ 399 h 410"/>
                <a:gd name="T46" fmla="*/ 844 w 1063"/>
                <a:gd name="T47" fmla="*/ 387 h 410"/>
                <a:gd name="T48" fmla="*/ 791 w 1063"/>
                <a:gd name="T49" fmla="*/ 355 h 410"/>
                <a:gd name="T50" fmla="*/ 736 w 1063"/>
                <a:gd name="T51" fmla="*/ 328 h 410"/>
                <a:gd name="T52" fmla="*/ 679 w 1063"/>
                <a:gd name="T53" fmla="*/ 308 h 410"/>
                <a:gd name="T54" fmla="*/ 621 w 1063"/>
                <a:gd name="T55" fmla="*/ 295 h 410"/>
                <a:gd name="T56" fmla="*/ 562 w 1063"/>
                <a:gd name="T57" fmla="*/ 287 h 410"/>
                <a:gd name="T58" fmla="*/ 501 w 1063"/>
                <a:gd name="T59" fmla="*/ 285 h 410"/>
                <a:gd name="T60" fmla="*/ 441 w 1063"/>
                <a:gd name="T61" fmla="*/ 291 h 410"/>
                <a:gd name="T62" fmla="*/ 382 w 1063"/>
                <a:gd name="T63" fmla="*/ 301 h 410"/>
                <a:gd name="T64" fmla="*/ 324 w 1063"/>
                <a:gd name="T65" fmla="*/ 319 h 410"/>
                <a:gd name="T66" fmla="*/ 268 w 1063"/>
                <a:gd name="T67" fmla="*/ 343 h 410"/>
                <a:gd name="T68" fmla="*/ 214 w 1063"/>
                <a:gd name="T69" fmla="*/ 372 h 410"/>
                <a:gd name="T70" fmla="*/ 187 w 1063"/>
                <a:gd name="T71" fmla="*/ 386 h 410"/>
                <a:gd name="T72" fmla="*/ 157 w 1063"/>
                <a:gd name="T73" fmla="*/ 392 h 410"/>
                <a:gd name="T74" fmla="*/ 128 w 1063"/>
                <a:gd name="T75" fmla="*/ 391 h 410"/>
                <a:gd name="T76" fmla="*/ 101 w 1063"/>
                <a:gd name="T77" fmla="*/ 384 h 410"/>
                <a:gd name="T78" fmla="*/ 74 w 1063"/>
                <a:gd name="T79" fmla="*/ 372 h 410"/>
                <a:gd name="T80" fmla="*/ 51 w 1063"/>
                <a:gd name="T81" fmla="*/ 354 h 410"/>
                <a:gd name="T82" fmla="*/ 39 w 1063"/>
                <a:gd name="T83" fmla="*/ 342 h 410"/>
                <a:gd name="T84" fmla="*/ 20 w 1063"/>
                <a:gd name="T85" fmla="*/ 317 h 410"/>
                <a:gd name="T86" fmla="*/ 7 w 1063"/>
                <a:gd name="T87" fmla="*/ 289 h 410"/>
                <a:gd name="T88" fmla="*/ 0 w 1063"/>
                <a:gd name="T89" fmla="*/ 260 h 410"/>
                <a:gd name="T90" fmla="*/ 0 w 1063"/>
                <a:gd name="T91" fmla="*/ 230 h 410"/>
                <a:gd name="T92" fmla="*/ 7 w 1063"/>
                <a:gd name="T93" fmla="*/ 199 h 410"/>
                <a:gd name="T94" fmla="*/ 20 w 1063"/>
                <a:gd name="T95" fmla="*/ 173 h 410"/>
                <a:gd name="T96" fmla="*/ 39 w 1063"/>
                <a:gd name="T97" fmla="*/ 150 h 410"/>
                <a:gd name="T98" fmla="*/ 62 w 1063"/>
                <a:gd name="T99" fmla="*/ 131 h 410"/>
                <a:gd name="T100" fmla="*/ 131 w 1063"/>
                <a:gd name="T101" fmla="*/ 92 h 410"/>
                <a:gd name="T102" fmla="*/ 201 w 1063"/>
                <a:gd name="T103" fmla="*/ 60 h 410"/>
                <a:gd name="T104" fmla="*/ 274 w 1063"/>
                <a:gd name="T105" fmla="*/ 35 h 410"/>
                <a:gd name="T106" fmla="*/ 348 w 1063"/>
                <a:gd name="T107" fmla="*/ 16 h 410"/>
                <a:gd name="T108" fmla="*/ 423 w 1063"/>
                <a:gd name="T109" fmla="*/ 4 h 410"/>
                <a:gd name="T110" fmla="*/ 498 w 1063"/>
                <a:gd name="T11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3" h="410">
                  <a:moveTo>
                    <a:pt x="498" y="0"/>
                  </a:moveTo>
                  <a:lnTo>
                    <a:pt x="575" y="1"/>
                  </a:lnTo>
                  <a:lnTo>
                    <a:pt x="650" y="9"/>
                  </a:lnTo>
                  <a:lnTo>
                    <a:pt x="725" y="24"/>
                  </a:lnTo>
                  <a:lnTo>
                    <a:pt x="798" y="45"/>
                  </a:lnTo>
                  <a:lnTo>
                    <a:pt x="869" y="74"/>
                  </a:lnTo>
                  <a:lnTo>
                    <a:pt x="939" y="110"/>
                  </a:lnTo>
                  <a:lnTo>
                    <a:pt x="1005" y="151"/>
                  </a:lnTo>
                  <a:lnTo>
                    <a:pt x="1028" y="170"/>
                  </a:lnTo>
                  <a:lnTo>
                    <a:pt x="1045" y="194"/>
                  </a:lnTo>
                  <a:lnTo>
                    <a:pt x="1057" y="221"/>
                  </a:lnTo>
                  <a:lnTo>
                    <a:pt x="1063" y="250"/>
                  </a:lnTo>
                  <a:lnTo>
                    <a:pt x="1063" y="280"/>
                  </a:lnTo>
                  <a:lnTo>
                    <a:pt x="1057" y="308"/>
                  </a:lnTo>
                  <a:lnTo>
                    <a:pt x="1044" y="335"/>
                  </a:lnTo>
                  <a:lnTo>
                    <a:pt x="1025" y="358"/>
                  </a:lnTo>
                  <a:lnTo>
                    <a:pt x="1013" y="370"/>
                  </a:lnTo>
                  <a:lnTo>
                    <a:pt x="992" y="387"/>
                  </a:lnTo>
                  <a:lnTo>
                    <a:pt x="970" y="400"/>
                  </a:lnTo>
                  <a:lnTo>
                    <a:pt x="945" y="407"/>
                  </a:lnTo>
                  <a:lnTo>
                    <a:pt x="919" y="410"/>
                  </a:lnTo>
                  <a:lnTo>
                    <a:pt x="893" y="407"/>
                  </a:lnTo>
                  <a:lnTo>
                    <a:pt x="868" y="399"/>
                  </a:lnTo>
                  <a:lnTo>
                    <a:pt x="844" y="387"/>
                  </a:lnTo>
                  <a:lnTo>
                    <a:pt x="791" y="355"/>
                  </a:lnTo>
                  <a:lnTo>
                    <a:pt x="736" y="328"/>
                  </a:lnTo>
                  <a:lnTo>
                    <a:pt x="679" y="308"/>
                  </a:lnTo>
                  <a:lnTo>
                    <a:pt x="621" y="295"/>
                  </a:lnTo>
                  <a:lnTo>
                    <a:pt x="562" y="287"/>
                  </a:lnTo>
                  <a:lnTo>
                    <a:pt x="501" y="285"/>
                  </a:lnTo>
                  <a:lnTo>
                    <a:pt x="441" y="291"/>
                  </a:lnTo>
                  <a:lnTo>
                    <a:pt x="382" y="301"/>
                  </a:lnTo>
                  <a:lnTo>
                    <a:pt x="324" y="319"/>
                  </a:lnTo>
                  <a:lnTo>
                    <a:pt x="268" y="343"/>
                  </a:lnTo>
                  <a:lnTo>
                    <a:pt x="214" y="372"/>
                  </a:lnTo>
                  <a:lnTo>
                    <a:pt x="187" y="386"/>
                  </a:lnTo>
                  <a:lnTo>
                    <a:pt x="157" y="392"/>
                  </a:lnTo>
                  <a:lnTo>
                    <a:pt x="128" y="391"/>
                  </a:lnTo>
                  <a:lnTo>
                    <a:pt x="101" y="384"/>
                  </a:lnTo>
                  <a:lnTo>
                    <a:pt x="74" y="372"/>
                  </a:lnTo>
                  <a:lnTo>
                    <a:pt x="51" y="354"/>
                  </a:lnTo>
                  <a:lnTo>
                    <a:pt x="39" y="342"/>
                  </a:lnTo>
                  <a:lnTo>
                    <a:pt x="20" y="317"/>
                  </a:lnTo>
                  <a:lnTo>
                    <a:pt x="7" y="289"/>
                  </a:lnTo>
                  <a:lnTo>
                    <a:pt x="0" y="260"/>
                  </a:lnTo>
                  <a:lnTo>
                    <a:pt x="0" y="230"/>
                  </a:lnTo>
                  <a:lnTo>
                    <a:pt x="7" y="199"/>
                  </a:lnTo>
                  <a:lnTo>
                    <a:pt x="20" y="173"/>
                  </a:lnTo>
                  <a:lnTo>
                    <a:pt x="39" y="150"/>
                  </a:lnTo>
                  <a:lnTo>
                    <a:pt x="62" y="131"/>
                  </a:lnTo>
                  <a:lnTo>
                    <a:pt x="131" y="92"/>
                  </a:lnTo>
                  <a:lnTo>
                    <a:pt x="201" y="60"/>
                  </a:lnTo>
                  <a:lnTo>
                    <a:pt x="274" y="35"/>
                  </a:lnTo>
                  <a:lnTo>
                    <a:pt x="348" y="16"/>
                  </a:lnTo>
                  <a:lnTo>
                    <a:pt x="423" y="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2F9D5BA0-4DEA-4A30-83A4-433D2BEF8833}"/>
                </a:ext>
              </a:extLst>
            </p:cNvPr>
            <p:cNvSpPr>
              <a:spLocks/>
            </p:cNvSpPr>
            <p:nvPr/>
          </p:nvSpPr>
          <p:spPr bwMode="auto">
            <a:xfrm>
              <a:off x="2423" y="2417"/>
              <a:ext cx="940" cy="285"/>
            </a:xfrm>
            <a:custGeom>
              <a:avLst/>
              <a:gdLst>
                <a:gd name="T0" fmla="*/ 1060 w 1881"/>
                <a:gd name="T1" fmla="*/ 6 h 569"/>
                <a:gd name="T2" fmla="*/ 1250 w 1881"/>
                <a:gd name="T3" fmla="*/ 40 h 569"/>
                <a:gd name="T4" fmla="*/ 1435 w 1881"/>
                <a:gd name="T5" fmla="*/ 99 h 569"/>
                <a:gd name="T6" fmla="*/ 1612 w 1881"/>
                <a:gd name="T7" fmla="*/ 185 h 569"/>
                <a:gd name="T8" fmla="*/ 1778 w 1881"/>
                <a:gd name="T9" fmla="*/ 296 h 569"/>
                <a:gd name="T10" fmla="*/ 1870 w 1881"/>
                <a:gd name="T11" fmla="*/ 378 h 569"/>
                <a:gd name="T12" fmla="*/ 1881 w 1881"/>
                <a:gd name="T13" fmla="*/ 416 h 569"/>
                <a:gd name="T14" fmla="*/ 1873 w 1881"/>
                <a:gd name="T15" fmla="*/ 457 h 569"/>
                <a:gd name="T16" fmla="*/ 1803 w 1881"/>
                <a:gd name="T17" fmla="*/ 530 h 569"/>
                <a:gd name="T18" fmla="*/ 1757 w 1881"/>
                <a:gd name="T19" fmla="*/ 561 h 569"/>
                <a:gd name="T20" fmla="*/ 1703 w 1881"/>
                <a:gd name="T21" fmla="*/ 569 h 569"/>
                <a:gd name="T22" fmla="*/ 1650 w 1881"/>
                <a:gd name="T23" fmla="*/ 556 h 569"/>
                <a:gd name="T24" fmla="*/ 1552 w 1881"/>
                <a:gd name="T25" fmla="*/ 485 h 569"/>
                <a:gd name="T26" fmla="*/ 1396 w 1881"/>
                <a:gd name="T27" fmla="*/ 394 h 569"/>
                <a:gd name="T28" fmla="*/ 1231 w 1881"/>
                <a:gd name="T29" fmla="*/ 331 h 569"/>
                <a:gd name="T30" fmla="*/ 1058 w 1881"/>
                <a:gd name="T31" fmla="*/ 295 h 569"/>
                <a:gd name="T32" fmla="*/ 884 w 1881"/>
                <a:gd name="T33" fmla="*/ 287 h 569"/>
                <a:gd name="T34" fmla="*/ 711 w 1881"/>
                <a:gd name="T35" fmla="*/ 305 h 569"/>
                <a:gd name="T36" fmla="*/ 541 w 1881"/>
                <a:gd name="T37" fmla="*/ 351 h 569"/>
                <a:gd name="T38" fmla="*/ 377 w 1881"/>
                <a:gd name="T39" fmla="*/ 423 h 569"/>
                <a:gd name="T40" fmla="*/ 225 w 1881"/>
                <a:gd name="T41" fmla="*/ 522 h 569"/>
                <a:gd name="T42" fmla="*/ 176 w 1881"/>
                <a:gd name="T43" fmla="*/ 546 h 569"/>
                <a:gd name="T44" fmla="*/ 122 w 1881"/>
                <a:gd name="T45" fmla="*/ 549 h 569"/>
                <a:gd name="T46" fmla="*/ 72 w 1881"/>
                <a:gd name="T47" fmla="*/ 529 h 569"/>
                <a:gd name="T48" fmla="*/ 39 w 1881"/>
                <a:gd name="T49" fmla="*/ 500 h 569"/>
                <a:gd name="T50" fmla="*/ 8 w 1881"/>
                <a:gd name="T51" fmla="*/ 451 h 569"/>
                <a:gd name="T52" fmla="*/ 0 w 1881"/>
                <a:gd name="T53" fmla="*/ 395 h 569"/>
                <a:gd name="T54" fmla="*/ 15 w 1881"/>
                <a:gd name="T55" fmla="*/ 340 h 569"/>
                <a:gd name="T56" fmla="*/ 52 w 1881"/>
                <a:gd name="T57" fmla="*/ 296 h 569"/>
                <a:gd name="T58" fmla="*/ 218 w 1881"/>
                <a:gd name="T59" fmla="*/ 185 h 569"/>
                <a:gd name="T60" fmla="*/ 395 w 1881"/>
                <a:gd name="T61" fmla="*/ 99 h 569"/>
                <a:gd name="T62" fmla="*/ 582 w 1881"/>
                <a:gd name="T63" fmla="*/ 40 h 569"/>
                <a:gd name="T64" fmla="*/ 772 w 1881"/>
                <a:gd name="T65" fmla="*/ 6 h 569"/>
                <a:gd name="T66" fmla="*/ 963 w 1881"/>
                <a:gd name="T67"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1" h="569">
                  <a:moveTo>
                    <a:pt x="963" y="0"/>
                  </a:moveTo>
                  <a:lnTo>
                    <a:pt x="1060" y="6"/>
                  </a:lnTo>
                  <a:lnTo>
                    <a:pt x="1155" y="20"/>
                  </a:lnTo>
                  <a:lnTo>
                    <a:pt x="1250" y="40"/>
                  </a:lnTo>
                  <a:lnTo>
                    <a:pt x="1344" y="65"/>
                  </a:lnTo>
                  <a:lnTo>
                    <a:pt x="1435" y="99"/>
                  </a:lnTo>
                  <a:lnTo>
                    <a:pt x="1524" y="138"/>
                  </a:lnTo>
                  <a:lnTo>
                    <a:pt x="1612" y="185"/>
                  </a:lnTo>
                  <a:lnTo>
                    <a:pt x="1697" y="237"/>
                  </a:lnTo>
                  <a:lnTo>
                    <a:pt x="1778" y="296"/>
                  </a:lnTo>
                  <a:lnTo>
                    <a:pt x="1857" y="362"/>
                  </a:lnTo>
                  <a:lnTo>
                    <a:pt x="1870" y="378"/>
                  </a:lnTo>
                  <a:lnTo>
                    <a:pt x="1878" y="396"/>
                  </a:lnTo>
                  <a:lnTo>
                    <a:pt x="1881" y="416"/>
                  </a:lnTo>
                  <a:lnTo>
                    <a:pt x="1880" y="438"/>
                  </a:lnTo>
                  <a:lnTo>
                    <a:pt x="1873" y="457"/>
                  </a:lnTo>
                  <a:lnTo>
                    <a:pt x="1860" y="473"/>
                  </a:lnTo>
                  <a:lnTo>
                    <a:pt x="1803" y="530"/>
                  </a:lnTo>
                  <a:lnTo>
                    <a:pt x="1782" y="548"/>
                  </a:lnTo>
                  <a:lnTo>
                    <a:pt x="1757" y="561"/>
                  </a:lnTo>
                  <a:lnTo>
                    <a:pt x="1730" y="568"/>
                  </a:lnTo>
                  <a:lnTo>
                    <a:pt x="1703" y="569"/>
                  </a:lnTo>
                  <a:lnTo>
                    <a:pt x="1676" y="565"/>
                  </a:lnTo>
                  <a:lnTo>
                    <a:pt x="1650" y="556"/>
                  </a:lnTo>
                  <a:lnTo>
                    <a:pt x="1626" y="540"/>
                  </a:lnTo>
                  <a:lnTo>
                    <a:pt x="1552" y="485"/>
                  </a:lnTo>
                  <a:lnTo>
                    <a:pt x="1476" y="435"/>
                  </a:lnTo>
                  <a:lnTo>
                    <a:pt x="1396" y="394"/>
                  </a:lnTo>
                  <a:lnTo>
                    <a:pt x="1314" y="359"/>
                  </a:lnTo>
                  <a:lnTo>
                    <a:pt x="1231" y="331"/>
                  </a:lnTo>
                  <a:lnTo>
                    <a:pt x="1145" y="309"/>
                  </a:lnTo>
                  <a:lnTo>
                    <a:pt x="1058" y="295"/>
                  </a:lnTo>
                  <a:lnTo>
                    <a:pt x="971" y="288"/>
                  </a:lnTo>
                  <a:lnTo>
                    <a:pt x="884" y="287"/>
                  </a:lnTo>
                  <a:lnTo>
                    <a:pt x="797" y="292"/>
                  </a:lnTo>
                  <a:lnTo>
                    <a:pt x="711" y="305"/>
                  </a:lnTo>
                  <a:lnTo>
                    <a:pt x="625" y="324"/>
                  </a:lnTo>
                  <a:lnTo>
                    <a:pt x="541" y="351"/>
                  </a:lnTo>
                  <a:lnTo>
                    <a:pt x="457" y="383"/>
                  </a:lnTo>
                  <a:lnTo>
                    <a:pt x="377" y="423"/>
                  </a:lnTo>
                  <a:lnTo>
                    <a:pt x="300" y="470"/>
                  </a:lnTo>
                  <a:lnTo>
                    <a:pt x="225" y="522"/>
                  </a:lnTo>
                  <a:lnTo>
                    <a:pt x="201" y="537"/>
                  </a:lnTo>
                  <a:lnTo>
                    <a:pt x="176" y="546"/>
                  </a:lnTo>
                  <a:lnTo>
                    <a:pt x="150" y="550"/>
                  </a:lnTo>
                  <a:lnTo>
                    <a:pt x="122" y="549"/>
                  </a:lnTo>
                  <a:lnTo>
                    <a:pt x="97" y="541"/>
                  </a:lnTo>
                  <a:lnTo>
                    <a:pt x="72" y="529"/>
                  </a:lnTo>
                  <a:lnTo>
                    <a:pt x="51" y="512"/>
                  </a:lnTo>
                  <a:lnTo>
                    <a:pt x="39" y="500"/>
                  </a:lnTo>
                  <a:lnTo>
                    <a:pt x="20" y="477"/>
                  </a:lnTo>
                  <a:lnTo>
                    <a:pt x="8" y="451"/>
                  </a:lnTo>
                  <a:lnTo>
                    <a:pt x="2" y="423"/>
                  </a:lnTo>
                  <a:lnTo>
                    <a:pt x="0" y="395"/>
                  </a:lnTo>
                  <a:lnTo>
                    <a:pt x="4" y="367"/>
                  </a:lnTo>
                  <a:lnTo>
                    <a:pt x="15" y="340"/>
                  </a:lnTo>
                  <a:lnTo>
                    <a:pt x="31" y="316"/>
                  </a:lnTo>
                  <a:lnTo>
                    <a:pt x="52" y="296"/>
                  </a:lnTo>
                  <a:lnTo>
                    <a:pt x="134" y="237"/>
                  </a:lnTo>
                  <a:lnTo>
                    <a:pt x="218" y="185"/>
                  </a:lnTo>
                  <a:lnTo>
                    <a:pt x="306" y="139"/>
                  </a:lnTo>
                  <a:lnTo>
                    <a:pt x="395" y="99"/>
                  </a:lnTo>
                  <a:lnTo>
                    <a:pt x="488" y="67"/>
                  </a:lnTo>
                  <a:lnTo>
                    <a:pt x="582" y="40"/>
                  </a:lnTo>
                  <a:lnTo>
                    <a:pt x="675" y="20"/>
                  </a:lnTo>
                  <a:lnTo>
                    <a:pt x="772" y="6"/>
                  </a:lnTo>
                  <a:lnTo>
                    <a:pt x="867" y="0"/>
                  </a:lnTo>
                  <a:lnTo>
                    <a:pt x="9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9">
              <a:extLst>
                <a:ext uri="{FF2B5EF4-FFF2-40B4-BE49-F238E27FC236}">
                  <a16:creationId xmlns:a16="http://schemas.microsoft.com/office/drawing/2014/main" id="{6A274045-D812-4BBC-A9FD-6B09BE2E3008}"/>
                </a:ext>
              </a:extLst>
            </p:cNvPr>
            <p:cNvSpPr>
              <a:spLocks/>
            </p:cNvSpPr>
            <p:nvPr/>
          </p:nvSpPr>
          <p:spPr bwMode="auto">
            <a:xfrm>
              <a:off x="2759" y="2964"/>
              <a:ext cx="254" cy="257"/>
            </a:xfrm>
            <a:custGeom>
              <a:avLst/>
              <a:gdLst>
                <a:gd name="T0" fmla="*/ 254 w 507"/>
                <a:gd name="T1" fmla="*/ 0 h 515"/>
                <a:gd name="T2" fmla="*/ 298 w 507"/>
                <a:gd name="T3" fmla="*/ 6 h 515"/>
                <a:gd name="T4" fmla="*/ 342 w 507"/>
                <a:gd name="T5" fmla="*/ 17 h 515"/>
                <a:gd name="T6" fmla="*/ 380 w 507"/>
                <a:gd name="T7" fmla="*/ 37 h 515"/>
                <a:gd name="T8" fmla="*/ 416 w 507"/>
                <a:gd name="T9" fmla="*/ 62 h 515"/>
                <a:gd name="T10" fmla="*/ 446 w 507"/>
                <a:gd name="T11" fmla="*/ 93 h 515"/>
                <a:gd name="T12" fmla="*/ 471 w 507"/>
                <a:gd name="T13" fmla="*/ 128 h 515"/>
                <a:gd name="T14" fmla="*/ 491 w 507"/>
                <a:gd name="T15" fmla="*/ 168 h 515"/>
                <a:gd name="T16" fmla="*/ 502 w 507"/>
                <a:gd name="T17" fmla="*/ 212 h 515"/>
                <a:gd name="T18" fmla="*/ 507 w 507"/>
                <a:gd name="T19" fmla="*/ 258 h 515"/>
                <a:gd name="T20" fmla="*/ 502 w 507"/>
                <a:gd name="T21" fmla="*/ 305 h 515"/>
                <a:gd name="T22" fmla="*/ 491 w 507"/>
                <a:gd name="T23" fmla="*/ 347 h 515"/>
                <a:gd name="T24" fmla="*/ 471 w 507"/>
                <a:gd name="T25" fmla="*/ 388 h 515"/>
                <a:gd name="T26" fmla="*/ 446 w 507"/>
                <a:gd name="T27" fmla="*/ 424 h 515"/>
                <a:gd name="T28" fmla="*/ 416 w 507"/>
                <a:gd name="T29" fmla="*/ 455 h 515"/>
                <a:gd name="T30" fmla="*/ 380 w 507"/>
                <a:gd name="T31" fmla="*/ 480 h 515"/>
                <a:gd name="T32" fmla="*/ 342 w 507"/>
                <a:gd name="T33" fmla="*/ 499 h 515"/>
                <a:gd name="T34" fmla="*/ 298 w 507"/>
                <a:gd name="T35" fmla="*/ 511 h 515"/>
                <a:gd name="T36" fmla="*/ 254 w 507"/>
                <a:gd name="T37" fmla="*/ 515 h 515"/>
                <a:gd name="T38" fmla="*/ 207 w 507"/>
                <a:gd name="T39" fmla="*/ 511 h 515"/>
                <a:gd name="T40" fmla="*/ 165 w 507"/>
                <a:gd name="T41" fmla="*/ 499 h 515"/>
                <a:gd name="T42" fmla="*/ 125 w 507"/>
                <a:gd name="T43" fmla="*/ 480 h 515"/>
                <a:gd name="T44" fmla="*/ 90 w 507"/>
                <a:gd name="T45" fmla="*/ 455 h 515"/>
                <a:gd name="T46" fmla="*/ 59 w 507"/>
                <a:gd name="T47" fmla="*/ 424 h 515"/>
                <a:gd name="T48" fmla="*/ 34 w 507"/>
                <a:gd name="T49" fmla="*/ 388 h 515"/>
                <a:gd name="T50" fmla="*/ 16 w 507"/>
                <a:gd name="T51" fmla="*/ 347 h 515"/>
                <a:gd name="T52" fmla="*/ 4 w 507"/>
                <a:gd name="T53" fmla="*/ 305 h 515"/>
                <a:gd name="T54" fmla="*/ 0 w 507"/>
                <a:gd name="T55" fmla="*/ 258 h 515"/>
                <a:gd name="T56" fmla="*/ 4 w 507"/>
                <a:gd name="T57" fmla="*/ 212 h 515"/>
                <a:gd name="T58" fmla="*/ 16 w 507"/>
                <a:gd name="T59" fmla="*/ 168 h 515"/>
                <a:gd name="T60" fmla="*/ 34 w 507"/>
                <a:gd name="T61" fmla="*/ 128 h 515"/>
                <a:gd name="T62" fmla="*/ 59 w 507"/>
                <a:gd name="T63" fmla="*/ 93 h 515"/>
                <a:gd name="T64" fmla="*/ 90 w 507"/>
                <a:gd name="T65" fmla="*/ 62 h 515"/>
                <a:gd name="T66" fmla="*/ 125 w 507"/>
                <a:gd name="T67" fmla="*/ 37 h 515"/>
                <a:gd name="T68" fmla="*/ 165 w 507"/>
                <a:gd name="T69" fmla="*/ 17 h 515"/>
                <a:gd name="T70" fmla="*/ 207 w 507"/>
                <a:gd name="T71" fmla="*/ 6 h 515"/>
                <a:gd name="T72" fmla="*/ 254 w 507"/>
                <a:gd name="T7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515">
                  <a:moveTo>
                    <a:pt x="254" y="0"/>
                  </a:moveTo>
                  <a:lnTo>
                    <a:pt x="298" y="6"/>
                  </a:lnTo>
                  <a:lnTo>
                    <a:pt x="342" y="17"/>
                  </a:lnTo>
                  <a:lnTo>
                    <a:pt x="380" y="37"/>
                  </a:lnTo>
                  <a:lnTo>
                    <a:pt x="416" y="62"/>
                  </a:lnTo>
                  <a:lnTo>
                    <a:pt x="446" y="93"/>
                  </a:lnTo>
                  <a:lnTo>
                    <a:pt x="471" y="128"/>
                  </a:lnTo>
                  <a:lnTo>
                    <a:pt x="491" y="168"/>
                  </a:lnTo>
                  <a:lnTo>
                    <a:pt x="502" y="212"/>
                  </a:lnTo>
                  <a:lnTo>
                    <a:pt x="507" y="258"/>
                  </a:lnTo>
                  <a:lnTo>
                    <a:pt x="502" y="305"/>
                  </a:lnTo>
                  <a:lnTo>
                    <a:pt x="491" y="347"/>
                  </a:lnTo>
                  <a:lnTo>
                    <a:pt x="471" y="388"/>
                  </a:lnTo>
                  <a:lnTo>
                    <a:pt x="446" y="424"/>
                  </a:lnTo>
                  <a:lnTo>
                    <a:pt x="416" y="455"/>
                  </a:lnTo>
                  <a:lnTo>
                    <a:pt x="380" y="480"/>
                  </a:lnTo>
                  <a:lnTo>
                    <a:pt x="342" y="499"/>
                  </a:lnTo>
                  <a:lnTo>
                    <a:pt x="298" y="511"/>
                  </a:lnTo>
                  <a:lnTo>
                    <a:pt x="254" y="515"/>
                  </a:lnTo>
                  <a:lnTo>
                    <a:pt x="207" y="511"/>
                  </a:lnTo>
                  <a:lnTo>
                    <a:pt x="165" y="499"/>
                  </a:lnTo>
                  <a:lnTo>
                    <a:pt x="125" y="480"/>
                  </a:lnTo>
                  <a:lnTo>
                    <a:pt x="90" y="455"/>
                  </a:lnTo>
                  <a:lnTo>
                    <a:pt x="59" y="424"/>
                  </a:lnTo>
                  <a:lnTo>
                    <a:pt x="34" y="388"/>
                  </a:lnTo>
                  <a:lnTo>
                    <a:pt x="16" y="347"/>
                  </a:lnTo>
                  <a:lnTo>
                    <a:pt x="4" y="305"/>
                  </a:lnTo>
                  <a:lnTo>
                    <a:pt x="0" y="258"/>
                  </a:lnTo>
                  <a:lnTo>
                    <a:pt x="4" y="212"/>
                  </a:lnTo>
                  <a:lnTo>
                    <a:pt x="16" y="168"/>
                  </a:lnTo>
                  <a:lnTo>
                    <a:pt x="34" y="128"/>
                  </a:lnTo>
                  <a:lnTo>
                    <a:pt x="59" y="93"/>
                  </a:lnTo>
                  <a:lnTo>
                    <a:pt x="90" y="62"/>
                  </a:lnTo>
                  <a:lnTo>
                    <a:pt x="125" y="37"/>
                  </a:lnTo>
                  <a:lnTo>
                    <a:pt x="165" y="17"/>
                  </a:lnTo>
                  <a:lnTo>
                    <a:pt x="207" y="6"/>
                  </a:lnTo>
                  <a:lnTo>
                    <a:pt x="2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92916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6958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30</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¿Cómo balancear?</a:t>
            </a:r>
          </a:p>
        </p:txBody>
      </p:sp>
      <p:sp>
        <p:nvSpPr>
          <p:cNvPr id="3" name="CuadroTexto 2">
            <a:extLst>
              <a:ext uri="{FF2B5EF4-FFF2-40B4-BE49-F238E27FC236}">
                <a16:creationId xmlns:a16="http://schemas.microsoft.com/office/drawing/2014/main" id="{7923B0A2-057E-4D08-9700-E72F65351ABE}"/>
              </a:ext>
            </a:extLst>
          </p:cNvPr>
          <p:cNvSpPr txBox="1"/>
          <p:nvPr/>
        </p:nvSpPr>
        <p:spPr>
          <a:xfrm>
            <a:off x="327991" y="1238429"/>
            <a:ext cx="11094720" cy="1938992"/>
          </a:xfrm>
          <a:prstGeom prst="rect">
            <a:avLst/>
          </a:prstGeom>
          <a:noFill/>
        </p:spPr>
        <p:txBody>
          <a:bodyPr wrap="square" rtlCol="0">
            <a:spAutoFit/>
          </a:bodyPr>
          <a:lstStyle/>
          <a:p>
            <a:pPr marL="342900" indent="-342900" algn="just">
              <a:buFont typeface="Arial" panose="020B0604020202020204" pitchFamily="34" charset="0"/>
              <a:buChar char="•"/>
            </a:pPr>
            <a:r>
              <a:rPr lang="es-CO" sz="2400" b="1" dirty="0">
                <a:solidFill>
                  <a:srgbClr val="2C5697"/>
                </a:solidFill>
              </a:rPr>
              <a:t>Undersampling: </a:t>
            </a:r>
            <a:r>
              <a:rPr lang="es-CO" sz="2400" dirty="0"/>
              <a:t>El riesgo es la pérdida de datos</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b="1" dirty="0">
                <a:solidFill>
                  <a:srgbClr val="2C5697"/>
                </a:solidFill>
              </a:rPr>
              <a:t>Oversampling: </a:t>
            </a:r>
            <a:r>
              <a:rPr lang="es-CO" sz="2400" dirty="0"/>
              <a:t>El riesgo es overfitting</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b="1" dirty="0">
                <a:solidFill>
                  <a:srgbClr val="2C5697"/>
                </a:solidFill>
              </a:rPr>
              <a:t>Under or Over mejorado: </a:t>
            </a:r>
            <a:r>
              <a:rPr lang="es-CO" sz="2400" dirty="0"/>
              <a:t>Trata de superar las dificultades dadas por estos iniciales</a:t>
            </a:r>
          </a:p>
        </p:txBody>
      </p:sp>
    </p:spTree>
    <p:extLst>
      <p:ext uri="{BB962C8B-B14F-4D97-AF65-F5344CB8AC3E}">
        <p14:creationId xmlns:p14="http://schemas.microsoft.com/office/powerpoint/2010/main" val="682229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31</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CNN (Under)</a:t>
            </a:r>
          </a:p>
        </p:txBody>
      </p:sp>
      <p:sp>
        <p:nvSpPr>
          <p:cNvPr id="3" name="CuadroTexto 2">
            <a:extLst>
              <a:ext uri="{FF2B5EF4-FFF2-40B4-BE49-F238E27FC236}">
                <a16:creationId xmlns:a16="http://schemas.microsoft.com/office/drawing/2014/main" id="{7923B0A2-057E-4D08-9700-E72F65351ABE}"/>
              </a:ext>
            </a:extLst>
          </p:cNvPr>
          <p:cNvSpPr txBox="1"/>
          <p:nvPr/>
        </p:nvSpPr>
        <p:spPr>
          <a:xfrm>
            <a:off x="380365" y="1769853"/>
            <a:ext cx="6784009" cy="2677656"/>
          </a:xfrm>
          <a:prstGeom prst="rect">
            <a:avLst/>
          </a:prstGeom>
          <a:noFill/>
        </p:spPr>
        <p:txBody>
          <a:bodyPr wrap="square" rtlCol="0">
            <a:spAutoFit/>
          </a:bodyPr>
          <a:lstStyle/>
          <a:p>
            <a:pPr marL="342900" indent="-342900" algn="just">
              <a:buFont typeface="Arial" panose="020B0604020202020204" pitchFamily="34" charset="0"/>
              <a:buChar char="•"/>
            </a:pPr>
            <a:r>
              <a:rPr lang="es-CO" sz="2400" dirty="0"/>
              <a:t>Crear una base entrenamiento E con todos los de la clase menor y uno de la clase mayor</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dirty="0"/>
              <a:t>Aplicar un modelo KNN (k=1) para la base original O basada en el entrenamiento E </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dirty="0"/>
              <a:t>Mover los casos mal clasificados a E</a:t>
            </a:r>
          </a:p>
        </p:txBody>
      </p:sp>
      <p:pic>
        <p:nvPicPr>
          <p:cNvPr id="8" name="Imagen 7">
            <a:extLst>
              <a:ext uri="{FF2B5EF4-FFF2-40B4-BE49-F238E27FC236}">
                <a16:creationId xmlns:a16="http://schemas.microsoft.com/office/drawing/2014/main" id="{7A8494AD-4739-4A78-9470-FCB2DC0F0FC6}"/>
              </a:ext>
            </a:extLst>
          </p:cNvPr>
          <p:cNvPicPr>
            <a:picLocks noChangeAspect="1"/>
          </p:cNvPicPr>
          <p:nvPr/>
        </p:nvPicPr>
        <p:blipFill>
          <a:blip r:embed="rId2"/>
          <a:stretch>
            <a:fillRect/>
          </a:stretch>
        </p:blipFill>
        <p:spPr>
          <a:xfrm>
            <a:off x="8696960" y="1712276"/>
            <a:ext cx="3114675" cy="3133725"/>
          </a:xfrm>
          <a:prstGeom prst="rect">
            <a:avLst/>
          </a:prstGeom>
        </p:spPr>
      </p:pic>
      <p:sp>
        <p:nvSpPr>
          <p:cNvPr id="9" name="Text Box 4">
            <a:extLst>
              <a:ext uri="{FF2B5EF4-FFF2-40B4-BE49-F238E27FC236}">
                <a16:creationId xmlns:a16="http://schemas.microsoft.com/office/drawing/2014/main" id="{327D71EA-1061-469E-861D-5ACEB97CBA81}"/>
              </a:ext>
            </a:extLst>
          </p:cNvPr>
          <p:cNvSpPr txBox="1">
            <a:spLocks noChangeArrowheads="1"/>
          </p:cNvSpPr>
          <p:nvPr/>
        </p:nvSpPr>
        <p:spPr bwMode="auto">
          <a:xfrm>
            <a:off x="9525" y="5506061"/>
            <a:ext cx="12192000" cy="461665"/>
          </a:xfrm>
          <a:prstGeom prst="rect">
            <a:avLst/>
          </a:prstGeom>
          <a:noFill/>
          <a:ln w="9525">
            <a:noFill/>
            <a:miter lim="800000"/>
            <a:headEnd/>
            <a:tailEnd/>
          </a:ln>
          <a:effectLst/>
        </p:spPr>
        <p:txBody>
          <a:bodyPr wrap="square">
            <a:spAutoFit/>
          </a:bodyPr>
          <a:lstStyle/>
          <a:p>
            <a:pPr algn="ctr" fontAlgn="base">
              <a:spcBef>
                <a:spcPct val="0"/>
              </a:spcBef>
              <a:spcAft>
                <a:spcPct val="0"/>
              </a:spcAft>
            </a:pPr>
            <a:r>
              <a:rPr lang="es-ES" sz="1200" dirty="0"/>
              <a:t>Fuente: </a:t>
            </a:r>
            <a:r>
              <a:rPr lang="en-US" sz="1200" dirty="0"/>
              <a:t>Herrera (2013) Imbalanced classification: Common approaches and open problems. 2013 International School on Trends in Computing</a:t>
            </a:r>
          </a:p>
          <a:p>
            <a:pPr algn="ctr" fontAlgn="base">
              <a:spcBef>
                <a:spcPct val="0"/>
              </a:spcBef>
              <a:spcAft>
                <a:spcPct val="0"/>
              </a:spcAft>
            </a:pPr>
            <a:endParaRPr lang="es-ES" sz="1200" dirty="0"/>
          </a:p>
        </p:txBody>
      </p:sp>
    </p:spTree>
    <p:extLst>
      <p:ext uri="{BB962C8B-B14F-4D97-AF65-F5344CB8AC3E}">
        <p14:creationId xmlns:p14="http://schemas.microsoft.com/office/powerpoint/2010/main" val="1682423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32</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Tomek Link (Under)</a:t>
            </a:r>
          </a:p>
        </p:txBody>
      </p:sp>
      <p:sp>
        <p:nvSpPr>
          <p:cNvPr id="3" name="CuadroTexto 2">
            <a:extLst>
              <a:ext uri="{FF2B5EF4-FFF2-40B4-BE49-F238E27FC236}">
                <a16:creationId xmlns:a16="http://schemas.microsoft.com/office/drawing/2014/main" id="{7923B0A2-057E-4D08-9700-E72F65351ABE}"/>
              </a:ext>
            </a:extLst>
          </p:cNvPr>
          <p:cNvSpPr txBox="1"/>
          <p:nvPr/>
        </p:nvSpPr>
        <p:spPr>
          <a:xfrm>
            <a:off x="476250" y="1654265"/>
            <a:ext cx="6784009" cy="3046988"/>
          </a:xfrm>
          <a:prstGeom prst="rect">
            <a:avLst/>
          </a:prstGeom>
          <a:noFill/>
        </p:spPr>
        <p:txBody>
          <a:bodyPr wrap="square" rtlCol="0">
            <a:spAutoFit/>
          </a:bodyPr>
          <a:lstStyle/>
          <a:p>
            <a:pPr marL="342900" indent="-342900" algn="just">
              <a:buFont typeface="Arial" panose="020B0604020202020204" pitchFamily="34" charset="0"/>
              <a:buChar char="•"/>
            </a:pPr>
            <a:r>
              <a:rPr lang="es-CO" sz="2400" dirty="0"/>
              <a:t>Remueve ruido y casos extremos así:</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dirty="0"/>
              <a:t>Toma todas las parejas i, j de clases diferentes (i la clase mayor, j la menor) </a:t>
            </a:r>
          </a:p>
          <a:p>
            <a:pPr algn="just"/>
            <a:endParaRPr lang="es-CO" sz="2400" dirty="0"/>
          </a:p>
          <a:p>
            <a:pPr marL="342900" indent="-342900" algn="just">
              <a:buFont typeface="Arial" panose="020B0604020202020204" pitchFamily="34" charset="0"/>
              <a:buChar char="•"/>
            </a:pPr>
            <a:r>
              <a:rPr lang="es-CO" sz="2400" dirty="0"/>
              <a:t>Remueve el elemento i de un Tomek Link, donde el link es una pareja cuya distancia es menor entre ellos que a cualquier otro punto </a:t>
            </a:r>
          </a:p>
        </p:txBody>
      </p:sp>
      <p:sp>
        <p:nvSpPr>
          <p:cNvPr id="9" name="Text Box 4">
            <a:extLst>
              <a:ext uri="{FF2B5EF4-FFF2-40B4-BE49-F238E27FC236}">
                <a16:creationId xmlns:a16="http://schemas.microsoft.com/office/drawing/2014/main" id="{327D71EA-1061-469E-861D-5ACEB97CBA81}"/>
              </a:ext>
            </a:extLst>
          </p:cNvPr>
          <p:cNvSpPr txBox="1">
            <a:spLocks noChangeArrowheads="1"/>
          </p:cNvSpPr>
          <p:nvPr/>
        </p:nvSpPr>
        <p:spPr bwMode="auto">
          <a:xfrm>
            <a:off x="9525" y="5506061"/>
            <a:ext cx="12192000" cy="461665"/>
          </a:xfrm>
          <a:prstGeom prst="rect">
            <a:avLst/>
          </a:prstGeom>
          <a:noFill/>
          <a:ln w="9525">
            <a:noFill/>
            <a:miter lim="800000"/>
            <a:headEnd/>
            <a:tailEnd/>
          </a:ln>
          <a:effectLst/>
        </p:spPr>
        <p:txBody>
          <a:bodyPr wrap="square">
            <a:spAutoFit/>
          </a:bodyPr>
          <a:lstStyle/>
          <a:p>
            <a:pPr algn="ctr" fontAlgn="base">
              <a:spcBef>
                <a:spcPct val="0"/>
              </a:spcBef>
              <a:spcAft>
                <a:spcPct val="0"/>
              </a:spcAft>
            </a:pPr>
            <a:r>
              <a:rPr lang="en-US" sz="1200" dirty="0"/>
              <a:t>Herrera (2013) Imbalanced classification: Common approaches and open problems. 2013 International School on Trends in Computing</a:t>
            </a:r>
          </a:p>
          <a:p>
            <a:pPr algn="ctr" fontAlgn="base">
              <a:spcBef>
                <a:spcPct val="0"/>
              </a:spcBef>
              <a:spcAft>
                <a:spcPct val="0"/>
              </a:spcAft>
            </a:pPr>
            <a:endParaRPr lang="es-ES" sz="1200" dirty="0"/>
          </a:p>
        </p:txBody>
      </p:sp>
      <p:pic>
        <p:nvPicPr>
          <p:cNvPr id="10" name="Imagen 9">
            <a:extLst>
              <a:ext uri="{FF2B5EF4-FFF2-40B4-BE49-F238E27FC236}">
                <a16:creationId xmlns:a16="http://schemas.microsoft.com/office/drawing/2014/main" id="{4568FA7E-DD49-4EC8-80F1-2978450B442B}"/>
              </a:ext>
            </a:extLst>
          </p:cNvPr>
          <p:cNvPicPr>
            <a:picLocks noChangeAspect="1"/>
          </p:cNvPicPr>
          <p:nvPr/>
        </p:nvPicPr>
        <p:blipFill>
          <a:blip r:embed="rId2"/>
          <a:stretch>
            <a:fillRect/>
          </a:stretch>
        </p:blipFill>
        <p:spPr>
          <a:xfrm>
            <a:off x="8391525" y="890274"/>
            <a:ext cx="3181350" cy="4383463"/>
          </a:xfrm>
          <a:prstGeom prst="rect">
            <a:avLst/>
          </a:prstGeom>
        </p:spPr>
      </p:pic>
    </p:spTree>
    <p:extLst>
      <p:ext uri="{BB962C8B-B14F-4D97-AF65-F5344CB8AC3E}">
        <p14:creationId xmlns:p14="http://schemas.microsoft.com/office/powerpoint/2010/main" val="3324786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33</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NCL (Under)</a:t>
            </a:r>
          </a:p>
        </p:txBody>
      </p:sp>
      <p:sp>
        <p:nvSpPr>
          <p:cNvPr id="3" name="CuadroTexto 2">
            <a:extLst>
              <a:ext uri="{FF2B5EF4-FFF2-40B4-BE49-F238E27FC236}">
                <a16:creationId xmlns:a16="http://schemas.microsoft.com/office/drawing/2014/main" id="{7923B0A2-057E-4D08-9700-E72F65351ABE}"/>
              </a:ext>
            </a:extLst>
          </p:cNvPr>
          <p:cNvSpPr txBox="1"/>
          <p:nvPr/>
        </p:nvSpPr>
        <p:spPr>
          <a:xfrm>
            <a:off x="327991" y="1041873"/>
            <a:ext cx="11146790" cy="1938992"/>
          </a:xfrm>
          <a:prstGeom prst="rect">
            <a:avLst/>
          </a:prstGeom>
          <a:noFill/>
        </p:spPr>
        <p:txBody>
          <a:bodyPr wrap="square" rtlCol="0">
            <a:spAutoFit/>
          </a:bodyPr>
          <a:lstStyle/>
          <a:p>
            <a:pPr marL="342900" indent="-342900" algn="just">
              <a:buFont typeface="Arial" panose="020B0604020202020204" pitchFamily="34" charset="0"/>
              <a:buChar char="•"/>
            </a:pPr>
            <a:r>
              <a:rPr lang="es-CO" sz="2400" dirty="0"/>
              <a:t>Para ejemplos de la clase mayor, si está rodeado de k ejemplos de la clase menor, remuévalo.</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dirty="0"/>
              <a:t>Para ejemplos de la clase menor, si está rodeado de k ejemplos de la clase mayor, remueva los k ejemplos de la clase mayor</a:t>
            </a:r>
          </a:p>
        </p:txBody>
      </p:sp>
    </p:spTree>
    <p:extLst>
      <p:ext uri="{BB962C8B-B14F-4D97-AF65-F5344CB8AC3E}">
        <p14:creationId xmlns:p14="http://schemas.microsoft.com/office/powerpoint/2010/main" val="1417145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34</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ENN (Under)</a:t>
            </a:r>
          </a:p>
        </p:txBody>
      </p:sp>
      <p:sp>
        <p:nvSpPr>
          <p:cNvPr id="3" name="CuadroTexto 2">
            <a:extLst>
              <a:ext uri="{FF2B5EF4-FFF2-40B4-BE49-F238E27FC236}">
                <a16:creationId xmlns:a16="http://schemas.microsoft.com/office/drawing/2014/main" id="{7923B0A2-057E-4D08-9700-E72F65351ABE}"/>
              </a:ext>
            </a:extLst>
          </p:cNvPr>
          <p:cNvSpPr txBox="1"/>
          <p:nvPr/>
        </p:nvSpPr>
        <p:spPr>
          <a:xfrm>
            <a:off x="327991" y="1041873"/>
            <a:ext cx="11146790" cy="830997"/>
          </a:xfrm>
          <a:prstGeom prst="rect">
            <a:avLst/>
          </a:prstGeom>
          <a:noFill/>
        </p:spPr>
        <p:txBody>
          <a:bodyPr wrap="square" rtlCol="0">
            <a:spAutoFit/>
          </a:bodyPr>
          <a:lstStyle/>
          <a:p>
            <a:pPr algn="just"/>
            <a:r>
              <a:rPr lang="es-CO" sz="2400" dirty="0"/>
              <a:t>Remueve ejemplos cuya clase (menor o mayor) difiere de dos de sus k vecinos más cercanos</a:t>
            </a:r>
          </a:p>
        </p:txBody>
      </p:sp>
    </p:spTree>
    <p:extLst>
      <p:ext uri="{BB962C8B-B14F-4D97-AF65-F5344CB8AC3E}">
        <p14:creationId xmlns:p14="http://schemas.microsoft.com/office/powerpoint/2010/main" val="2570579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35</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Smote (Over)</a:t>
            </a:r>
          </a:p>
        </p:txBody>
      </p:sp>
      <p:sp>
        <p:nvSpPr>
          <p:cNvPr id="3" name="CuadroTexto 2">
            <a:extLst>
              <a:ext uri="{FF2B5EF4-FFF2-40B4-BE49-F238E27FC236}">
                <a16:creationId xmlns:a16="http://schemas.microsoft.com/office/drawing/2014/main" id="{7923B0A2-057E-4D08-9700-E72F65351ABE}"/>
              </a:ext>
            </a:extLst>
          </p:cNvPr>
          <p:cNvSpPr txBox="1"/>
          <p:nvPr/>
        </p:nvSpPr>
        <p:spPr>
          <a:xfrm>
            <a:off x="327991" y="1041873"/>
            <a:ext cx="11146790" cy="2677656"/>
          </a:xfrm>
          <a:prstGeom prst="rect">
            <a:avLst/>
          </a:prstGeom>
          <a:noFill/>
        </p:spPr>
        <p:txBody>
          <a:bodyPr wrap="square" rtlCol="0">
            <a:spAutoFit/>
          </a:bodyPr>
          <a:lstStyle/>
          <a:p>
            <a:pPr algn="just"/>
            <a:r>
              <a:rPr lang="es-CO" sz="2400" dirty="0"/>
              <a:t>Crea ejemplos de la clase menor interpolando entre ejemplos de la clase menor que están juntos (como vecinos más cercanos).</a:t>
            </a:r>
          </a:p>
          <a:p>
            <a:pPr algn="just"/>
            <a:endParaRPr lang="es-CO" sz="2400" dirty="0"/>
          </a:p>
          <a:p>
            <a:pPr algn="just"/>
            <a:r>
              <a:rPr lang="es-CO" sz="2400" dirty="0"/>
              <a:t>Selecciona k vecinos  de la misma clase menor de un ejemplo y selecciona al azar j de estos ejemplos.</a:t>
            </a:r>
          </a:p>
          <a:p>
            <a:pPr algn="just"/>
            <a:endParaRPr lang="es-CO" sz="2400" dirty="0"/>
          </a:p>
          <a:p>
            <a:pPr algn="just"/>
            <a:r>
              <a:rPr lang="es-CO" sz="2400" dirty="0"/>
              <a:t>Crea ejemplos en las líneas que unen el ejemplo inicial con los nuevos ejemplos.</a:t>
            </a:r>
          </a:p>
        </p:txBody>
      </p:sp>
    </p:spTree>
    <p:extLst>
      <p:ext uri="{BB962C8B-B14F-4D97-AF65-F5344CB8AC3E}">
        <p14:creationId xmlns:p14="http://schemas.microsoft.com/office/powerpoint/2010/main" val="650051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36</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Smote (Over)</a:t>
            </a:r>
          </a:p>
        </p:txBody>
      </p:sp>
      <p:pic>
        <p:nvPicPr>
          <p:cNvPr id="8" name="Imagen 7">
            <a:extLst>
              <a:ext uri="{FF2B5EF4-FFF2-40B4-BE49-F238E27FC236}">
                <a16:creationId xmlns:a16="http://schemas.microsoft.com/office/drawing/2014/main" id="{9800A26A-210E-4C09-AF63-C5D3A9A16C99}"/>
              </a:ext>
            </a:extLst>
          </p:cNvPr>
          <p:cNvPicPr>
            <a:picLocks noChangeAspect="1"/>
          </p:cNvPicPr>
          <p:nvPr/>
        </p:nvPicPr>
        <p:blipFill>
          <a:blip r:embed="rId2"/>
          <a:stretch>
            <a:fillRect/>
          </a:stretch>
        </p:blipFill>
        <p:spPr>
          <a:xfrm>
            <a:off x="3576637" y="745515"/>
            <a:ext cx="5038725" cy="3943350"/>
          </a:xfrm>
          <a:prstGeom prst="rect">
            <a:avLst/>
          </a:prstGeom>
        </p:spPr>
      </p:pic>
      <p:sp>
        <p:nvSpPr>
          <p:cNvPr id="9" name="Text Box 4">
            <a:extLst>
              <a:ext uri="{FF2B5EF4-FFF2-40B4-BE49-F238E27FC236}">
                <a16:creationId xmlns:a16="http://schemas.microsoft.com/office/drawing/2014/main" id="{978C5E3E-94BE-4D9C-9A1C-AB029CAC03F1}"/>
              </a:ext>
            </a:extLst>
          </p:cNvPr>
          <p:cNvSpPr txBox="1">
            <a:spLocks noChangeArrowheads="1"/>
          </p:cNvSpPr>
          <p:nvPr/>
        </p:nvSpPr>
        <p:spPr bwMode="auto">
          <a:xfrm>
            <a:off x="9525" y="5506061"/>
            <a:ext cx="12192000" cy="461665"/>
          </a:xfrm>
          <a:prstGeom prst="rect">
            <a:avLst/>
          </a:prstGeom>
          <a:noFill/>
          <a:ln w="9525">
            <a:noFill/>
            <a:miter lim="800000"/>
            <a:headEnd/>
            <a:tailEnd/>
          </a:ln>
          <a:effectLst/>
        </p:spPr>
        <p:txBody>
          <a:bodyPr wrap="square">
            <a:spAutoFit/>
          </a:bodyPr>
          <a:lstStyle/>
          <a:p>
            <a:pPr algn="ctr" fontAlgn="base">
              <a:spcBef>
                <a:spcPct val="0"/>
              </a:spcBef>
              <a:spcAft>
                <a:spcPct val="0"/>
              </a:spcAft>
            </a:pPr>
            <a:r>
              <a:rPr lang="en-US" sz="1200" dirty="0"/>
              <a:t>Herrera (2013) Imbalanced classification: Common approaches and open problems. 2013 International School on Trends in Computing</a:t>
            </a:r>
          </a:p>
          <a:p>
            <a:pPr algn="ctr" fontAlgn="base">
              <a:spcBef>
                <a:spcPct val="0"/>
              </a:spcBef>
              <a:spcAft>
                <a:spcPct val="0"/>
              </a:spcAft>
            </a:pPr>
            <a:endParaRPr lang="es-ES" sz="1200" dirty="0"/>
          </a:p>
        </p:txBody>
      </p:sp>
    </p:spTree>
    <p:extLst>
      <p:ext uri="{BB962C8B-B14F-4D97-AF65-F5344CB8AC3E}">
        <p14:creationId xmlns:p14="http://schemas.microsoft.com/office/powerpoint/2010/main" val="2911796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37</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Híbridos Clásicos</a:t>
            </a:r>
          </a:p>
        </p:txBody>
      </p:sp>
      <p:sp>
        <p:nvSpPr>
          <p:cNvPr id="10" name="Text Box 4">
            <a:extLst>
              <a:ext uri="{FF2B5EF4-FFF2-40B4-BE49-F238E27FC236}">
                <a16:creationId xmlns:a16="http://schemas.microsoft.com/office/drawing/2014/main" id="{A9805FA0-FC23-4F72-94A9-29D3730458DE}"/>
              </a:ext>
            </a:extLst>
          </p:cNvPr>
          <p:cNvSpPr txBox="1">
            <a:spLocks noChangeArrowheads="1"/>
          </p:cNvSpPr>
          <p:nvPr/>
        </p:nvSpPr>
        <p:spPr bwMode="auto">
          <a:xfrm>
            <a:off x="327991" y="1029856"/>
            <a:ext cx="11406809" cy="2308324"/>
          </a:xfrm>
          <a:prstGeom prst="rect">
            <a:avLst/>
          </a:prstGeom>
          <a:noFill/>
          <a:ln w="9525">
            <a:noFill/>
            <a:miter lim="800000"/>
            <a:headEnd/>
            <a:tailEnd/>
          </a:ln>
          <a:effectLst/>
        </p:spPr>
        <p:txBody>
          <a:bodyPr wrap="square">
            <a:spAutoFit/>
          </a:bodyPr>
          <a:lstStyle/>
          <a:p>
            <a:pPr marL="342900" indent="-342900" fontAlgn="base">
              <a:spcBef>
                <a:spcPct val="0"/>
              </a:spcBef>
              <a:spcAft>
                <a:spcPct val="0"/>
              </a:spcAft>
              <a:buFont typeface="Arial" panose="020B0604020202020204" pitchFamily="34" charset="0"/>
              <a:buChar char="•"/>
            </a:pPr>
            <a:r>
              <a:rPr lang="es-ES" sz="2400" dirty="0"/>
              <a:t>Smote + Tomek</a:t>
            </a:r>
          </a:p>
          <a:p>
            <a:pPr fontAlgn="base">
              <a:spcBef>
                <a:spcPct val="0"/>
              </a:spcBef>
              <a:spcAft>
                <a:spcPct val="0"/>
              </a:spcAft>
            </a:pPr>
            <a:endParaRPr lang="es-ES" sz="2400" dirty="0"/>
          </a:p>
          <a:p>
            <a:pPr marL="342900" indent="-342900" fontAlgn="base">
              <a:spcBef>
                <a:spcPct val="0"/>
              </a:spcBef>
              <a:spcAft>
                <a:spcPct val="0"/>
              </a:spcAft>
              <a:buFont typeface="Arial" panose="020B0604020202020204" pitchFamily="34" charset="0"/>
              <a:buChar char="•"/>
            </a:pPr>
            <a:r>
              <a:rPr lang="es-ES" sz="2400" dirty="0"/>
              <a:t>Smote + ENN</a:t>
            </a:r>
          </a:p>
          <a:p>
            <a:pPr fontAlgn="base">
              <a:spcBef>
                <a:spcPct val="0"/>
              </a:spcBef>
              <a:spcAft>
                <a:spcPct val="0"/>
              </a:spcAft>
            </a:pPr>
            <a:endParaRPr lang="es-ES" sz="2400" dirty="0"/>
          </a:p>
          <a:p>
            <a:pPr marL="342900" indent="-342900" fontAlgn="base">
              <a:spcBef>
                <a:spcPct val="0"/>
              </a:spcBef>
              <a:spcAft>
                <a:spcPct val="0"/>
              </a:spcAft>
              <a:buFont typeface="Arial" panose="020B0604020202020204" pitchFamily="34" charset="0"/>
              <a:buChar char="•"/>
            </a:pPr>
            <a:r>
              <a:rPr lang="es-ES" sz="2400" dirty="0"/>
              <a:t>CNN+ Tomek = OSS</a:t>
            </a:r>
          </a:p>
          <a:p>
            <a:pPr fontAlgn="base">
              <a:spcBef>
                <a:spcPct val="0"/>
              </a:spcBef>
              <a:spcAft>
                <a:spcPct val="0"/>
              </a:spcAft>
            </a:pPr>
            <a:endParaRPr lang="es-ES" sz="2400" dirty="0"/>
          </a:p>
        </p:txBody>
      </p:sp>
    </p:spTree>
    <p:extLst>
      <p:ext uri="{BB962C8B-B14F-4D97-AF65-F5344CB8AC3E}">
        <p14:creationId xmlns:p14="http://schemas.microsoft.com/office/powerpoint/2010/main" val="276080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38</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Recomendaciones</a:t>
            </a:r>
          </a:p>
        </p:txBody>
      </p:sp>
      <p:sp>
        <p:nvSpPr>
          <p:cNvPr id="10" name="Text Box 4">
            <a:extLst>
              <a:ext uri="{FF2B5EF4-FFF2-40B4-BE49-F238E27FC236}">
                <a16:creationId xmlns:a16="http://schemas.microsoft.com/office/drawing/2014/main" id="{A9805FA0-FC23-4F72-94A9-29D3730458DE}"/>
              </a:ext>
            </a:extLst>
          </p:cNvPr>
          <p:cNvSpPr txBox="1">
            <a:spLocks noChangeArrowheads="1"/>
          </p:cNvSpPr>
          <p:nvPr/>
        </p:nvSpPr>
        <p:spPr bwMode="auto">
          <a:xfrm>
            <a:off x="3838271" y="2228671"/>
            <a:ext cx="7515529" cy="1200329"/>
          </a:xfrm>
          <a:prstGeom prst="rect">
            <a:avLst/>
          </a:prstGeom>
          <a:noFill/>
          <a:ln w="9525">
            <a:noFill/>
            <a:miter lim="800000"/>
            <a:headEnd/>
            <a:tailEnd/>
          </a:ln>
          <a:effectLst/>
        </p:spPr>
        <p:txBody>
          <a:bodyPr wrap="square">
            <a:spAutoFit/>
          </a:bodyPr>
          <a:lstStyle/>
          <a:p>
            <a:pPr fontAlgn="base">
              <a:spcBef>
                <a:spcPct val="0"/>
              </a:spcBef>
              <a:spcAft>
                <a:spcPct val="0"/>
              </a:spcAft>
            </a:pPr>
            <a:r>
              <a:rPr lang="es-CO" sz="2400" b="1" dirty="0">
                <a:solidFill>
                  <a:srgbClr val="2C5697"/>
                </a:solidFill>
              </a:rPr>
              <a:t>Recuerde: </a:t>
            </a:r>
            <a:r>
              <a:rPr lang="es-CO" sz="2400" dirty="0"/>
              <a:t>Se está cambiando la estructura de los datos</a:t>
            </a:r>
          </a:p>
          <a:p>
            <a:pPr fontAlgn="base">
              <a:spcBef>
                <a:spcPct val="0"/>
              </a:spcBef>
              <a:spcAft>
                <a:spcPct val="0"/>
              </a:spcAft>
            </a:pPr>
            <a:endParaRPr lang="es-CO" sz="2400" dirty="0"/>
          </a:p>
          <a:p>
            <a:pPr fontAlgn="base">
              <a:spcBef>
                <a:spcPct val="0"/>
              </a:spcBef>
              <a:spcAft>
                <a:spcPct val="0"/>
              </a:spcAft>
            </a:pPr>
            <a:r>
              <a:rPr lang="es-CO" sz="2400" dirty="0"/>
              <a:t>No es claro a priori qué estrategia es mejor</a:t>
            </a:r>
          </a:p>
        </p:txBody>
      </p:sp>
      <p:pic>
        <p:nvPicPr>
          <p:cNvPr id="8" name="Graphic 79" descr="Lightbulb">
            <a:extLst>
              <a:ext uri="{FF2B5EF4-FFF2-40B4-BE49-F238E27FC236}">
                <a16:creationId xmlns:a16="http://schemas.microsoft.com/office/drawing/2014/main" id="{CDB0D2A9-24B6-4A5B-8F2E-521919B565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890756"/>
            <a:ext cx="1876158" cy="1876158"/>
          </a:xfrm>
          <a:prstGeom prst="rect">
            <a:avLst/>
          </a:prstGeom>
        </p:spPr>
      </p:pic>
    </p:spTree>
    <p:extLst>
      <p:ext uri="{BB962C8B-B14F-4D97-AF65-F5344CB8AC3E}">
        <p14:creationId xmlns:p14="http://schemas.microsoft.com/office/powerpoint/2010/main" val="2117851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39</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40140"/>
            <a:ext cx="8368969" cy="523220"/>
          </a:xfrm>
          <a:prstGeom prst="rect">
            <a:avLst/>
          </a:prstGeom>
          <a:noFill/>
        </p:spPr>
        <p:txBody>
          <a:bodyPr wrap="square" rtlCol="0">
            <a:spAutoFit/>
          </a:bodyPr>
          <a:lstStyle/>
          <a:p>
            <a:r>
              <a:rPr lang="es-CO" sz="2800" b="1" dirty="0"/>
              <a:t>Matrices de Costos</a:t>
            </a:r>
          </a:p>
        </p:txBody>
      </p:sp>
      <p:sp>
        <p:nvSpPr>
          <p:cNvPr id="10" name="Text Box 4">
            <a:extLst>
              <a:ext uri="{FF2B5EF4-FFF2-40B4-BE49-F238E27FC236}">
                <a16:creationId xmlns:a16="http://schemas.microsoft.com/office/drawing/2014/main" id="{A9805FA0-FC23-4F72-94A9-29D3730458DE}"/>
              </a:ext>
            </a:extLst>
          </p:cNvPr>
          <p:cNvSpPr txBox="1">
            <a:spLocks noChangeArrowheads="1"/>
          </p:cNvSpPr>
          <p:nvPr/>
        </p:nvSpPr>
        <p:spPr bwMode="auto">
          <a:xfrm>
            <a:off x="327991" y="1029856"/>
            <a:ext cx="11406809" cy="2677656"/>
          </a:xfrm>
          <a:prstGeom prst="rect">
            <a:avLst/>
          </a:prstGeom>
          <a:noFill/>
          <a:ln w="9525">
            <a:noFill/>
            <a:miter lim="800000"/>
            <a:headEnd/>
            <a:tailEnd/>
          </a:ln>
          <a:effectLst/>
        </p:spPr>
        <p:txBody>
          <a:bodyPr wrap="square">
            <a:spAutoFit/>
          </a:bodyPr>
          <a:lstStyle/>
          <a:p>
            <a:pPr fontAlgn="base">
              <a:spcBef>
                <a:spcPct val="0"/>
              </a:spcBef>
              <a:spcAft>
                <a:spcPct val="0"/>
              </a:spcAft>
            </a:pPr>
            <a:r>
              <a:rPr lang="es-CO" sz="2400" dirty="0"/>
              <a:t>Definir una matriz de costos de clasificación errónea</a:t>
            </a:r>
          </a:p>
          <a:p>
            <a:pPr fontAlgn="base">
              <a:spcBef>
                <a:spcPct val="0"/>
              </a:spcBef>
              <a:spcAft>
                <a:spcPct val="0"/>
              </a:spcAft>
            </a:pPr>
            <a:endParaRPr lang="es-CO" sz="2400" dirty="0"/>
          </a:p>
          <a:p>
            <a:pPr fontAlgn="base">
              <a:spcBef>
                <a:spcPct val="0"/>
              </a:spcBef>
              <a:spcAft>
                <a:spcPct val="0"/>
              </a:spcAft>
            </a:pPr>
            <a:r>
              <a:rPr lang="es-CO" sz="2400" dirty="0"/>
              <a:t>“Pesar” los casos de acuerdo a los costos:</a:t>
            </a:r>
          </a:p>
          <a:p>
            <a:pPr fontAlgn="base">
              <a:spcBef>
                <a:spcPct val="0"/>
              </a:spcBef>
              <a:spcAft>
                <a:spcPct val="0"/>
              </a:spcAft>
            </a:pPr>
            <a:endParaRPr lang="es-CO" sz="2400" dirty="0"/>
          </a:p>
          <a:p>
            <a:pPr fontAlgn="base">
              <a:spcBef>
                <a:spcPct val="0"/>
              </a:spcBef>
              <a:spcAft>
                <a:spcPct val="0"/>
              </a:spcAft>
            </a:pPr>
            <a:r>
              <a:rPr lang="es-CO" sz="2400" dirty="0"/>
              <a:t>a. Tradicional = oversampling</a:t>
            </a:r>
          </a:p>
          <a:p>
            <a:pPr fontAlgn="base">
              <a:spcBef>
                <a:spcPct val="0"/>
              </a:spcBef>
              <a:spcAft>
                <a:spcPct val="0"/>
              </a:spcAft>
            </a:pPr>
            <a:r>
              <a:rPr lang="es-CO" sz="2400" dirty="0"/>
              <a:t>b. Usar el Teorema de Bayes para asignar al menor riesgo</a:t>
            </a:r>
          </a:p>
          <a:p>
            <a:pPr fontAlgn="base">
              <a:spcBef>
                <a:spcPct val="0"/>
              </a:spcBef>
              <a:spcAft>
                <a:spcPct val="0"/>
              </a:spcAft>
            </a:pPr>
            <a:r>
              <a:rPr lang="es-CO" sz="2400" dirty="0"/>
              <a:t>c. Cambiar el algoritmo para entrenar costos</a:t>
            </a:r>
          </a:p>
        </p:txBody>
      </p:sp>
    </p:spTree>
    <p:extLst>
      <p:ext uri="{BB962C8B-B14F-4D97-AF65-F5344CB8AC3E}">
        <p14:creationId xmlns:p14="http://schemas.microsoft.com/office/powerpoint/2010/main" val="3013163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4</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6052931" cy="523220"/>
          </a:xfrm>
          <a:prstGeom prst="rect">
            <a:avLst/>
          </a:prstGeom>
          <a:noFill/>
        </p:spPr>
        <p:txBody>
          <a:bodyPr wrap="square" rtlCol="0">
            <a:spAutoFit/>
          </a:bodyPr>
          <a:lstStyle/>
          <a:p>
            <a:r>
              <a:rPr lang="es-CO" sz="2800" b="1" dirty="0"/>
              <a:t>Odds</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726ACA4-CF92-4707-A99E-6CB5418285B0}"/>
                  </a:ext>
                </a:extLst>
              </p:cNvPr>
              <p:cNvSpPr txBox="1"/>
              <p:nvPr/>
            </p:nvSpPr>
            <p:spPr>
              <a:xfrm>
                <a:off x="426720" y="924560"/>
                <a:ext cx="11287760" cy="2293000"/>
              </a:xfrm>
              <a:prstGeom prst="rect">
                <a:avLst/>
              </a:prstGeom>
              <a:noFill/>
            </p:spPr>
            <p:txBody>
              <a:bodyPr wrap="square" rtlCol="0">
                <a:spAutoFit/>
              </a:bodyPr>
              <a:lstStyle/>
              <a:p>
                <a:pPr marL="342900" indent="-342900">
                  <a:buFont typeface="Arial" panose="020B0604020202020204" pitchFamily="34" charset="0"/>
                  <a:buChar char="•"/>
                </a:pPr>
                <a:r>
                  <a:rPr lang="es-CO" sz="2400" dirty="0"/>
                  <a:t>Odd (ejemplo 1): Las apuestas están 4:1-  Odd es 4</a:t>
                </a:r>
              </a:p>
              <a:p>
                <a:endParaRPr lang="es-CO" sz="2400" dirty="0"/>
              </a:p>
              <a:p>
                <a:pPr marL="342900" indent="-342900">
                  <a:buFont typeface="Arial" panose="020B0604020202020204" pitchFamily="34" charset="0"/>
                  <a:buChar char="•"/>
                </a:pPr>
                <a:r>
                  <a:rPr lang="es-CO" sz="2400" dirty="0"/>
                  <a:t>Odd (ejemplo 2):  Probabilidad de compra: 0.6</a:t>
                </a:r>
              </a:p>
              <a:p>
                <a:pPr marL="342900" indent="-342900">
                  <a:buFont typeface="Arial" panose="020B0604020202020204" pitchFamily="34" charset="0"/>
                  <a:buChar char="•"/>
                </a:pPr>
                <a:endParaRPr lang="es-CO" sz="2400" dirty="0"/>
              </a:p>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𝑂𝑑𝑑</m:t>
                      </m:r>
                      <m:r>
                        <a:rPr lang="es-CO" sz="2400" b="0" i="1" smtClean="0">
                          <a:latin typeface="Cambria Math" panose="02040503050406030204" pitchFamily="18" charset="0"/>
                        </a:rPr>
                        <m:t>= </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0.6</m:t>
                          </m:r>
                        </m:num>
                        <m:den>
                          <m:r>
                            <a:rPr lang="es-CO" sz="2400" b="0" i="1" smtClean="0">
                              <a:latin typeface="Cambria Math" panose="02040503050406030204" pitchFamily="18" charset="0"/>
                            </a:rPr>
                            <m:t>0.4</m:t>
                          </m:r>
                        </m:den>
                      </m:f>
                      <m:r>
                        <a:rPr lang="es-CO" sz="2400" b="0" i="1" smtClean="0">
                          <a:latin typeface="Cambria Math" panose="02040503050406030204" pitchFamily="18" charset="0"/>
                        </a:rPr>
                        <m:t>=1.5</m:t>
                      </m:r>
                    </m:oMath>
                  </m:oMathPara>
                </a14:m>
                <a:endParaRPr lang="es-CO" sz="2400" dirty="0"/>
              </a:p>
            </p:txBody>
          </p:sp>
        </mc:Choice>
        <mc:Fallback xmlns="">
          <p:sp>
            <p:nvSpPr>
              <p:cNvPr id="4" name="CuadroTexto 3">
                <a:extLst>
                  <a:ext uri="{FF2B5EF4-FFF2-40B4-BE49-F238E27FC236}">
                    <a16:creationId xmlns:a16="http://schemas.microsoft.com/office/drawing/2014/main" id="{2726ACA4-CF92-4707-A99E-6CB5418285B0}"/>
                  </a:ext>
                </a:extLst>
              </p:cNvPr>
              <p:cNvSpPr txBox="1">
                <a:spLocks noRot="1" noChangeAspect="1" noMove="1" noResize="1" noEditPoints="1" noAdjustHandles="1" noChangeArrowheads="1" noChangeShapeType="1" noTextEdit="1"/>
              </p:cNvSpPr>
              <p:nvPr/>
            </p:nvSpPr>
            <p:spPr>
              <a:xfrm>
                <a:off x="426720" y="924560"/>
                <a:ext cx="11287760" cy="2293000"/>
              </a:xfrm>
              <a:prstGeom prst="rect">
                <a:avLst/>
              </a:prstGeom>
              <a:blipFill>
                <a:blip r:embed="rId3"/>
                <a:stretch>
                  <a:fillRect l="-702" t="-2128"/>
                </a:stretch>
              </a:blipFill>
            </p:spPr>
            <p:txBody>
              <a:bodyPr/>
              <a:lstStyle/>
              <a:p>
                <a:r>
                  <a:rPr lang="es-CO">
                    <a:noFill/>
                  </a:rPr>
                  <a:t> </a:t>
                </a:r>
              </a:p>
            </p:txBody>
          </p:sp>
        </mc:Fallback>
      </mc:AlternateContent>
    </p:spTree>
    <p:extLst>
      <p:ext uri="{BB962C8B-B14F-4D97-AF65-F5344CB8AC3E}">
        <p14:creationId xmlns:p14="http://schemas.microsoft.com/office/powerpoint/2010/main" val="189131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5</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6052931" cy="523220"/>
          </a:xfrm>
          <a:prstGeom prst="rect">
            <a:avLst/>
          </a:prstGeom>
          <a:noFill/>
        </p:spPr>
        <p:txBody>
          <a:bodyPr wrap="square" rtlCol="0">
            <a:spAutoFit/>
          </a:bodyPr>
          <a:lstStyle/>
          <a:p>
            <a:r>
              <a:rPr lang="es-CO" sz="2800" b="1" dirty="0"/>
              <a:t>Odd Ratio</a:t>
            </a:r>
          </a:p>
        </p:txBody>
      </p:sp>
      <p:sp>
        <p:nvSpPr>
          <p:cNvPr id="4" name="CuadroTexto 3">
            <a:extLst>
              <a:ext uri="{FF2B5EF4-FFF2-40B4-BE49-F238E27FC236}">
                <a16:creationId xmlns:a16="http://schemas.microsoft.com/office/drawing/2014/main" id="{2726ACA4-CF92-4707-A99E-6CB5418285B0}"/>
              </a:ext>
            </a:extLst>
          </p:cNvPr>
          <p:cNvSpPr txBox="1"/>
          <p:nvPr/>
        </p:nvSpPr>
        <p:spPr>
          <a:xfrm>
            <a:off x="426720" y="924560"/>
            <a:ext cx="11287760" cy="830997"/>
          </a:xfrm>
          <a:prstGeom prst="rect">
            <a:avLst/>
          </a:prstGeom>
          <a:noFill/>
        </p:spPr>
        <p:txBody>
          <a:bodyPr wrap="square" rtlCol="0">
            <a:spAutoFit/>
          </a:bodyPr>
          <a:lstStyle/>
          <a:p>
            <a:pPr algn="just"/>
            <a:r>
              <a:rPr lang="es-CO" sz="2400" dirty="0"/>
              <a:t>Aumento porcentual del Odd</a:t>
            </a:r>
          </a:p>
          <a:p>
            <a:pPr marL="342900" indent="-342900" algn="just">
              <a:buFont typeface="Arial" panose="020B0604020202020204" pitchFamily="34" charset="0"/>
              <a:buChar char="•"/>
            </a:pPr>
            <a:endParaRPr lang="es-CO" sz="2400" dirty="0"/>
          </a:p>
        </p:txBody>
      </p:sp>
      <p:grpSp>
        <p:nvGrpSpPr>
          <p:cNvPr id="3" name="Grupo 2">
            <a:extLst>
              <a:ext uri="{FF2B5EF4-FFF2-40B4-BE49-F238E27FC236}">
                <a16:creationId xmlns:a16="http://schemas.microsoft.com/office/drawing/2014/main" id="{6AE26618-FDF0-4789-956C-A9F3318298E0}"/>
              </a:ext>
            </a:extLst>
          </p:cNvPr>
          <p:cNvGrpSpPr/>
          <p:nvPr/>
        </p:nvGrpSpPr>
        <p:grpSpPr>
          <a:xfrm>
            <a:off x="650240" y="1936199"/>
            <a:ext cx="11064240" cy="2654534"/>
            <a:chOff x="477520" y="2115418"/>
            <a:chExt cx="11064240" cy="2654534"/>
          </a:xfrm>
        </p:grpSpPr>
        <p:grpSp>
          <p:nvGrpSpPr>
            <p:cNvPr id="8" name="Group 66">
              <a:extLst>
                <a:ext uri="{FF2B5EF4-FFF2-40B4-BE49-F238E27FC236}">
                  <a16:creationId xmlns:a16="http://schemas.microsoft.com/office/drawing/2014/main" id="{13F45F2A-8A45-411D-AD63-897F9095593C}"/>
                </a:ext>
              </a:extLst>
            </p:cNvPr>
            <p:cNvGrpSpPr/>
            <p:nvPr/>
          </p:nvGrpSpPr>
          <p:grpSpPr>
            <a:xfrm>
              <a:off x="477520" y="2115418"/>
              <a:ext cx="10876280" cy="1263901"/>
              <a:chOff x="3893497" y="799348"/>
              <a:chExt cx="10876280" cy="1263901"/>
            </a:xfrm>
          </p:grpSpPr>
          <p:sp>
            <p:nvSpPr>
              <p:cNvPr id="9" name="Freeform 37">
                <a:extLst>
                  <a:ext uri="{FF2B5EF4-FFF2-40B4-BE49-F238E27FC236}">
                    <a16:creationId xmlns:a16="http://schemas.microsoft.com/office/drawing/2014/main" id="{06E1AF4F-6BD8-46AB-9A65-7D96242341BC}"/>
                  </a:ext>
                </a:extLst>
              </p:cNvPr>
              <p:cNvSpPr>
                <a:spLocks/>
              </p:cNvSpPr>
              <p:nvPr/>
            </p:nvSpPr>
            <p:spPr bwMode="auto">
              <a:xfrm>
                <a:off x="4066217" y="1231649"/>
                <a:ext cx="10703560" cy="831600"/>
              </a:xfrm>
              <a:custGeom>
                <a:avLst/>
                <a:gdLst>
                  <a:gd name="T0" fmla="*/ 9214 w 9214"/>
                  <a:gd name="T1" fmla="*/ 351 h 1457"/>
                  <a:gd name="T2" fmla="*/ 9214 w 9214"/>
                  <a:gd name="T3" fmla="*/ 1106 h 1457"/>
                  <a:gd name="T4" fmla="*/ 8863 w 9214"/>
                  <a:gd name="T5" fmla="*/ 1457 h 1457"/>
                  <a:gd name="T6" fmla="*/ 351 w 9214"/>
                  <a:gd name="T7" fmla="*/ 1457 h 1457"/>
                  <a:gd name="T8" fmla="*/ 0 w 9214"/>
                  <a:gd name="T9" fmla="*/ 1106 h 1457"/>
                  <a:gd name="T10" fmla="*/ 0 w 9214"/>
                  <a:gd name="T11" fmla="*/ 351 h 1457"/>
                  <a:gd name="T12" fmla="*/ 351 w 9214"/>
                  <a:gd name="T13" fmla="*/ 0 h 1457"/>
                  <a:gd name="T14" fmla="*/ 8863 w 9214"/>
                  <a:gd name="T15" fmla="*/ 0 h 1457"/>
                  <a:gd name="T16" fmla="*/ 9214 w 9214"/>
                  <a:gd name="T17" fmla="*/ 351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4" h="1457">
                    <a:moveTo>
                      <a:pt x="9214" y="351"/>
                    </a:moveTo>
                    <a:cubicBezTo>
                      <a:pt x="9214" y="1106"/>
                      <a:pt x="9214" y="1106"/>
                      <a:pt x="9214" y="1106"/>
                    </a:cubicBezTo>
                    <a:cubicBezTo>
                      <a:pt x="9214" y="1300"/>
                      <a:pt x="9057" y="1457"/>
                      <a:pt x="8863" y="1457"/>
                    </a:cubicBezTo>
                    <a:cubicBezTo>
                      <a:pt x="351" y="1457"/>
                      <a:pt x="351" y="1457"/>
                      <a:pt x="351" y="1457"/>
                    </a:cubicBezTo>
                    <a:cubicBezTo>
                      <a:pt x="158" y="1457"/>
                      <a:pt x="0" y="1300"/>
                      <a:pt x="0" y="1106"/>
                    </a:cubicBezTo>
                    <a:cubicBezTo>
                      <a:pt x="0" y="351"/>
                      <a:pt x="0" y="351"/>
                      <a:pt x="0" y="351"/>
                    </a:cubicBezTo>
                    <a:cubicBezTo>
                      <a:pt x="0" y="157"/>
                      <a:pt x="158" y="0"/>
                      <a:pt x="351" y="0"/>
                    </a:cubicBezTo>
                    <a:cubicBezTo>
                      <a:pt x="8863" y="0"/>
                      <a:pt x="8863" y="0"/>
                      <a:pt x="8863" y="0"/>
                    </a:cubicBezTo>
                    <a:cubicBezTo>
                      <a:pt x="9057" y="0"/>
                      <a:pt x="9214" y="157"/>
                      <a:pt x="9214" y="351"/>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0" name="Picture 30">
                <a:extLst>
                  <a:ext uri="{FF2B5EF4-FFF2-40B4-BE49-F238E27FC236}">
                    <a16:creationId xmlns:a16="http://schemas.microsoft.com/office/drawing/2014/main" id="{31A633C5-9098-4CC3-8232-D7654ABBFEC6}"/>
                  </a:ext>
                </a:extLst>
              </p:cNvPr>
              <p:cNvPicPr>
                <a:picLocks noChangeAspect="1"/>
              </p:cNvPicPr>
              <p:nvPr/>
            </p:nvPicPr>
            <p:blipFill rotWithShape="1">
              <a:blip r:embed="rId2">
                <a:extLst>
                  <a:ext uri="{28A0092B-C50C-407E-A947-70E740481C1C}">
                    <a14:useLocalDpi xmlns:a14="http://schemas.microsoft.com/office/drawing/2010/main" val="0"/>
                  </a:ext>
                </a:extLst>
              </a:blip>
              <a:srcRect r="51838"/>
              <a:stretch/>
            </p:blipFill>
            <p:spPr>
              <a:xfrm rot="5400000" flipV="1">
                <a:off x="5588056" y="1295177"/>
                <a:ext cx="780896" cy="532494"/>
              </a:xfrm>
              <a:prstGeom prst="rect">
                <a:avLst/>
              </a:prstGeom>
            </p:spPr>
          </p:pic>
          <p:pic>
            <p:nvPicPr>
              <p:cNvPr id="13" name="Picture 67">
                <a:extLst>
                  <a:ext uri="{FF2B5EF4-FFF2-40B4-BE49-F238E27FC236}">
                    <a16:creationId xmlns:a16="http://schemas.microsoft.com/office/drawing/2014/main" id="{8886FF48-CCFE-4228-B514-0C476D4DBF53}"/>
                  </a:ext>
                </a:extLst>
              </p:cNvPr>
              <p:cNvPicPr>
                <a:picLocks noChangeAspect="1"/>
              </p:cNvPicPr>
              <p:nvPr/>
            </p:nvPicPr>
            <p:blipFill rotWithShape="1">
              <a:blip r:embed="rId2">
                <a:extLst>
                  <a:ext uri="{28A0092B-C50C-407E-A947-70E740481C1C}">
                    <a14:useLocalDpi xmlns:a14="http://schemas.microsoft.com/office/drawing/2010/main" val="0"/>
                  </a:ext>
                </a:extLst>
              </a:blip>
              <a:srcRect r="51838"/>
              <a:stretch/>
            </p:blipFill>
            <p:spPr>
              <a:xfrm rot="16200000" flipH="1" flipV="1">
                <a:off x="3769296" y="1295178"/>
                <a:ext cx="780896" cy="532494"/>
              </a:xfrm>
              <a:prstGeom prst="rect">
                <a:avLst/>
              </a:prstGeom>
            </p:spPr>
          </p:pic>
          <p:grpSp>
            <p:nvGrpSpPr>
              <p:cNvPr id="14" name="Group 40">
                <a:extLst>
                  <a:ext uri="{FF2B5EF4-FFF2-40B4-BE49-F238E27FC236}">
                    <a16:creationId xmlns:a16="http://schemas.microsoft.com/office/drawing/2014/main" id="{6CF67A57-B7A9-4990-8C72-99404EAB5B9C}"/>
                  </a:ext>
                </a:extLst>
              </p:cNvPr>
              <p:cNvGrpSpPr/>
              <p:nvPr/>
            </p:nvGrpSpPr>
            <p:grpSpPr>
              <a:xfrm>
                <a:off x="4426337" y="799348"/>
                <a:ext cx="1292225" cy="1152525"/>
                <a:chOff x="4426337" y="799348"/>
                <a:chExt cx="1292225" cy="1152525"/>
              </a:xfrm>
            </p:grpSpPr>
            <p:sp>
              <p:nvSpPr>
                <p:cNvPr id="16" name="Freeform 40">
                  <a:extLst>
                    <a:ext uri="{FF2B5EF4-FFF2-40B4-BE49-F238E27FC236}">
                      <a16:creationId xmlns:a16="http://schemas.microsoft.com/office/drawing/2014/main" id="{C5E3A480-A803-4CDF-8B71-B2D873EE9A43}"/>
                    </a:ext>
                  </a:extLst>
                </p:cNvPr>
                <p:cNvSpPr>
                  <a:spLocks/>
                </p:cNvSpPr>
                <p:nvPr/>
              </p:nvSpPr>
              <p:spPr bwMode="auto">
                <a:xfrm>
                  <a:off x="4426337" y="799348"/>
                  <a:ext cx="1292225" cy="1152525"/>
                </a:xfrm>
                <a:custGeom>
                  <a:avLst/>
                  <a:gdLst>
                    <a:gd name="T0" fmla="*/ 2630 w 2630"/>
                    <a:gd name="T1" fmla="*/ 617 h 2347"/>
                    <a:gd name="T2" fmla="*/ 2630 w 2630"/>
                    <a:gd name="T3" fmla="*/ 2181 h 2347"/>
                    <a:gd name="T4" fmla="*/ 2607 w 2630"/>
                    <a:gd name="T5" fmla="*/ 2347 h 2347"/>
                    <a:gd name="T6" fmla="*/ 23 w 2630"/>
                    <a:gd name="T7" fmla="*/ 2347 h 2347"/>
                    <a:gd name="T8" fmla="*/ 0 w 2630"/>
                    <a:gd name="T9" fmla="*/ 2181 h 2347"/>
                    <a:gd name="T10" fmla="*/ 0 w 2630"/>
                    <a:gd name="T11" fmla="*/ 617 h 2347"/>
                    <a:gd name="T12" fmla="*/ 617 w 2630"/>
                    <a:gd name="T13" fmla="*/ 0 h 2347"/>
                    <a:gd name="T14" fmla="*/ 2013 w 2630"/>
                    <a:gd name="T15" fmla="*/ 0 h 2347"/>
                    <a:gd name="T16" fmla="*/ 2630 w 2630"/>
                    <a:gd name="T17" fmla="*/ 617 h 2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0" h="2347">
                      <a:moveTo>
                        <a:pt x="2630" y="617"/>
                      </a:moveTo>
                      <a:cubicBezTo>
                        <a:pt x="2630" y="2181"/>
                        <a:pt x="2630" y="2181"/>
                        <a:pt x="2630" y="2181"/>
                      </a:cubicBezTo>
                      <a:cubicBezTo>
                        <a:pt x="2630" y="2239"/>
                        <a:pt x="2622" y="2294"/>
                        <a:pt x="2607" y="2347"/>
                      </a:cubicBezTo>
                      <a:cubicBezTo>
                        <a:pt x="23" y="2347"/>
                        <a:pt x="23" y="2347"/>
                        <a:pt x="23" y="2347"/>
                      </a:cubicBezTo>
                      <a:cubicBezTo>
                        <a:pt x="8" y="2294"/>
                        <a:pt x="0" y="2239"/>
                        <a:pt x="0" y="2181"/>
                      </a:cubicBezTo>
                      <a:cubicBezTo>
                        <a:pt x="0" y="617"/>
                        <a:pt x="0" y="617"/>
                        <a:pt x="0" y="617"/>
                      </a:cubicBezTo>
                      <a:cubicBezTo>
                        <a:pt x="0" y="276"/>
                        <a:pt x="277" y="0"/>
                        <a:pt x="617" y="0"/>
                      </a:cubicBezTo>
                      <a:cubicBezTo>
                        <a:pt x="2013" y="0"/>
                        <a:pt x="2013" y="0"/>
                        <a:pt x="2013" y="0"/>
                      </a:cubicBezTo>
                      <a:cubicBezTo>
                        <a:pt x="2354" y="0"/>
                        <a:pt x="2630" y="276"/>
                        <a:pt x="2630" y="617"/>
                      </a:cubicBezTo>
                      <a:close/>
                    </a:path>
                  </a:pathLst>
                </a:custGeom>
                <a:solidFill>
                  <a:schemeClr val="accent3"/>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17" name="Group 43">
                  <a:extLst>
                    <a:ext uri="{FF2B5EF4-FFF2-40B4-BE49-F238E27FC236}">
                      <a16:creationId xmlns:a16="http://schemas.microsoft.com/office/drawing/2014/main" id="{6D98D1CB-302D-4B46-8B83-6F7C1E98A5AD}"/>
                    </a:ext>
                  </a:extLst>
                </p:cNvPr>
                <p:cNvGrpSpPr>
                  <a:grpSpLocks noChangeAspect="1"/>
                </p:cNvGrpSpPr>
                <p:nvPr/>
              </p:nvGrpSpPr>
              <p:grpSpPr bwMode="auto">
                <a:xfrm>
                  <a:off x="4808127" y="1150686"/>
                  <a:ext cx="528644" cy="449848"/>
                  <a:chOff x="919" y="941"/>
                  <a:chExt cx="2006" cy="1707"/>
                </a:xfrm>
                <a:solidFill>
                  <a:schemeClr val="bg1"/>
                </a:solidFill>
              </p:grpSpPr>
              <p:sp>
                <p:nvSpPr>
                  <p:cNvPr id="18" name="Freeform 45">
                    <a:extLst>
                      <a:ext uri="{FF2B5EF4-FFF2-40B4-BE49-F238E27FC236}">
                        <a16:creationId xmlns:a16="http://schemas.microsoft.com/office/drawing/2014/main" id="{BEAA442F-7F1B-4A61-A84C-0FFD77B0AE2C}"/>
                      </a:ext>
                    </a:extLst>
                  </p:cNvPr>
                  <p:cNvSpPr>
                    <a:spLocks/>
                  </p:cNvSpPr>
                  <p:nvPr/>
                </p:nvSpPr>
                <p:spPr bwMode="auto">
                  <a:xfrm>
                    <a:off x="1341" y="987"/>
                    <a:ext cx="1584" cy="1397"/>
                  </a:xfrm>
                  <a:custGeom>
                    <a:avLst/>
                    <a:gdLst>
                      <a:gd name="T0" fmla="*/ 3097 w 3167"/>
                      <a:gd name="T1" fmla="*/ 4 h 2793"/>
                      <a:gd name="T2" fmla="*/ 3139 w 3167"/>
                      <a:gd name="T3" fmla="*/ 28 h 2793"/>
                      <a:gd name="T4" fmla="*/ 3164 w 3167"/>
                      <a:gd name="T5" fmla="*/ 69 h 2793"/>
                      <a:gd name="T6" fmla="*/ 3165 w 3167"/>
                      <a:gd name="T7" fmla="*/ 116 h 2793"/>
                      <a:gd name="T8" fmla="*/ 3144 w 3167"/>
                      <a:gd name="T9" fmla="*/ 158 h 2793"/>
                      <a:gd name="T10" fmla="*/ 902 w 3167"/>
                      <a:gd name="T11" fmla="*/ 2774 h 2793"/>
                      <a:gd name="T12" fmla="*/ 864 w 3167"/>
                      <a:gd name="T13" fmla="*/ 2791 h 2793"/>
                      <a:gd name="T14" fmla="*/ 838 w 3167"/>
                      <a:gd name="T15" fmla="*/ 2793 h 2793"/>
                      <a:gd name="T16" fmla="*/ 797 w 3167"/>
                      <a:gd name="T17" fmla="*/ 2781 h 2793"/>
                      <a:gd name="T18" fmla="*/ 764 w 3167"/>
                      <a:gd name="T19" fmla="*/ 2752 h 2793"/>
                      <a:gd name="T20" fmla="*/ 6 w 3167"/>
                      <a:gd name="T21" fmla="*/ 1650 h 2793"/>
                      <a:gd name="T22" fmla="*/ 0 w 3167"/>
                      <a:gd name="T23" fmla="*/ 1607 h 2793"/>
                      <a:gd name="T24" fmla="*/ 12 w 3167"/>
                      <a:gd name="T25" fmla="*/ 1566 h 2793"/>
                      <a:gd name="T26" fmla="*/ 43 w 3167"/>
                      <a:gd name="T27" fmla="*/ 1534 h 2793"/>
                      <a:gd name="T28" fmla="*/ 83 w 3167"/>
                      <a:gd name="T29" fmla="*/ 1520 h 2793"/>
                      <a:gd name="T30" fmla="*/ 126 w 3167"/>
                      <a:gd name="T31" fmla="*/ 1523 h 2793"/>
                      <a:gd name="T32" fmla="*/ 893 w 3167"/>
                      <a:gd name="T33" fmla="*/ 1982 h 2793"/>
                      <a:gd name="T34" fmla="*/ 925 w 3167"/>
                      <a:gd name="T35" fmla="*/ 2011 h 2793"/>
                      <a:gd name="T36" fmla="*/ 939 w 3167"/>
                      <a:gd name="T37" fmla="*/ 2051 h 2793"/>
                      <a:gd name="T38" fmla="*/ 936 w 3167"/>
                      <a:gd name="T39" fmla="*/ 2093 h 2793"/>
                      <a:gd name="T40" fmla="*/ 913 w 3167"/>
                      <a:gd name="T41" fmla="*/ 2130 h 2793"/>
                      <a:gd name="T42" fmla="*/ 877 w 3167"/>
                      <a:gd name="T43" fmla="*/ 2153 h 2793"/>
                      <a:gd name="T44" fmla="*/ 836 w 3167"/>
                      <a:gd name="T45" fmla="*/ 2160 h 2793"/>
                      <a:gd name="T46" fmla="*/ 794 w 3167"/>
                      <a:gd name="T47" fmla="*/ 2146 h 2793"/>
                      <a:gd name="T48" fmla="*/ 852 w 3167"/>
                      <a:gd name="T49" fmla="*/ 2540 h 2793"/>
                      <a:gd name="T50" fmla="*/ 1226 w 3167"/>
                      <a:gd name="T51" fmla="*/ 1855 h 2793"/>
                      <a:gd name="T52" fmla="*/ 1187 w 3167"/>
                      <a:gd name="T53" fmla="*/ 1876 h 2793"/>
                      <a:gd name="T54" fmla="*/ 1145 w 3167"/>
                      <a:gd name="T55" fmla="*/ 1877 h 2793"/>
                      <a:gd name="T56" fmla="*/ 1106 w 3167"/>
                      <a:gd name="T57" fmla="*/ 1861 h 2793"/>
                      <a:gd name="T58" fmla="*/ 1077 w 3167"/>
                      <a:gd name="T59" fmla="*/ 1828 h 2793"/>
                      <a:gd name="T60" fmla="*/ 1066 w 3167"/>
                      <a:gd name="T61" fmla="*/ 1787 h 2793"/>
                      <a:gd name="T62" fmla="*/ 1073 w 3167"/>
                      <a:gd name="T63" fmla="*/ 1746 h 2793"/>
                      <a:gd name="T64" fmla="*/ 1098 w 3167"/>
                      <a:gd name="T65" fmla="*/ 1711 h 2793"/>
                      <a:gd name="T66" fmla="*/ 3029 w 3167"/>
                      <a:gd name="T67" fmla="*/ 11 h 2793"/>
                      <a:gd name="T68" fmla="*/ 3074 w 3167"/>
                      <a:gd name="T69" fmla="*/ 0 h 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7" h="2793">
                        <a:moveTo>
                          <a:pt x="3074" y="0"/>
                        </a:moveTo>
                        <a:lnTo>
                          <a:pt x="3097" y="4"/>
                        </a:lnTo>
                        <a:lnTo>
                          <a:pt x="3120" y="13"/>
                        </a:lnTo>
                        <a:lnTo>
                          <a:pt x="3139" y="28"/>
                        </a:lnTo>
                        <a:lnTo>
                          <a:pt x="3154" y="48"/>
                        </a:lnTo>
                        <a:lnTo>
                          <a:pt x="3164" y="69"/>
                        </a:lnTo>
                        <a:lnTo>
                          <a:pt x="3167" y="93"/>
                        </a:lnTo>
                        <a:lnTo>
                          <a:pt x="3165" y="116"/>
                        </a:lnTo>
                        <a:lnTo>
                          <a:pt x="3158" y="139"/>
                        </a:lnTo>
                        <a:lnTo>
                          <a:pt x="3144" y="158"/>
                        </a:lnTo>
                        <a:lnTo>
                          <a:pt x="916" y="2760"/>
                        </a:lnTo>
                        <a:lnTo>
                          <a:pt x="902" y="2774"/>
                        </a:lnTo>
                        <a:lnTo>
                          <a:pt x="883" y="2785"/>
                        </a:lnTo>
                        <a:lnTo>
                          <a:pt x="864" y="2791"/>
                        </a:lnTo>
                        <a:lnTo>
                          <a:pt x="843" y="2793"/>
                        </a:lnTo>
                        <a:lnTo>
                          <a:pt x="838" y="2793"/>
                        </a:lnTo>
                        <a:lnTo>
                          <a:pt x="816" y="2790"/>
                        </a:lnTo>
                        <a:lnTo>
                          <a:pt x="797" y="2781"/>
                        </a:lnTo>
                        <a:lnTo>
                          <a:pt x="779" y="2769"/>
                        </a:lnTo>
                        <a:lnTo>
                          <a:pt x="764" y="2752"/>
                        </a:lnTo>
                        <a:lnTo>
                          <a:pt x="17" y="1670"/>
                        </a:lnTo>
                        <a:lnTo>
                          <a:pt x="6" y="1650"/>
                        </a:lnTo>
                        <a:lnTo>
                          <a:pt x="1" y="1628"/>
                        </a:lnTo>
                        <a:lnTo>
                          <a:pt x="0" y="1607"/>
                        </a:lnTo>
                        <a:lnTo>
                          <a:pt x="4" y="1587"/>
                        </a:lnTo>
                        <a:lnTo>
                          <a:pt x="12" y="1566"/>
                        </a:lnTo>
                        <a:lnTo>
                          <a:pt x="26" y="1549"/>
                        </a:lnTo>
                        <a:lnTo>
                          <a:pt x="43" y="1534"/>
                        </a:lnTo>
                        <a:lnTo>
                          <a:pt x="62" y="1525"/>
                        </a:lnTo>
                        <a:lnTo>
                          <a:pt x="83" y="1520"/>
                        </a:lnTo>
                        <a:lnTo>
                          <a:pt x="104" y="1519"/>
                        </a:lnTo>
                        <a:lnTo>
                          <a:pt x="126" y="1523"/>
                        </a:lnTo>
                        <a:lnTo>
                          <a:pt x="145" y="1532"/>
                        </a:lnTo>
                        <a:lnTo>
                          <a:pt x="893" y="1982"/>
                        </a:lnTo>
                        <a:lnTo>
                          <a:pt x="910" y="1995"/>
                        </a:lnTo>
                        <a:lnTo>
                          <a:pt x="925" y="2011"/>
                        </a:lnTo>
                        <a:lnTo>
                          <a:pt x="933" y="2030"/>
                        </a:lnTo>
                        <a:lnTo>
                          <a:pt x="939" y="2051"/>
                        </a:lnTo>
                        <a:lnTo>
                          <a:pt x="939" y="2072"/>
                        </a:lnTo>
                        <a:lnTo>
                          <a:pt x="936" y="2093"/>
                        </a:lnTo>
                        <a:lnTo>
                          <a:pt x="926" y="2113"/>
                        </a:lnTo>
                        <a:lnTo>
                          <a:pt x="913" y="2130"/>
                        </a:lnTo>
                        <a:lnTo>
                          <a:pt x="896" y="2144"/>
                        </a:lnTo>
                        <a:lnTo>
                          <a:pt x="877" y="2153"/>
                        </a:lnTo>
                        <a:lnTo>
                          <a:pt x="857" y="2158"/>
                        </a:lnTo>
                        <a:lnTo>
                          <a:pt x="836" y="2160"/>
                        </a:lnTo>
                        <a:lnTo>
                          <a:pt x="814" y="2155"/>
                        </a:lnTo>
                        <a:lnTo>
                          <a:pt x="794" y="2146"/>
                        </a:lnTo>
                        <a:lnTo>
                          <a:pt x="428" y="1926"/>
                        </a:lnTo>
                        <a:lnTo>
                          <a:pt x="852" y="2540"/>
                        </a:lnTo>
                        <a:lnTo>
                          <a:pt x="2102" y="1081"/>
                        </a:lnTo>
                        <a:lnTo>
                          <a:pt x="1226" y="1855"/>
                        </a:lnTo>
                        <a:lnTo>
                          <a:pt x="1207" y="1867"/>
                        </a:lnTo>
                        <a:lnTo>
                          <a:pt x="1187" y="1876"/>
                        </a:lnTo>
                        <a:lnTo>
                          <a:pt x="1166" y="1879"/>
                        </a:lnTo>
                        <a:lnTo>
                          <a:pt x="1145" y="1877"/>
                        </a:lnTo>
                        <a:lnTo>
                          <a:pt x="1125" y="1872"/>
                        </a:lnTo>
                        <a:lnTo>
                          <a:pt x="1106" y="1861"/>
                        </a:lnTo>
                        <a:lnTo>
                          <a:pt x="1089" y="1846"/>
                        </a:lnTo>
                        <a:lnTo>
                          <a:pt x="1077" y="1828"/>
                        </a:lnTo>
                        <a:lnTo>
                          <a:pt x="1069" y="1809"/>
                        </a:lnTo>
                        <a:lnTo>
                          <a:pt x="1066" y="1787"/>
                        </a:lnTo>
                        <a:lnTo>
                          <a:pt x="1067" y="1766"/>
                        </a:lnTo>
                        <a:lnTo>
                          <a:pt x="1073" y="1746"/>
                        </a:lnTo>
                        <a:lnTo>
                          <a:pt x="1083" y="1727"/>
                        </a:lnTo>
                        <a:lnTo>
                          <a:pt x="1098" y="1711"/>
                        </a:lnTo>
                        <a:lnTo>
                          <a:pt x="3008" y="24"/>
                        </a:lnTo>
                        <a:lnTo>
                          <a:pt x="3029" y="11"/>
                        </a:lnTo>
                        <a:lnTo>
                          <a:pt x="3051" y="2"/>
                        </a:lnTo>
                        <a:lnTo>
                          <a:pt x="30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46">
                    <a:extLst>
                      <a:ext uri="{FF2B5EF4-FFF2-40B4-BE49-F238E27FC236}">
                        <a16:creationId xmlns:a16="http://schemas.microsoft.com/office/drawing/2014/main" id="{0DCD68DC-7F19-4F9F-B65A-971998C7D8C8}"/>
                      </a:ext>
                    </a:extLst>
                  </p:cNvPr>
                  <p:cNvSpPr>
                    <a:spLocks/>
                  </p:cNvSpPr>
                  <p:nvPr/>
                </p:nvSpPr>
                <p:spPr bwMode="auto">
                  <a:xfrm>
                    <a:off x="919" y="941"/>
                    <a:ext cx="1677" cy="1707"/>
                  </a:xfrm>
                  <a:custGeom>
                    <a:avLst/>
                    <a:gdLst>
                      <a:gd name="T0" fmla="*/ 1864 w 3354"/>
                      <a:gd name="T1" fmla="*/ 2 h 3413"/>
                      <a:gd name="T2" fmla="*/ 1905 w 3354"/>
                      <a:gd name="T3" fmla="*/ 23 h 3413"/>
                      <a:gd name="T4" fmla="*/ 2709 w 3354"/>
                      <a:gd name="T5" fmla="*/ 725 h 3413"/>
                      <a:gd name="T6" fmla="*/ 2726 w 3354"/>
                      <a:gd name="T7" fmla="*/ 764 h 3413"/>
                      <a:gd name="T8" fmla="*/ 2725 w 3354"/>
                      <a:gd name="T9" fmla="*/ 806 h 3413"/>
                      <a:gd name="T10" fmla="*/ 2704 w 3354"/>
                      <a:gd name="T11" fmla="*/ 844 h 3413"/>
                      <a:gd name="T12" fmla="*/ 2669 w 3354"/>
                      <a:gd name="T13" fmla="*/ 870 h 3413"/>
                      <a:gd name="T14" fmla="*/ 2628 w 3354"/>
                      <a:gd name="T15" fmla="*/ 877 h 3413"/>
                      <a:gd name="T16" fmla="*/ 2587 w 3354"/>
                      <a:gd name="T17" fmla="*/ 866 h 3413"/>
                      <a:gd name="T18" fmla="*/ 1842 w 3354"/>
                      <a:gd name="T19" fmla="*/ 223 h 3413"/>
                      <a:gd name="T20" fmla="*/ 521 w 3354"/>
                      <a:gd name="T21" fmla="*/ 1378 h 3413"/>
                      <a:gd name="T22" fmla="*/ 523 w 3354"/>
                      <a:gd name="T23" fmla="*/ 3221 h 3413"/>
                      <a:gd name="T24" fmla="*/ 3162 w 3354"/>
                      <a:gd name="T25" fmla="*/ 1386 h 3413"/>
                      <a:gd name="T26" fmla="*/ 3175 w 3354"/>
                      <a:gd name="T27" fmla="*/ 1338 h 3413"/>
                      <a:gd name="T28" fmla="*/ 3210 w 3354"/>
                      <a:gd name="T29" fmla="*/ 1304 h 3413"/>
                      <a:gd name="T30" fmla="*/ 3257 w 3354"/>
                      <a:gd name="T31" fmla="*/ 1290 h 3413"/>
                      <a:gd name="T32" fmla="*/ 3306 w 3354"/>
                      <a:gd name="T33" fmla="*/ 1304 h 3413"/>
                      <a:gd name="T34" fmla="*/ 3341 w 3354"/>
                      <a:gd name="T35" fmla="*/ 1338 h 3413"/>
                      <a:gd name="T36" fmla="*/ 3354 w 3354"/>
                      <a:gd name="T37" fmla="*/ 1386 h 3413"/>
                      <a:gd name="T38" fmla="*/ 3351 w 3354"/>
                      <a:gd name="T39" fmla="*/ 3342 h 3413"/>
                      <a:gd name="T40" fmla="*/ 3326 w 3354"/>
                      <a:gd name="T41" fmla="*/ 3385 h 3413"/>
                      <a:gd name="T42" fmla="*/ 3283 w 3354"/>
                      <a:gd name="T43" fmla="*/ 3410 h 3413"/>
                      <a:gd name="T44" fmla="*/ 426 w 3354"/>
                      <a:gd name="T45" fmla="*/ 3413 h 3413"/>
                      <a:gd name="T46" fmla="*/ 378 w 3354"/>
                      <a:gd name="T47" fmla="*/ 3400 h 3413"/>
                      <a:gd name="T48" fmla="*/ 344 w 3354"/>
                      <a:gd name="T49" fmla="*/ 3366 h 3413"/>
                      <a:gd name="T50" fmla="*/ 330 w 3354"/>
                      <a:gd name="T51" fmla="*/ 3317 h 3413"/>
                      <a:gd name="T52" fmla="*/ 160 w 3354"/>
                      <a:gd name="T53" fmla="*/ 1684 h 3413"/>
                      <a:gd name="T54" fmla="*/ 118 w 3354"/>
                      <a:gd name="T55" fmla="*/ 1706 h 3413"/>
                      <a:gd name="T56" fmla="*/ 76 w 3354"/>
                      <a:gd name="T57" fmla="*/ 1706 h 3413"/>
                      <a:gd name="T58" fmla="*/ 39 w 3354"/>
                      <a:gd name="T59" fmla="*/ 1689 h 3413"/>
                      <a:gd name="T60" fmla="*/ 11 w 3354"/>
                      <a:gd name="T61" fmla="*/ 1657 h 3413"/>
                      <a:gd name="T62" fmla="*/ 0 w 3354"/>
                      <a:gd name="T63" fmla="*/ 1616 h 3413"/>
                      <a:gd name="T64" fmla="*/ 7 w 3354"/>
                      <a:gd name="T65" fmla="*/ 1574 h 3413"/>
                      <a:gd name="T66" fmla="*/ 33 w 3354"/>
                      <a:gd name="T67" fmla="*/ 1539 h 3413"/>
                      <a:gd name="T68" fmla="*/ 1798 w 3354"/>
                      <a:gd name="T69" fmla="*/ 11 h 3413"/>
                      <a:gd name="T70" fmla="*/ 1842 w 3354"/>
                      <a:gd name="T71" fmla="*/ 0 h 3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4" h="3413">
                        <a:moveTo>
                          <a:pt x="1842" y="0"/>
                        </a:moveTo>
                        <a:lnTo>
                          <a:pt x="1864" y="2"/>
                        </a:lnTo>
                        <a:lnTo>
                          <a:pt x="1886" y="11"/>
                        </a:lnTo>
                        <a:lnTo>
                          <a:pt x="1905" y="23"/>
                        </a:lnTo>
                        <a:lnTo>
                          <a:pt x="2695" y="709"/>
                        </a:lnTo>
                        <a:lnTo>
                          <a:pt x="2709" y="725"/>
                        </a:lnTo>
                        <a:lnTo>
                          <a:pt x="2720" y="744"/>
                        </a:lnTo>
                        <a:lnTo>
                          <a:pt x="2726" y="764"/>
                        </a:lnTo>
                        <a:lnTo>
                          <a:pt x="2728" y="786"/>
                        </a:lnTo>
                        <a:lnTo>
                          <a:pt x="2725" y="806"/>
                        </a:lnTo>
                        <a:lnTo>
                          <a:pt x="2717" y="826"/>
                        </a:lnTo>
                        <a:lnTo>
                          <a:pt x="2704" y="844"/>
                        </a:lnTo>
                        <a:lnTo>
                          <a:pt x="2689" y="860"/>
                        </a:lnTo>
                        <a:lnTo>
                          <a:pt x="2669" y="870"/>
                        </a:lnTo>
                        <a:lnTo>
                          <a:pt x="2650" y="876"/>
                        </a:lnTo>
                        <a:lnTo>
                          <a:pt x="2628" y="877"/>
                        </a:lnTo>
                        <a:lnTo>
                          <a:pt x="2607" y="875"/>
                        </a:lnTo>
                        <a:lnTo>
                          <a:pt x="2587" y="866"/>
                        </a:lnTo>
                        <a:lnTo>
                          <a:pt x="2569" y="854"/>
                        </a:lnTo>
                        <a:lnTo>
                          <a:pt x="1842" y="223"/>
                        </a:lnTo>
                        <a:lnTo>
                          <a:pt x="521" y="1371"/>
                        </a:lnTo>
                        <a:lnTo>
                          <a:pt x="521" y="1378"/>
                        </a:lnTo>
                        <a:lnTo>
                          <a:pt x="523" y="1386"/>
                        </a:lnTo>
                        <a:lnTo>
                          <a:pt x="523" y="3221"/>
                        </a:lnTo>
                        <a:lnTo>
                          <a:pt x="3162" y="3221"/>
                        </a:lnTo>
                        <a:lnTo>
                          <a:pt x="3162" y="1386"/>
                        </a:lnTo>
                        <a:lnTo>
                          <a:pt x="3165" y="1361"/>
                        </a:lnTo>
                        <a:lnTo>
                          <a:pt x="3175" y="1338"/>
                        </a:lnTo>
                        <a:lnTo>
                          <a:pt x="3190" y="1318"/>
                        </a:lnTo>
                        <a:lnTo>
                          <a:pt x="3210" y="1304"/>
                        </a:lnTo>
                        <a:lnTo>
                          <a:pt x="3233" y="1294"/>
                        </a:lnTo>
                        <a:lnTo>
                          <a:pt x="3257" y="1290"/>
                        </a:lnTo>
                        <a:lnTo>
                          <a:pt x="3283" y="1294"/>
                        </a:lnTo>
                        <a:lnTo>
                          <a:pt x="3306" y="1304"/>
                        </a:lnTo>
                        <a:lnTo>
                          <a:pt x="3326" y="1318"/>
                        </a:lnTo>
                        <a:lnTo>
                          <a:pt x="3341" y="1338"/>
                        </a:lnTo>
                        <a:lnTo>
                          <a:pt x="3351" y="1361"/>
                        </a:lnTo>
                        <a:lnTo>
                          <a:pt x="3354" y="1386"/>
                        </a:lnTo>
                        <a:lnTo>
                          <a:pt x="3354" y="3317"/>
                        </a:lnTo>
                        <a:lnTo>
                          <a:pt x="3351" y="3342"/>
                        </a:lnTo>
                        <a:lnTo>
                          <a:pt x="3341" y="3366"/>
                        </a:lnTo>
                        <a:lnTo>
                          <a:pt x="3326" y="3385"/>
                        </a:lnTo>
                        <a:lnTo>
                          <a:pt x="3306" y="3400"/>
                        </a:lnTo>
                        <a:lnTo>
                          <a:pt x="3283" y="3410"/>
                        </a:lnTo>
                        <a:lnTo>
                          <a:pt x="3257" y="3413"/>
                        </a:lnTo>
                        <a:lnTo>
                          <a:pt x="426" y="3413"/>
                        </a:lnTo>
                        <a:lnTo>
                          <a:pt x="401" y="3410"/>
                        </a:lnTo>
                        <a:lnTo>
                          <a:pt x="378" y="3400"/>
                        </a:lnTo>
                        <a:lnTo>
                          <a:pt x="358" y="3385"/>
                        </a:lnTo>
                        <a:lnTo>
                          <a:pt x="344" y="3366"/>
                        </a:lnTo>
                        <a:lnTo>
                          <a:pt x="334" y="3342"/>
                        </a:lnTo>
                        <a:lnTo>
                          <a:pt x="330" y="3317"/>
                        </a:lnTo>
                        <a:lnTo>
                          <a:pt x="330" y="1536"/>
                        </a:lnTo>
                        <a:lnTo>
                          <a:pt x="160" y="1684"/>
                        </a:lnTo>
                        <a:lnTo>
                          <a:pt x="140" y="1697"/>
                        </a:lnTo>
                        <a:lnTo>
                          <a:pt x="118" y="1706"/>
                        </a:lnTo>
                        <a:lnTo>
                          <a:pt x="96" y="1708"/>
                        </a:lnTo>
                        <a:lnTo>
                          <a:pt x="76" y="1706"/>
                        </a:lnTo>
                        <a:lnTo>
                          <a:pt x="57" y="1700"/>
                        </a:lnTo>
                        <a:lnTo>
                          <a:pt x="39" y="1689"/>
                        </a:lnTo>
                        <a:lnTo>
                          <a:pt x="23" y="1675"/>
                        </a:lnTo>
                        <a:lnTo>
                          <a:pt x="11" y="1657"/>
                        </a:lnTo>
                        <a:lnTo>
                          <a:pt x="4" y="1636"/>
                        </a:lnTo>
                        <a:lnTo>
                          <a:pt x="0" y="1616"/>
                        </a:lnTo>
                        <a:lnTo>
                          <a:pt x="1" y="1595"/>
                        </a:lnTo>
                        <a:lnTo>
                          <a:pt x="7" y="1574"/>
                        </a:lnTo>
                        <a:lnTo>
                          <a:pt x="18" y="1556"/>
                        </a:lnTo>
                        <a:lnTo>
                          <a:pt x="33" y="1539"/>
                        </a:lnTo>
                        <a:lnTo>
                          <a:pt x="1779" y="23"/>
                        </a:lnTo>
                        <a:lnTo>
                          <a:pt x="1798" y="11"/>
                        </a:lnTo>
                        <a:lnTo>
                          <a:pt x="1820" y="2"/>
                        </a:lnTo>
                        <a:lnTo>
                          <a:pt x="18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5" name="Rectangle 63">
                <a:extLst>
                  <a:ext uri="{FF2B5EF4-FFF2-40B4-BE49-F238E27FC236}">
                    <a16:creationId xmlns:a16="http://schemas.microsoft.com/office/drawing/2014/main" id="{42FFA4A2-1007-4898-B0E8-A4402D752D00}"/>
                  </a:ext>
                </a:extLst>
              </p:cNvPr>
              <p:cNvSpPr/>
              <p:nvPr/>
            </p:nvSpPr>
            <p:spPr>
              <a:xfrm>
                <a:off x="5676366" y="1404965"/>
                <a:ext cx="8868133" cy="400110"/>
              </a:xfrm>
              <a:prstGeom prst="rect">
                <a:avLst/>
              </a:prstGeom>
            </p:spPr>
            <p:txBody>
              <a:bodyPr wrap="none">
                <a:spAutoFit/>
              </a:bodyPr>
              <a:lstStyle/>
              <a:p>
                <a:pPr algn="ctr"/>
                <a:r>
                  <a:rPr lang="es-CO" sz="2000" b="1" kern="0" dirty="0">
                    <a:solidFill>
                      <a:schemeClr val="bg1"/>
                    </a:solidFill>
                    <a:cs typeface="Arial" pitchFamily="34" charset="0"/>
                  </a:rPr>
                  <a:t>Si Odd ratio &gt; 1: Se incrementa la probabilidad de lo que se definió como objetivo</a:t>
                </a:r>
              </a:p>
            </p:txBody>
          </p:sp>
        </p:grpSp>
        <p:grpSp>
          <p:nvGrpSpPr>
            <p:cNvPr id="20" name="Group 95">
              <a:extLst>
                <a:ext uri="{FF2B5EF4-FFF2-40B4-BE49-F238E27FC236}">
                  <a16:creationId xmlns:a16="http://schemas.microsoft.com/office/drawing/2014/main" id="{A724AE76-A81D-4D0F-A395-47E17B852093}"/>
                </a:ext>
              </a:extLst>
            </p:cNvPr>
            <p:cNvGrpSpPr/>
            <p:nvPr/>
          </p:nvGrpSpPr>
          <p:grpSpPr>
            <a:xfrm>
              <a:off x="650240" y="3860904"/>
              <a:ext cx="10703560" cy="833016"/>
              <a:chOff x="3893497" y="2651377"/>
              <a:chExt cx="4525963" cy="715963"/>
            </a:xfrm>
          </p:grpSpPr>
          <p:sp>
            <p:nvSpPr>
              <p:cNvPr id="21" name="Freeform 37">
                <a:extLst>
                  <a:ext uri="{FF2B5EF4-FFF2-40B4-BE49-F238E27FC236}">
                    <a16:creationId xmlns:a16="http://schemas.microsoft.com/office/drawing/2014/main" id="{476D52F1-9E22-47AD-8796-C94BFDFE029D}"/>
                  </a:ext>
                </a:extLst>
              </p:cNvPr>
              <p:cNvSpPr>
                <a:spLocks/>
              </p:cNvSpPr>
              <p:nvPr/>
            </p:nvSpPr>
            <p:spPr bwMode="auto">
              <a:xfrm flipH="1">
                <a:off x="3893497" y="2651377"/>
                <a:ext cx="4525963" cy="715963"/>
              </a:xfrm>
              <a:custGeom>
                <a:avLst/>
                <a:gdLst>
                  <a:gd name="T0" fmla="*/ 9214 w 9214"/>
                  <a:gd name="T1" fmla="*/ 351 h 1457"/>
                  <a:gd name="T2" fmla="*/ 9214 w 9214"/>
                  <a:gd name="T3" fmla="*/ 1106 h 1457"/>
                  <a:gd name="T4" fmla="*/ 8863 w 9214"/>
                  <a:gd name="T5" fmla="*/ 1457 h 1457"/>
                  <a:gd name="T6" fmla="*/ 351 w 9214"/>
                  <a:gd name="T7" fmla="*/ 1457 h 1457"/>
                  <a:gd name="T8" fmla="*/ 0 w 9214"/>
                  <a:gd name="T9" fmla="*/ 1106 h 1457"/>
                  <a:gd name="T10" fmla="*/ 0 w 9214"/>
                  <a:gd name="T11" fmla="*/ 351 h 1457"/>
                  <a:gd name="T12" fmla="*/ 351 w 9214"/>
                  <a:gd name="T13" fmla="*/ 0 h 1457"/>
                  <a:gd name="T14" fmla="*/ 8863 w 9214"/>
                  <a:gd name="T15" fmla="*/ 0 h 1457"/>
                  <a:gd name="T16" fmla="*/ 9214 w 9214"/>
                  <a:gd name="T17" fmla="*/ 351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4" h="1457">
                    <a:moveTo>
                      <a:pt x="9214" y="351"/>
                    </a:moveTo>
                    <a:cubicBezTo>
                      <a:pt x="9214" y="1106"/>
                      <a:pt x="9214" y="1106"/>
                      <a:pt x="9214" y="1106"/>
                    </a:cubicBezTo>
                    <a:cubicBezTo>
                      <a:pt x="9214" y="1300"/>
                      <a:pt x="9057" y="1457"/>
                      <a:pt x="8863" y="1457"/>
                    </a:cubicBezTo>
                    <a:cubicBezTo>
                      <a:pt x="351" y="1457"/>
                      <a:pt x="351" y="1457"/>
                      <a:pt x="351" y="1457"/>
                    </a:cubicBezTo>
                    <a:cubicBezTo>
                      <a:pt x="158" y="1457"/>
                      <a:pt x="0" y="1300"/>
                      <a:pt x="0" y="1106"/>
                    </a:cubicBezTo>
                    <a:cubicBezTo>
                      <a:pt x="0" y="351"/>
                      <a:pt x="0" y="351"/>
                      <a:pt x="0" y="351"/>
                    </a:cubicBezTo>
                    <a:cubicBezTo>
                      <a:pt x="0" y="157"/>
                      <a:pt x="158" y="0"/>
                      <a:pt x="351" y="0"/>
                    </a:cubicBezTo>
                    <a:cubicBezTo>
                      <a:pt x="8863" y="0"/>
                      <a:pt x="8863" y="0"/>
                      <a:pt x="8863" y="0"/>
                    </a:cubicBezTo>
                    <a:cubicBezTo>
                      <a:pt x="9057" y="0"/>
                      <a:pt x="9214" y="157"/>
                      <a:pt x="9214" y="351"/>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Rectangle 98">
                <a:extLst>
                  <a:ext uri="{FF2B5EF4-FFF2-40B4-BE49-F238E27FC236}">
                    <a16:creationId xmlns:a16="http://schemas.microsoft.com/office/drawing/2014/main" id="{26FDC800-4371-44AB-AD01-AF83EF1D6786}"/>
                  </a:ext>
                </a:extLst>
              </p:cNvPr>
              <p:cNvSpPr/>
              <p:nvPr/>
            </p:nvSpPr>
            <p:spPr>
              <a:xfrm>
                <a:off x="3972975" y="2822586"/>
                <a:ext cx="3690699" cy="343888"/>
              </a:xfrm>
              <a:prstGeom prst="rect">
                <a:avLst/>
              </a:prstGeom>
            </p:spPr>
            <p:txBody>
              <a:bodyPr wrap="none">
                <a:spAutoFit/>
              </a:bodyPr>
              <a:lstStyle/>
              <a:p>
                <a:pPr algn="just"/>
                <a:r>
                  <a:rPr lang="es-CO" sz="2000" b="1" dirty="0"/>
                  <a:t>Si Odd ratio &lt; 1: Se disminuye la probabilidad de lo que se definió como objetivo</a:t>
                </a:r>
              </a:p>
            </p:txBody>
          </p:sp>
        </p:grpSp>
        <p:grpSp>
          <p:nvGrpSpPr>
            <p:cNvPr id="23" name="Group 94">
              <a:extLst>
                <a:ext uri="{FF2B5EF4-FFF2-40B4-BE49-F238E27FC236}">
                  <a16:creationId xmlns:a16="http://schemas.microsoft.com/office/drawing/2014/main" id="{34F941A4-1B57-465B-BD47-F7D0F3D66F59}"/>
                </a:ext>
              </a:extLst>
            </p:cNvPr>
            <p:cNvGrpSpPr/>
            <p:nvPr/>
          </p:nvGrpSpPr>
          <p:grpSpPr>
            <a:xfrm>
              <a:off x="9041312" y="3429000"/>
              <a:ext cx="2500448" cy="1340952"/>
              <a:chOff x="6156493" y="2219075"/>
              <a:chExt cx="2351254" cy="1152525"/>
            </a:xfrm>
          </p:grpSpPr>
          <p:pic>
            <p:nvPicPr>
              <p:cNvPr id="24" name="Picture 73">
                <a:extLst>
                  <a:ext uri="{FF2B5EF4-FFF2-40B4-BE49-F238E27FC236}">
                    <a16:creationId xmlns:a16="http://schemas.microsoft.com/office/drawing/2014/main" id="{CF4756EE-4691-4F1F-80F3-EFD389882FBB}"/>
                  </a:ext>
                </a:extLst>
              </p:cNvPr>
              <p:cNvPicPr>
                <a:picLocks noChangeAspect="1"/>
              </p:cNvPicPr>
              <p:nvPr/>
            </p:nvPicPr>
            <p:blipFill rotWithShape="1">
              <a:blip r:embed="rId2">
                <a:extLst>
                  <a:ext uri="{28A0092B-C50C-407E-A947-70E740481C1C}">
                    <a14:useLocalDpi xmlns:a14="http://schemas.microsoft.com/office/drawing/2010/main" val="0"/>
                  </a:ext>
                </a:extLst>
              </a:blip>
              <a:srcRect r="51838"/>
              <a:stretch/>
            </p:blipFill>
            <p:spPr>
              <a:xfrm rot="16200000" flipH="1" flipV="1">
                <a:off x="6032292" y="2714904"/>
                <a:ext cx="780896" cy="532494"/>
              </a:xfrm>
              <a:prstGeom prst="rect">
                <a:avLst/>
              </a:prstGeom>
            </p:spPr>
          </p:pic>
          <p:pic>
            <p:nvPicPr>
              <p:cNvPr id="25" name="Picture 74">
                <a:extLst>
                  <a:ext uri="{FF2B5EF4-FFF2-40B4-BE49-F238E27FC236}">
                    <a16:creationId xmlns:a16="http://schemas.microsoft.com/office/drawing/2014/main" id="{AD65C95A-C22D-4C80-855F-7570A5F52199}"/>
                  </a:ext>
                </a:extLst>
              </p:cNvPr>
              <p:cNvPicPr>
                <a:picLocks noChangeAspect="1"/>
              </p:cNvPicPr>
              <p:nvPr/>
            </p:nvPicPr>
            <p:blipFill rotWithShape="1">
              <a:blip r:embed="rId2">
                <a:extLst>
                  <a:ext uri="{28A0092B-C50C-407E-A947-70E740481C1C}">
                    <a14:useLocalDpi xmlns:a14="http://schemas.microsoft.com/office/drawing/2010/main" val="0"/>
                  </a:ext>
                </a:extLst>
              </a:blip>
              <a:srcRect r="51838"/>
              <a:stretch/>
            </p:blipFill>
            <p:spPr>
              <a:xfrm rot="5400000" flipV="1">
                <a:off x="7851052" y="2714905"/>
                <a:ext cx="780896" cy="532494"/>
              </a:xfrm>
              <a:prstGeom prst="rect">
                <a:avLst/>
              </a:prstGeom>
            </p:spPr>
          </p:pic>
          <p:sp>
            <p:nvSpPr>
              <p:cNvPr id="26" name="Freeform 40">
                <a:extLst>
                  <a:ext uri="{FF2B5EF4-FFF2-40B4-BE49-F238E27FC236}">
                    <a16:creationId xmlns:a16="http://schemas.microsoft.com/office/drawing/2014/main" id="{17A62E4D-4FE5-4A9E-8CF1-20961C12F41E}"/>
                  </a:ext>
                </a:extLst>
              </p:cNvPr>
              <p:cNvSpPr>
                <a:spLocks/>
              </p:cNvSpPr>
              <p:nvPr/>
            </p:nvSpPr>
            <p:spPr bwMode="auto">
              <a:xfrm flipH="1">
                <a:off x="6682682" y="2219075"/>
                <a:ext cx="1292225" cy="1152525"/>
              </a:xfrm>
              <a:custGeom>
                <a:avLst/>
                <a:gdLst>
                  <a:gd name="T0" fmla="*/ 2630 w 2630"/>
                  <a:gd name="T1" fmla="*/ 617 h 2347"/>
                  <a:gd name="T2" fmla="*/ 2630 w 2630"/>
                  <a:gd name="T3" fmla="*/ 2181 h 2347"/>
                  <a:gd name="T4" fmla="*/ 2607 w 2630"/>
                  <a:gd name="T5" fmla="*/ 2347 h 2347"/>
                  <a:gd name="T6" fmla="*/ 23 w 2630"/>
                  <a:gd name="T7" fmla="*/ 2347 h 2347"/>
                  <a:gd name="T8" fmla="*/ 0 w 2630"/>
                  <a:gd name="T9" fmla="*/ 2181 h 2347"/>
                  <a:gd name="T10" fmla="*/ 0 w 2630"/>
                  <a:gd name="T11" fmla="*/ 617 h 2347"/>
                  <a:gd name="T12" fmla="*/ 617 w 2630"/>
                  <a:gd name="T13" fmla="*/ 0 h 2347"/>
                  <a:gd name="T14" fmla="*/ 2013 w 2630"/>
                  <a:gd name="T15" fmla="*/ 0 h 2347"/>
                  <a:gd name="T16" fmla="*/ 2630 w 2630"/>
                  <a:gd name="T17" fmla="*/ 617 h 2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0" h="2347">
                    <a:moveTo>
                      <a:pt x="2630" y="617"/>
                    </a:moveTo>
                    <a:cubicBezTo>
                      <a:pt x="2630" y="2181"/>
                      <a:pt x="2630" y="2181"/>
                      <a:pt x="2630" y="2181"/>
                    </a:cubicBezTo>
                    <a:cubicBezTo>
                      <a:pt x="2630" y="2239"/>
                      <a:pt x="2622" y="2294"/>
                      <a:pt x="2607" y="2347"/>
                    </a:cubicBezTo>
                    <a:cubicBezTo>
                      <a:pt x="23" y="2347"/>
                      <a:pt x="23" y="2347"/>
                      <a:pt x="23" y="2347"/>
                    </a:cubicBezTo>
                    <a:cubicBezTo>
                      <a:pt x="8" y="2294"/>
                      <a:pt x="0" y="2239"/>
                      <a:pt x="0" y="2181"/>
                    </a:cubicBezTo>
                    <a:cubicBezTo>
                      <a:pt x="0" y="617"/>
                      <a:pt x="0" y="617"/>
                      <a:pt x="0" y="617"/>
                    </a:cubicBezTo>
                    <a:cubicBezTo>
                      <a:pt x="0" y="276"/>
                      <a:pt x="277" y="0"/>
                      <a:pt x="617" y="0"/>
                    </a:cubicBezTo>
                    <a:cubicBezTo>
                      <a:pt x="2013" y="0"/>
                      <a:pt x="2013" y="0"/>
                      <a:pt x="2013" y="0"/>
                    </a:cubicBezTo>
                    <a:cubicBezTo>
                      <a:pt x="2354" y="0"/>
                      <a:pt x="2630" y="276"/>
                      <a:pt x="2630" y="617"/>
                    </a:cubicBezTo>
                    <a:close/>
                  </a:path>
                </a:pathLst>
              </a:custGeom>
              <a:solidFill>
                <a:schemeClr val="accent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27" name="Group 49">
                <a:extLst>
                  <a:ext uri="{FF2B5EF4-FFF2-40B4-BE49-F238E27FC236}">
                    <a16:creationId xmlns:a16="http://schemas.microsoft.com/office/drawing/2014/main" id="{22D79824-265F-432F-AD01-4CAB2A4FF526}"/>
                  </a:ext>
                </a:extLst>
              </p:cNvPr>
              <p:cNvGrpSpPr>
                <a:grpSpLocks noChangeAspect="1"/>
              </p:cNvGrpSpPr>
              <p:nvPr/>
            </p:nvGrpSpPr>
            <p:grpSpPr bwMode="auto">
              <a:xfrm>
                <a:off x="7055619" y="2600743"/>
                <a:ext cx="546351" cy="389188"/>
                <a:chOff x="1220" y="1893"/>
                <a:chExt cx="2277" cy="1622"/>
              </a:xfrm>
              <a:solidFill>
                <a:schemeClr val="bg1"/>
              </a:solidFill>
            </p:grpSpPr>
            <p:sp>
              <p:nvSpPr>
                <p:cNvPr id="28" name="Freeform 51">
                  <a:extLst>
                    <a:ext uri="{FF2B5EF4-FFF2-40B4-BE49-F238E27FC236}">
                      <a16:creationId xmlns:a16="http://schemas.microsoft.com/office/drawing/2014/main" id="{669A891D-7BD2-47D7-B156-82E124F5901B}"/>
                    </a:ext>
                  </a:extLst>
                </p:cNvPr>
                <p:cNvSpPr>
                  <a:spLocks/>
                </p:cNvSpPr>
                <p:nvPr/>
              </p:nvSpPr>
              <p:spPr bwMode="auto">
                <a:xfrm>
                  <a:off x="2167" y="2778"/>
                  <a:ext cx="96" cy="321"/>
                </a:xfrm>
                <a:custGeom>
                  <a:avLst/>
                  <a:gdLst>
                    <a:gd name="T0" fmla="*/ 95 w 192"/>
                    <a:gd name="T1" fmla="*/ 0 h 643"/>
                    <a:gd name="T2" fmla="*/ 122 w 192"/>
                    <a:gd name="T3" fmla="*/ 3 h 643"/>
                    <a:gd name="T4" fmla="*/ 144 w 192"/>
                    <a:gd name="T5" fmla="*/ 13 h 643"/>
                    <a:gd name="T6" fmla="*/ 163 w 192"/>
                    <a:gd name="T7" fmla="*/ 28 h 643"/>
                    <a:gd name="T8" fmla="*/ 178 w 192"/>
                    <a:gd name="T9" fmla="*/ 47 h 643"/>
                    <a:gd name="T10" fmla="*/ 188 w 192"/>
                    <a:gd name="T11" fmla="*/ 71 h 643"/>
                    <a:gd name="T12" fmla="*/ 192 w 192"/>
                    <a:gd name="T13" fmla="*/ 96 h 643"/>
                    <a:gd name="T14" fmla="*/ 192 w 192"/>
                    <a:gd name="T15" fmla="*/ 546 h 643"/>
                    <a:gd name="T16" fmla="*/ 188 w 192"/>
                    <a:gd name="T17" fmla="*/ 571 h 643"/>
                    <a:gd name="T18" fmla="*/ 178 w 192"/>
                    <a:gd name="T19" fmla="*/ 595 h 643"/>
                    <a:gd name="T20" fmla="*/ 163 w 192"/>
                    <a:gd name="T21" fmla="*/ 614 h 643"/>
                    <a:gd name="T22" fmla="*/ 144 w 192"/>
                    <a:gd name="T23" fmla="*/ 629 h 643"/>
                    <a:gd name="T24" fmla="*/ 122 w 192"/>
                    <a:gd name="T25" fmla="*/ 639 h 643"/>
                    <a:gd name="T26" fmla="*/ 95 w 192"/>
                    <a:gd name="T27" fmla="*/ 643 h 643"/>
                    <a:gd name="T28" fmla="*/ 71 w 192"/>
                    <a:gd name="T29" fmla="*/ 639 h 643"/>
                    <a:gd name="T30" fmla="*/ 47 w 192"/>
                    <a:gd name="T31" fmla="*/ 629 h 643"/>
                    <a:gd name="T32" fmla="*/ 28 w 192"/>
                    <a:gd name="T33" fmla="*/ 614 h 643"/>
                    <a:gd name="T34" fmla="*/ 13 w 192"/>
                    <a:gd name="T35" fmla="*/ 595 h 643"/>
                    <a:gd name="T36" fmla="*/ 3 w 192"/>
                    <a:gd name="T37" fmla="*/ 571 h 643"/>
                    <a:gd name="T38" fmla="*/ 0 w 192"/>
                    <a:gd name="T39" fmla="*/ 546 h 643"/>
                    <a:gd name="T40" fmla="*/ 0 w 192"/>
                    <a:gd name="T41" fmla="*/ 96 h 643"/>
                    <a:gd name="T42" fmla="*/ 3 w 192"/>
                    <a:gd name="T43" fmla="*/ 71 h 643"/>
                    <a:gd name="T44" fmla="*/ 13 w 192"/>
                    <a:gd name="T45" fmla="*/ 47 h 643"/>
                    <a:gd name="T46" fmla="*/ 28 w 192"/>
                    <a:gd name="T47" fmla="*/ 28 h 643"/>
                    <a:gd name="T48" fmla="*/ 47 w 192"/>
                    <a:gd name="T49" fmla="*/ 13 h 643"/>
                    <a:gd name="T50" fmla="*/ 71 w 192"/>
                    <a:gd name="T51" fmla="*/ 3 h 643"/>
                    <a:gd name="T52" fmla="*/ 95 w 192"/>
                    <a:gd name="T53"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643">
                      <a:moveTo>
                        <a:pt x="95" y="0"/>
                      </a:moveTo>
                      <a:lnTo>
                        <a:pt x="122" y="3"/>
                      </a:lnTo>
                      <a:lnTo>
                        <a:pt x="144" y="13"/>
                      </a:lnTo>
                      <a:lnTo>
                        <a:pt x="163" y="28"/>
                      </a:lnTo>
                      <a:lnTo>
                        <a:pt x="178" y="47"/>
                      </a:lnTo>
                      <a:lnTo>
                        <a:pt x="188" y="71"/>
                      </a:lnTo>
                      <a:lnTo>
                        <a:pt x="192" y="96"/>
                      </a:lnTo>
                      <a:lnTo>
                        <a:pt x="192" y="546"/>
                      </a:lnTo>
                      <a:lnTo>
                        <a:pt x="188" y="571"/>
                      </a:lnTo>
                      <a:lnTo>
                        <a:pt x="178" y="595"/>
                      </a:lnTo>
                      <a:lnTo>
                        <a:pt x="163" y="614"/>
                      </a:lnTo>
                      <a:lnTo>
                        <a:pt x="144" y="629"/>
                      </a:lnTo>
                      <a:lnTo>
                        <a:pt x="122" y="639"/>
                      </a:lnTo>
                      <a:lnTo>
                        <a:pt x="95" y="643"/>
                      </a:lnTo>
                      <a:lnTo>
                        <a:pt x="71" y="639"/>
                      </a:lnTo>
                      <a:lnTo>
                        <a:pt x="47" y="629"/>
                      </a:lnTo>
                      <a:lnTo>
                        <a:pt x="28" y="614"/>
                      </a:lnTo>
                      <a:lnTo>
                        <a:pt x="13" y="595"/>
                      </a:lnTo>
                      <a:lnTo>
                        <a:pt x="3" y="571"/>
                      </a:lnTo>
                      <a:lnTo>
                        <a:pt x="0" y="546"/>
                      </a:lnTo>
                      <a:lnTo>
                        <a:pt x="0" y="96"/>
                      </a:lnTo>
                      <a:lnTo>
                        <a:pt x="3" y="71"/>
                      </a:lnTo>
                      <a:lnTo>
                        <a:pt x="13" y="47"/>
                      </a:lnTo>
                      <a:lnTo>
                        <a:pt x="28" y="28"/>
                      </a:lnTo>
                      <a:lnTo>
                        <a:pt x="47" y="13"/>
                      </a:lnTo>
                      <a:lnTo>
                        <a:pt x="71" y="3"/>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9" name="Freeform 52">
                  <a:extLst>
                    <a:ext uri="{FF2B5EF4-FFF2-40B4-BE49-F238E27FC236}">
                      <a16:creationId xmlns:a16="http://schemas.microsoft.com/office/drawing/2014/main" id="{BAA39B40-DB9B-47B2-AFED-7A8AEF150CA5}"/>
                    </a:ext>
                  </a:extLst>
                </p:cNvPr>
                <p:cNvSpPr>
                  <a:spLocks/>
                </p:cNvSpPr>
                <p:nvPr/>
              </p:nvSpPr>
              <p:spPr bwMode="auto">
                <a:xfrm>
                  <a:off x="2322" y="2778"/>
                  <a:ext cx="96" cy="321"/>
                </a:xfrm>
                <a:custGeom>
                  <a:avLst/>
                  <a:gdLst>
                    <a:gd name="T0" fmla="*/ 97 w 192"/>
                    <a:gd name="T1" fmla="*/ 0 h 643"/>
                    <a:gd name="T2" fmla="*/ 122 w 192"/>
                    <a:gd name="T3" fmla="*/ 3 h 643"/>
                    <a:gd name="T4" fmla="*/ 145 w 192"/>
                    <a:gd name="T5" fmla="*/ 13 h 643"/>
                    <a:gd name="T6" fmla="*/ 164 w 192"/>
                    <a:gd name="T7" fmla="*/ 28 h 643"/>
                    <a:gd name="T8" fmla="*/ 180 w 192"/>
                    <a:gd name="T9" fmla="*/ 47 h 643"/>
                    <a:gd name="T10" fmla="*/ 189 w 192"/>
                    <a:gd name="T11" fmla="*/ 71 h 643"/>
                    <a:gd name="T12" fmla="*/ 192 w 192"/>
                    <a:gd name="T13" fmla="*/ 96 h 643"/>
                    <a:gd name="T14" fmla="*/ 192 w 192"/>
                    <a:gd name="T15" fmla="*/ 546 h 643"/>
                    <a:gd name="T16" fmla="*/ 189 w 192"/>
                    <a:gd name="T17" fmla="*/ 571 h 643"/>
                    <a:gd name="T18" fmla="*/ 180 w 192"/>
                    <a:gd name="T19" fmla="*/ 595 h 643"/>
                    <a:gd name="T20" fmla="*/ 164 w 192"/>
                    <a:gd name="T21" fmla="*/ 614 h 643"/>
                    <a:gd name="T22" fmla="*/ 145 w 192"/>
                    <a:gd name="T23" fmla="*/ 629 h 643"/>
                    <a:gd name="T24" fmla="*/ 122 w 192"/>
                    <a:gd name="T25" fmla="*/ 639 h 643"/>
                    <a:gd name="T26" fmla="*/ 97 w 192"/>
                    <a:gd name="T27" fmla="*/ 643 h 643"/>
                    <a:gd name="T28" fmla="*/ 70 w 192"/>
                    <a:gd name="T29" fmla="*/ 639 h 643"/>
                    <a:gd name="T30" fmla="*/ 48 w 192"/>
                    <a:gd name="T31" fmla="*/ 629 h 643"/>
                    <a:gd name="T32" fmla="*/ 28 w 192"/>
                    <a:gd name="T33" fmla="*/ 614 h 643"/>
                    <a:gd name="T34" fmla="*/ 14 w 192"/>
                    <a:gd name="T35" fmla="*/ 595 h 643"/>
                    <a:gd name="T36" fmla="*/ 4 w 192"/>
                    <a:gd name="T37" fmla="*/ 571 h 643"/>
                    <a:gd name="T38" fmla="*/ 0 w 192"/>
                    <a:gd name="T39" fmla="*/ 546 h 643"/>
                    <a:gd name="T40" fmla="*/ 0 w 192"/>
                    <a:gd name="T41" fmla="*/ 96 h 643"/>
                    <a:gd name="T42" fmla="*/ 4 w 192"/>
                    <a:gd name="T43" fmla="*/ 71 h 643"/>
                    <a:gd name="T44" fmla="*/ 14 w 192"/>
                    <a:gd name="T45" fmla="*/ 47 h 643"/>
                    <a:gd name="T46" fmla="*/ 28 w 192"/>
                    <a:gd name="T47" fmla="*/ 28 h 643"/>
                    <a:gd name="T48" fmla="*/ 48 w 192"/>
                    <a:gd name="T49" fmla="*/ 13 h 643"/>
                    <a:gd name="T50" fmla="*/ 70 w 192"/>
                    <a:gd name="T51" fmla="*/ 3 h 643"/>
                    <a:gd name="T52" fmla="*/ 97 w 192"/>
                    <a:gd name="T53"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643">
                      <a:moveTo>
                        <a:pt x="97" y="0"/>
                      </a:moveTo>
                      <a:lnTo>
                        <a:pt x="122" y="3"/>
                      </a:lnTo>
                      <a:lnTo>
                        <a:pt x="145" y="13"/>
                      </a:lnTo>
                      <a:lnTo>
                        <a:pt x="164" y="28"/>
                      </a:lnTo>
                      <a:lnTo>
                        <a:pt x="180" y="47"/>
                      </a:lnTo>
                      <a:lnTo>
                        <a:pt x="189" y="71"/>
                      </a:lnTo>
                      <a:lnTo>
                        <a:pt x="192" y="96"/>
                      </a:lnTo>
                      <a:lnTo>
                        <a:pt x="192" y="546"/>
                      </a:lnTo>
                      <a:lnTo>
                        <a:pt x="189" y="571"/>
                      </a:lnTo>
                      <a:lnTo>
                        <a:pt x="180" y="595"/>
                      </a:lnTo>
                      <a:lnTo>
                        <a:pt x="164" y="614"/>
                      </a:lnTo>
                      <a:lnTo>
                        <a:pt x="145" y="629"/>
                      </a:lnTo>
                      <a:lnTo>
                        <a:pt x="122" y="639"/>
                      </a:lnTo>
                      <a:lnTo>
                        <a:pt x="97" y="643"/>
                      </a:lnTo>
                      <a:lnTo>
                        <a:pt x="70" y="639"/>
                      </a:lnTo>
                      <a:lnTo>
                        <a:pt x="48" y="629"/>
                      </a:lnTo>
                      <a:lnTo>
                        <a:pt x="28" y="614"/>
                      </a:lnTo>
                      <a:lnTo>
                        <a:pt x="14" y="595"/>
                      </a:lnTo>
                      <a:lnTo>
                        <a:pt x="4" y="571"/>
                      </a:lnTo>
                      <a:lnTo>
                        <a:pt x="0" y="546"/>
                      </a:lnTo>
                      <a:lnTo>
                        <a:pt x="0" y="96"/>
                      </a:lnTo>
                      <a:lnTo>
                        <a:pt x="4" y="71"/>
                      </a:lnTo>
                      <a:lnTo>
                        <a:pt x="14" y="47"/>
                      </a:lnTo>
                      <a:lnTo>
                        <a:pt x="28" y="28"/>
                      </a:lnTo>
                      <a:lnTo>
                        <a:pt x="48" y="13"/>
                      </a:lnTo>
                      <a:lnTo>
                        <a:pt x="70" y="3"/>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 name="Freeform 53">
                  <a:extLst>
                    <a:ext uri="{FF2B5EF4-FFF2-40B4-BE49-F238E27FC236}">
                      <a16:creationId xmlns:a16="http://schemas.microsoft.com/office/drawing/2014/main" id="{67244514-541B-49F0-8A3F-0A43C8A3FE1B}"/>
                    </a:ext>
                  </a:extLst>
                </p:cNvPr>
                <p:cNvSpPr>
                  <a:spLocks/>
                </p:cNvSpPr>
                <p:nvPr/>
              </p:nvSpPr>
              <p:spPr bwMode="auto">
                <a:xfrm>
                  <a:off x="2478" y="2778"/>
                  <a:ext cx="96" cy="321"/>
                </a:xfrm>
                <a:custGeom>
                  <a:avLst/>
                  <a:gdLst>
                    <a:gd name="T0" fmla="*/ 96 w 192"/>
                    <a:gd name="T1" fmla="*/ 0 h 643"/>
                    <a:gd name="T2" fmla="*/ 122 w 192"/>
                    <a:gd name="T3" fmla="*/ 3 h 643"/>
                    <a:gd name="T4" fmla="*/ 144 w 192"/>
                    <a:gd name="T5" fmla="*/ 13 h 643"/>
                    <a:gd name="T6" fmla="*/ 163 w 192"/>
                    <a:gd name="T7" fmla="*/ 28 h 643"/>
                    <a:gd name="T8" fmla="*/ 179 w 192"/>
                    <a:gd name="T9" fmla="*/ 47 h 643"/>
                    <a:gd name="T10" fmla="*/ 188 w 192"/>
                    <a:gd name="T11" fmla="*/ 71 h 643"/>
                    <a:gd name="T12" fmla="*/ 192 w 192"/>
                    <a:gd name="T13" fmla="*/ 96 h 643"/>
                    <a:gd name="T14" fmla="*/ 192 w 192"/>
                    <a:gd name="T15" fmla="*/ 546 h 643"/>
                    <a:gd name="T16" fmla="*/ 188 w 192"/>
                    <a:gd name="T17" fmla="*/ 571 h 643"/>
                    <a:gd name="T18" fmla="*/ 179 w 192"/>
                    <a:gd name="T19" fmla="*/ 595 h 643"/>
                    <a:gd name="T20" fmla="*/ 163 w 192"/>
                    <a:gd name="T21" fmla="*/ 614 h 643"/>
                    <a:gd name="T22" fmla="*/ 144 w 192"/>
                    <a:gd name="T23" fmla="*/ 629 h 643"/>
                    <a:gd name="T24" fmla="*/ 122 w 192"/>
                    <a:gd name="T25" fmla="*/ 639 h 643"/>
                    <a:gd name="T26" fmla="*/ 96 w 192"/>
                    <a:gd name="T27" fmla="*/ 643 h 643"/>
                    <a:gd name="T28" fmla="*/ 71 w 192"/>
                    <a:gd name="T29" fmla="*/ 639 h 643"/>
                    <a:gd name="T30" fmla="*/ 47 w 192"/>
                    <a:gd name="T31" fmla="*/ 629 h 643"/>
                    <a:gd name="T32" fmla="*/ 28 w 192"/>
                    <a:gd name="T33" fmla="*/ 614 h 643"/>
                    <a:gd name="T34" fmla="*/ 13 w 192"/>
                    <a:gd name="T35" fmla="*/ 595 h 643"/>
                    <a:gd name="T36" fmla="*/ 3 w 192"/>
                    <a:gd name="T37" fmla="*/ 571 h 643"/>
                    <a:gd name="T38" fmla="*/ 0 w 192"/>
                    <a:gd name="T39" fmla="*/ 546 h 643"/>
                    <a:gd name="T40" fmla="*/ 0 w 192"/>
                    <a:gd name="T41" fmla="*/ 96 h 643"/>
                    <a:gd name="T42" fmla="*/ 3 w 192"/>
                    <a:gd name="T43" fmla="*/ 71 h 643"/>
                    <a:gd name="T44" fmla="*/ 13 w 192"/>
                    <a:gd name="T45" fmla="*/ 47 h 643"/>
                    <a:gd name="T46" fmla="*/ 28 w 192"/>
                    <a:gd name="T47" fmla="*/ 28 h 643"/>
                    <a:gd name="T48" fmla="*/ 47 w 192"/>
                    <a:gd name="T49" fmla="*/ 13 h 643"/>
                    <a:gd name="T50" fmla="*/ 71 w 192"/>
                    <a:gd name="T51" fmla="*/ 3 h 643"/>
                    <a:gd name="T52" fmla="*/ 96 w 192"/>
                    <a:gd name="T53" fmla="*/ 0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643">
                      <a:moveTo>
                        <a:pt x="96" y="0"/>
                      </a:moveTo>
                      <a:lnTo>
                        <a:pt x="122" y="3"/>
                      </a:lnTo>
                      <a:lnTo>
                        <a:pt x="144" y="13"/>
                      </a:lnTo>
                      <a:lnTo>
                        <a:pt x="163" y="28"/>
                      </a:lnTo>
                      <a:lnTo>
                        <a:pt x="179" y="47"/>
                      </a:lnTo>
                      <a:lnTo>
                        <a:pt x="188" y="71"/>
                      </a:lnTo>
                      <a:lnTo>
                        <a:pt x="192" y="96"/>
                      </a:lnTo>
                      <a:lnTo>
                        <a:pt x="192" y="546"/>
                      </a:lnTo>
                      <a:lnTo>
                        <a:pt x="188" y="571"/>
                      </a:lnTo>
                      <a:lnTo>
                        <a:pt x="179" y="595"/>
                      </a:lnTo>
                      <a:lnTo>
                        <a:pt x="163" y="614"/>
                      </a:lnTo>
                      <a:lnTo>
                        <a:pt x="144" y="629"/>
                      </a:lnTo>
                      <a:lnTo>
                        <a:pt x="122" y="639"/>
                      </a:lnTo>
                      <a:lnTo>
                        <a:pt x="96" y="643"/>
                      </a:lnTo>
                      <a:lnTo>
                        <a:pt x="71" y="639"/>
                      </a:lnTo>
                      <a:lnTo>
                        <a:pt x="47" y="629"/>
                      </a:lnTo>
                      <a:lnTo>
                        <a:pt x="28" y="614"/>
                      </a:lnTo>
                      <a:lnTo>
                        <a:pt x="13" y="595"/>
                      </a:lnTo>
                      <a:lnTo>
                        <a:pt x="3" y="571"/>
                      </a:lnTo>
                      <a:lnTo>
                        <a:pt x="0" y="546"/>
                      </a:lnTo>
                      <a:lnTo>
                        <a:pt x="0" y="96"/>
                      </a:lnTo>
                      <a:lnTo>
                        <a:pt x="3" y="71"/>
                      </a:lnTo>
                      <a:lnTo>
                        <a:pt x="13" y="47"/>
                      </a:lnTo>
                      <a:lnTo>
                        <a:pt x="28" y="28"/>
                      </a:lnTo>
                      <a:lnTo>
                        <a:pt x="47" y="13"/>
                      </a:lnTo>
                      <a:lnTo>
                        <a:pt x="71" y="3"/>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1" name="Freeform 54">
                  <a:extLst>
                    <a:ext uri="{FF2B5EF4-FFF2-40B4-BE49-F238E27FC236}">
                      <a16:creationId xmlns:a16="http://schemas.microsoft.com/office/drawing/2014/main" id="{50530FCA-AE49-4771-AC9B-9EB66240AA92}"/>
                    </a:ext>
                  </a:extLst>
                </p:cNvPr>
                <p:cNvSpPr>
                  <a:spLocks noEditPoints="1"/>
                </p:cNvSpPr>
                <p:nvPr/>
              </p:nvSpPr>
              <p:spPr bwMode="auto">
                <a:xfrm>
                  <a:off x="1220" y="1893"/>
                  <a:ext cx="2277" cy="1622"/>
                </a:xfrm>
                <a:custGeom>
                  <a:avLst/>
                  <a:gdLst>
                    <a:gd name="T0" fmla="*/ 2895 w 4553"/>
                    <a:gd name="T1" fmla="*/ 2615 h 3243"/>
                    <a:gd name="T2" fmla="*/ 2598 w 4553"/>
                    <a:gd name="T3" fmla="*/ 2826 h 3243"/>
                    <a:gd name="T4" fmla="*/ 2222 w 4553"/>
                    <a:gd name="T5" fmla="*/ 2881 h 3243"/>
                    <a:gd name="T6" fmla="*/ 1871 w 4553"/>
                    <a:gd name="T7" fmla="*/ 2758 h 3243"/>
                    <a:gd name="T8" fmla="*/ 2196 w 4553"/>
                    <a:gd name="T9" fmla="*/ 192 h 3243"/>
                    <a:gd name="T10" fmla="*/ 1658 w 4553"/>
                    <a:gd name="T11" fmla="*/ 293 h 3243"/>
                    <a:gd name="T12" fmla="*/ 1208 w 4553"/>
                    <a:gd name="T13" fmla="*/ 568 h 3243"/>
                    <a:gd name="T14" fmla="*/ 880 w 4553"/>
                    <a:gd name="T15" fmla="*/ 981 h 3243"/>
                    <a:gd name="T16" fmla="*/ 716 w 4553"/>
                    <a:gd name="T17" fmla="*/ 1494 h 3243"/>
                    <a:gd name="T18" fmla="*/ 1307 w 4553"/>
                    <a:gd name="T19" fmla="*/ 1634 h 3243"/>
                    <a:gd name="T20" fmla="*/ 1322 w 4553"/>
                    <a:gd name="T21" fmla="*/ 1750 h 3243"/>
                    <a:gd name="T22" fmla="*/ 485 w 4553"/>
                    <a:gd name="T23" fmla="*/ 1797 h 3243"/>
                    <a:gd name="T24" fmla="*/ 1521 w 4553"/>
                    <a:gd name="T25" fmla="*/ 2232 h 3243"/>
                    <a:gd name="T26" fmla="*/ 1546 w 4553"/>
                    <a:gd name="T27" fmla="*/ 1860 h 3243"/>
                    <a:gd name="T28" fmla="*/ 1741 w 4553"/>
                    <a:gd name="T29" fmla="*/ 1537 h 3243"/>
                    <a:gd name="T30" fmla="*/ 2066 w 4553"/>
                    <a:gd name="T31" fmla="*/ 1341 h 3243"/>
                    <a:gd name="T32" fmla="*/ 2349 w 4553"/>
                    <a:gd name="T33" fmla="*/ 1318 h 3243"/>
                    <a:gd name="T34" fmla="*/ 2393 w 4553"/>
                    <a:gd name="T35" fmla="*/ 1426 h 3243"/>
                    <a:gd name="T36" fmla="*/ 2301 w 4553"/>
                    <a:gd name="T37" fmla="*/ 1497 h 3243"/>
                    <a:gd name="T38" fmla="*/ 1980 w 4553"/>
                    <a:gd name="T39" fmla="*/ 1589 h 3243"/>
                    <a:gd name="T40" fmla="*/ 1763 w 4553"/>
                    <a:gd name="T41" fmla="*/ 1833 h 3243"/>
                    <a:gd name="T42" fmla="*/ 1707 w 4553"/>
                    <a:gd name="T43" fmla="*/ 2164 h 3243"/>
                    <a:gd name="T44" fmla="*/ 1834 w 4553"/>
                    <a:gd name="T45" fmla="*/ 2468 h 3243"/>
                    <a:gd name="T46" fmla="*/ 2099 w 4553"/>
                    <a:gd name="T47" fmla="*/ 2658 h 3243"/>
                    <a:gd name="T48" fmla="*/ 2438 w 4553"/>
                    <a:gd name="T49" fmla="*/ 2677 h 3243"/>
                    <a:gd name="T50" fmla="*/ 2722 w 4553"/>
                    <a:gd name="T51" fmla="*/ 2518 h 3243"/>
                    <a:gd name="T52" fmla="*/ 2882 w 4553"/>
                    <a:gd name="T53" fmla="*/ 2232 h 3243"/>
                    <a:gd name="T54" fmla="*/ 2871 w 4553"/>
                    <a:gd name="T55" fmla="*/ 1917 h 3243"/>
                    <a:gd name="T56" fmla="*/ 2715 w 4553"/>
                    <a:gd name="T57" fmla="*/ 1665 h 3243"/>
                    <a:gd name="T58" fmla="*/ 2699 w 4553"/>
                    <a:gd name="T59" fmla="*/ 1549 h 3243"/>
                    <a:gd name="T60" fmla="*/ 2805 w 4553"/>
                    <a:gd name="T61" fmla="*/ 1502 h 3243"/>
                    <a:gd name="T62" fmla="*/ 2981 w 4553"/>
                    <a:gd name="T63" fmla="*/ 1693 h 3243"/>
                    <a:gd name="T64" fmla="*/ 3087 w 4553"/>
                    <a:gd name="T65" fmla="*/ 2023 h 3243"/>
                    <a:gd name="T66" fmla="*/ 3044 w 4553"/>
                    <a:gd name="T67" fmla="*/ 2360 h 3243"/>
                    <a:gd name="T68" fmla="*/ 3307 w 4553"/>
                    <a:gd name="T69" fmla="*/ 1794 h 3243"/>
                    <a:gd name="T70" fmla="*/ 3236 w 4553"/>
                    <a:gd name="T71" fmla="*/ 1701 h 3243"/>
                    <a:gd name="T72" fmla="*/ 3307 w 4553"/>
                    <a:gd name="T73" fmla="*/ 1609 h 3243"/>
                    <a:gd name="T74" fmla="*/ 3862 w 4553"/>
                    <a:gd name="T75" fmla="*/ 1280 h 3243"/>
                    <a:gd name="T76" fmla="*/ 3629 w 4553"/>
                    <a:gd name="T77" fmla="*/ 802 h 3243"/>
                    <a:gd name="T78" fmla="*/ 3247 w 4553"/>
                    <a:gd name="T79" fmla="*/ 440 h 3243"/>
                    <a:gd name="T80" fmla="*/ 2757 w 4553"/>
                    <a:gd name="T81" fmla="*/ 230 h 3243"/>
                    <a:gd name="T82" fmla="*/ 2196 w 4553"/>
                    <a:gd name="T83" fmla="*/ 0 h 3243"/>
                    <a:gd name="T84" fmla="*/ 2898 w 4553"/>
                    <a:gd name="T85" fmla="*/ 68 h 3243"/>
                    <a:gd name="T86" fmla="*/ 3414 w 4553"/>
                    <a:gd name="T87" fmla="*/ 322 h 3243"/>
                    <a:gd name="T88" fmla="*/ 3811 w 4553"/>
                    <a:gd name="T89" fmla="*/ 728 h 3243"/>
                    <a:gd name="T90" fmla="*/ 4053 w 4553"/>
                    <a:gd name="T91" fmla="*/ 1251 h 3243"/>
                    <a:gd name="T92" fmla="*/ 4237 w 4553"/>
                    <a:gd name="T93" fmla="*/ 1609 h 3243"/>
                    <a:gd name="T94" fmla="*/ 4307 w 4553"/>
                    <a:gd name="T95" fmla="*/ 1701 h 3243"/>
                    <a:gd name="T96" fmla="*/ 4524 w 4553"/>
                    <a:gd name="T97" fmla="*/ 2450 h 3243"/>
                    <a:gd name="T98" fmla="*/ 4549 w 4553"/>
                    <a:gd name="T99" fmla="*/ 3173 h 3243"/>
                    <a:gd name="T100" fmla="*/ 4456 w 4553"/>
                    <a:gd name="T101" fmla="*/ 3243 h 3243"/>
                    <a:gd name="T102" fmla="*/ 12 w 4553"/>
                    <a:gd name="T103" fmla="*/ 3196 h 3243"/>
                    <a:gd name="T104" fmla="*/ 12 w 4553"/>
                    <a:gd name="T105" fmla="*/ 2470 h 3243"/>
                    <a:gd name="T106" fmla="*/ 293 w 4553"/>
                    <a:gd name="T107" fmla="*/ 2423 h 3243"/>
                    <a:gd name="T108" fmla="*/ 341 w 4553"/>
                    <a:gd name="T109" fmla="*/ 1618 h 3243"/>
                    <a:gd name="T110" fmla="*/ 542 w 4553"/>
                    <a:gd name="T111" fmla="*/ 1367 h 3243"/>
                    <a:gd name="T112" fmla="*/ 748 w 4553"/>
                    <a:gd name="T113" fmla="*/ 825 h 3243"/>
                    <a:gd name="T114" fmla="*/ 1118 w 4553"/>
                    <a:gd name="T115" fmla="*/ 393 h 3243"/>
                    <a:gd name="T116" fmla="*/ 1613 w 4553"/>
                    <a:gd name="T117" fmla="*/ 105 h 3243"/>
                    <a:gd name="T118" fmla="*/ 2196 w 4553"/>
                    <a:gd name="T119" fmla="*/ 0 h 3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53" h="3243">
                      <a:moveTo>
                        <a:pt x="192" y="2615"/>
                      </a:moveTo>
                      <a:lnTo>
                        <a:pt x="192" y="3053"/>
                      </a:lnTo>
                      <a:lnTo>
                        <a:pt x="4361" y="3053"/>
                      </a:lnTo>
                      <a:lnTo>
                        <a:pt x="4361" y="2615"/>
                      </a:lnTo>
                      <a:lnTo>
                        <a:pt x="2895" y="2615"/>
                      </a:lnTo>
                      <a:lnTo>
                        <a:pt x="2844" y="2667"/>
                      </a:lnTo>
                      <a:lnTo>
                        <a:pt x="2789" y="2716"/>
                      </a:lnTo>
                      <a:lnTo>
                        <a:pt x="2729" y="2758"/>
                      </a:lnTo>
                      <a:lnTo>
                        <a:pt x="2666" y="2796"/>
                      </a:lnTo>
                      <a:lnTo>
                        <a:pt x="2598" y="2826"/>
                      </a:lnTo>
                      <a:lnTo>
                        <a:pt x="2527" y="2851"/>
                      </a:lnTo>
                      <a:lnTo>
                        <a:pt x="2454" y="2870"/>
                      </a:lnTo>
                      <a:lnTo>
                        <a:pt x="2378" y="2881"/>
                      </a:lnTo>
                      <a:lnTo>
                        <a:pt x="2301" y="2884"/>
                      </a:lnTo>
                      <a:lnTo>
                        <a:pt x="2222" y="2881"/>
                      </a:lnTo>
                      <a:lnTo>
                        <a:pt x="2146" y="2870"/>
                      </a:lnTo>
                      <a:lnTo>
                        <a:pt x="2073" y="2851"/>
                      </a:lnTo>
                      <a:lnTo>
                        <a:pt x="2002" y="2826"/>
                      </a:lnTo>
                      <a:lnTo>
                        <a:pt x="1935" y="2796"/>
                      </a:lnTo>
                      <a:lnTo>
                        <a:pt x="1871" y="2758"/>
                      </a:lnTo>
                      <a:lnTo>
                        <a:pt x="1812" y="2716"/>
                      </a:lnTo>
                      <a:lnTo>
                        <a:pt x="1756" y="2667"/>
                      </a:lnTo>
                      <a:lnTo>
                        <a:pt x="1705" y="2615"/>
                      </a:lnTo>
                      <a:lnTo>
                        <a:pt x="192" y="2615"/>
                      </a:lnTo>
                      <a:close/>
                      <a:moveTo>
                        <a:pt x="2196" y="192"/>
                      </a:moveTo>
                      <a:lnTo>
                        <a:pt x="2084" y="196"/>
                      </a:lnTo>
                      <a:lnTo>
                        <a:pt x="1973" y="209"/>
                      </a:lnTo>
                      <a:lnTo>
                        <a:pt x="1865" y="230"/>
                      </a:lnTo>
                      <a:lnTo>
                        <a:pt x="1760" y="257"/>
                      </a:lnTo>
                      <a:lnTo>
                        <a:pt x="1658" y="293"/>
                      </a:lnTo>
                      <a:lnTo>
                        <a:pt x="1560" y="335"/>
                      </a:lnTo>
                      <a:lnTo>
                        <a:pt x="1466" y="384"/>
                      </a:lnTo>
                      <a:lnTo>
                        <a:pt x="1375" y="440"/>
                      </a:lnTo>
                      <a:lnTo>
                        <a:pt x="1289" y="500"/>
                      </a:lnTo>
                      <a:lnTo>
                        <a:pt x="1208" y="568"/>
                      </a:lnTo>
                      <a:lnTo>
                        <a:pt x="1130" y="641"/>
                      </a:lnTo>
                      <a:lnTo>
                        <a:pt x="1060" y="719"/>
                      </a:lnTo>
                      <a:lnTo>
                        <a:pt x="994" y="802"/>
                      </a:lnTo>
                      <a:lnTo>
                        <a:pt x="934" y="890"/>
                      </a:lnTo>
                      <a:lnTo>
                        <a:pt x="880" y="981"/>
                      </a:lnTo>
                      <a:lnTo>
                        <a:pt x="833" y="1077"/>
                      </a:lnTo>
                      <a:lnTo>
                        <a:pt x="793" y="1176"/>
                      </a:lnTo>
                      <a:lnTo>
                        <a:pt x="760" y="1280"/>
                      </a:lnTo>
                      <a:lnTo>
                        <a:pt x="734" y="1385"/>
                      </a:lnTo>
                      <a:lnTo>
                        <a:pt x="716" y="1494"/>
                      </a:lnTo>
                      <a:lnTo>
                        <a:pt x="706" y="1605"/>
                      </a:lnTo>
                      <a:lnTo>
                        <a:pt x="1239" y="1605"/>
                      </a:lnTo>
                      <a:lnTo>
                        <a:pt x="1266" y="1609"/>
                      </a:lnTo>
                      <a:lnTo>
                        <a:pt x="1288" y="1618"/>
                      </a:lnTo>
                      <a:lnTo>
                        <a:pt x="1307" y="1634"/>
                      </a:lnTo>
                      <a:lnTo>
                        <a:pt x="1322" y="1653"/>
                      </a:lnTo>
                      <a:lnTo>
                        <a:pt x="1332" y="1675"/>
                      </a:lnTo>
                      <a:lnTo>
                        <a:pt x="1336" y="1701"/>
                      </a:lnTo>
                      <a:lnTo>
                        <a:pt x="1332" y="1726"/>
                      </a:lnTo>
                      <a:lnTo>
                        <a:pt x="1322" y="1750"/>
                      </a:lnTo>
                      <a:lnTo>
                        <a:pt x="1307" y="1769"/>
                      </a:lnTo>
                      <a:lnTo>
                        <a:pt x="1288" y="1784"/>
                      </a:lnTo>
                      <a:lnTo>
                        <a:pt x="1266" y="1794"/>
                      </a:lnTo>
                      <a:lnTo>
                        <a:pt x="1239" y="1797"/>
                      </a:lnTo>
                      <a:lnTo>
                        <a:pt x="485" y="1797"/>
                      </a:lnTo>
                      <a:lnTo>
                        <a:pt x="485" y="2423"/>
                      </a:lnTo>
                      <a:lnTo>
                        <a:pt x="1581" y="2423"/>
                      </a:lnTo>
                      <a:lnTo>
                        <a:pt x="1556" y="2360"/>
                      </a:lnTo>
                      <a:lnTo>
                        <a:pt x="1537" y="2297"/>
                      </a:lnTo>
                      <a:lnTo>
                        <a:pt x="1521" y="2232"/>
                      </a:lnTo>
                      <a:lnTo>
                        <a:pt x="1513" y="2164"/>
                      </a:lnTo>
                      <a:lnTo>
                        <a:pt x="1510" y="2095"/>
                      </a:lnTo>
                      <a:lnTo>
                        <a:pt x="1514" y="2014"/>
                      </a:lnTo>
                      <a:lnTo>
                        <a:pt x="1526" y="1936"/>
                      </a:lnTo>
                      <a:lnTo>
                        <a:pt x="1546" y="1860"/>
                      </a:lnTo>
                      <a:lnTo>
                        <a:pt x="1573" y="1787"/>
                      </a:lnTo>
                      <a:lnTo>
                        <a:pt x="1606" y="1718"/>
                      </a:lnTo>
                      <a:lnTo>
                        <a:pt x="1646" y="1653"/>
                      </a:lnTo>
                      <a:lnTo>
                        <a:pt x="1691" y="1592"/>
                      </a:lnTo>
                      <a:lnTo>
                        <a:pt x="1741" y="1537"/>
                      </a:lnTo>
                      <a:lnTo>
                        <a:pt x="1798" y="1486"/>
                      </a:lnTo>
                      <a:lnTo>
                        <a:pt x="1859" y="1440"/>
                      </a:lnTo>
                      <a:lnTo>
                        <a:pt x="1923" y="1400"/>
                      </a:lnTo>
                      <a:lnTo>
                        <a:pt x="1993" y="1367"/>
                      </a:lnTo>
                      <a:lnTo>
                        <a:pt x="2066" y="1341"/>
                      </a:lnTo>
                      <a:lnTo>
                        <a:pt x="2140" y="1321"/>
                      </a:lnTo>
                      <a:lnTo>
                        <a:pt x="2219" y="1309"/>
                      </a:lnTo>
                      <a:lnTo>
                        <a:pt x="2301" y="1305"/>
                      </a:lnTo>
                      <a:lnTo>
                        <a:pt x="2326" y="1309"/>
                      </a:lnTo>
                      <a:lnTo>
                        <a:pt x="2349" y="1318"/>
                      </a:lnTo>
                      <a:lnTo>
                        <a:pt x="2368" y="1332"/>
                      </a:lnTo>
                      <a:lnTo>
                        <a:pt x="2384" y="1352"/>
                      </a:lnTo>
                      <a:lnTo>
                        <a:pt x="2393" y="1375"/>
                      </a:lnTo>
                      <a:lnTo>
                        <a:pt x="2396" y="1400"/>
                      </a:lnTo>
                      <a:lnTo>
                        <a:pt x="2393" y="1426"/>
                      </a:lnTo>
                      <a:lnTo>
                        <a:pt x="2384" y="1450"/>
                      </a:lnTo>
                      <a:lnTo>
                        <a:pt x="2368" y="1469"/>
                      </a:lnTo>
                      <a:lnTo>
                        <a:pt x="2349" y="1483"/>
                      </a:lnTo>
                      <a:lnTo>
                        <a:pt x="2326" y="1493"/>
                      </a:lnTo>
                      <a:lnTo>
                        <a:pt x="2301" y="1497"/>
                      </a:lnTo>
                      <a:lnTo>
                        <a:pt x="2230" y="1501"/>
                      </a:lnTo>
                      <a:lnTo>
                        <a:pt x="2163" y="1512"/>
                      </a:lnTo>
                      <a:lnTo>
                        <a:pt x="2099" y="1531"/>
                      </a:lnTo>
                      <a:lnTo>
                        <a:pt x="2037" y="1558"/>
                      </a:lnTo>
                      <a:lnTo>
                        <a:pt x="1980" y="1589"/>
                      </a:lnTo>
                      <a:lnTo>
                        <a:pt x="1926" y="1628"/>
                      </a:lnTo>
                      <a:lnTo>
                        <a:pt x="1878" y="1672"/>
                      </a:lnTo>
                      <a:lnTo>
                        <a:pt x="1834" y="1721"/>
                      </a:lnTo>
                      <a:lnTo>
                        <a:pt x="1795" y="1774"/>
                      </a:lnTo>
                      <a:lnTo>
                        <a:pt x="1763" y="1833"/>
                      </a:lnTo>
                      <a:lnTo>
                        <a:pt x="1737" y="1893"/>
                      </a:lnTo>
                      <a:lnTo>
                        <a:pt x="1718" y="1958"/>
                      </a:lnTo>
                      <a:lnTo>
                        <a:pt x="1707" y="2025"/>
                      </a:lnTo>
                      <a:lnTo>
                        <a:pt x="1702" y="2095"/>
                      </a:lnTo>
                      <a:lnTo>
                        <a:pt x="1707" y="2164"/>
                      </a:lnTo>
                      <a:lnTo>
                        <a:pt x="1718" y="2232"/>
                      </a:lnTo>
                      <a:lnTo>
                        <a:pt x="1737" y="2297"/>
                      </a:lnTo>
                      <a:lnTo>
                        <a:pt x="1763" y="2358"/>
                      </a:lnTo>
                      <a:lnTo>
                        <a:pt x="1795" y="2416"/>
                      </a:lnTo>
                      <a:lnTo>
                        <a:pt x="1834" y="2468"/>
                      </a:lnTo>
                      <a:lnTo>
                        <a:pt x="1878" y="2518"/>
                      </a:lnTo>
                      <a:lnTo>
                        <a:pt x="1926" y="2561"/>
                      </a:lnTo>
                      <a:lnTo>
                        <a:pt x="1980" y="2599"/>
                      </a:lnTo>
                      <a:lnTo>
                        <a:pt x="2037" y="2631"/>
                      </a:lnTo>
                      <a:lnTo>
                        <a:pt x="2099" y="2658"/>
                      </a:lnTo>
                      <a:lnTo>
                        <a:pt x="2163" y="2677"/>
                      </a:lnTo>
                      <a:lnTo>
                        <a:pt x="2230" y="2689"/>
                      </a:lnTo>
                      <a:lnTo>
                        <a:pt x="2301" y="2692"/>
                      </a:lnTo>
                      <a:lnTo>
                        <a:pt x="2370" y="2689"/>
                      </a:lnTo>
                      <a:lnTo>
                        <a:pt x="2438" y="2677"/>
                      </a:lnTo>
                      <a:lnTo>
                        <a:pt x="2501" y="2658"/>
                      </a:lnTo>
                      <a:lnTo>
                        <a:pt x="2563" y="2631"/>
                      </a:lnTo>
                      <a:lnTo>
                        <a:pt x="2620" y="2599"/>
                      </a:lnTo>
                      <a:lnTo>
                        <a:pt x="2674" y="2561"/>
                      </a:lnTo>
                      <a:lnTo>
                        <a:pt x="2722" y="2518"/>
                      </a:lnTo>
                      <a:lnTo>
                        <a:pt x="2766" y="2468"/>
                      </a:lnTo>
                      <a:lnTo>
                        <a:pt x="2805" y="2416"/>
                      </a:lnTo>
                      <a:lnTo>
                        <a:pt x="2837" y="2358"/>
                      </a:lnTo>
                      <a:lnTo>
                        <a:pt x="2863" y="2297"/>
                      </a:lnTo>
                      <a:lnTo>
                        <a:pt x="2882" y="2232"/>
                      </a:lnTo>
                      <a:lnTo>
                        <a:pt x="2894" y="2164"/>
                      </a:lnTo>
                      <a:lnTo>
                        <a:pt x="2898" y="2095"/>
                      </a:lnTo>
                      <a:lnTo>
                        <a:pt x="2895" y="2034"/>
                      </a:lnTo>
                      <a:lnTo>
                        <a:pt x="2887" y="1975"/>
                      </a:lnTo>
                      <a:lnTo>
                        <a:pt x="2871" y="1917"/>
                      </a:lnTo>
                      <a:lnTo>
                        <a:pt x="2851" y="1862"/>
                      </a:lnTo>
                      <a:lnTo>
                        <a:pt x="2826" y="1808"/>
                      </a:lnTo>
                      <a:lnTo>
                        <a:pt x="2794" y="1757"/>
                      </a:lnTo>
                      <a:lnTo>
                        <a:pt x="2757" y="1710"/>
                      </a:lnTo>
                      <a:lnTo>
                        <a:pt x="2715" y="1665"/>
                      </a:lnTo>
                      <a:lnTo>
                        <a:pt x="2700" y="1645"/>
                      </a:lnTo>
                      <a:lnTo>
                        <a:pt x="2690" y="1621"/>
                      </a:lnTo>
                      <a:lnTo>
                        <a:pt x="2686" y="1598"/>
                      </a:lnTo>
                      <a:lnTo>
                        <a:pt x="2689" y="1573"/>
                      </a:lnTo>
                      <a:lnTo>
                        <a:pt x="2699" y="1549"/>
                      </a:lnTo>
                      <a:lnTo>
                        <a:pt x="2714" y="1529"/>
                      </a:lnTo>
                      <a:lnTo>
                        <a:pt x="2733" y="1513"/>
                      </a:lnTo>
                      <a:lnTo>
                        <a:pt x="2757" y="1504"/>
                      </a:lnTo>
                      <a:lnTo>
                        <a:pt x="2780" y="1499"/>
                      </a:lnTo>
                      <a:lnTo>
                        <a:pt x="2805" y="1502"/>
                      </a:lnTo>
                      <a:lnTo>
                        <a:pt x="2829" y="1512"/>
                      </a:lnTo>
                      <a:lnTo>
                        <a:pt x="2849" y="1527"/>
                      </a:lnTo>
                      <a:lnTo>
                        <a:pt x="2899" y="1578"/>
                      </a:lnTo>
                      <a:lnTo>
                        <a:pt x="2942" y="1634"/>
                      </a:lnTo>
                      <a:lnTo>
                        <a:pt x="2981" y="1693"/>
                      </a:lnTo>
                      <a:lnTo>
                        <a:pt x="3014" y="1754"/>
                      </a:lnTo>
                      <a:lnTo>
                        <a:pt x="3041" y="1819"/>
                      </a:lnTo>
                      <a:lnTo>
                        <a:pt x="3062" y="1885"/>
                      </a:lnTo>
                      <a:lnTo>
                        <a:pt x="3077" y="1953"/>
                      </a:lnTo>
                      <a:lnTo>
                        <a:pt x="3087" y="2023"/>
                      </a:lnTo>
                      <a:lnTo>
                        <a:pt x="3090" y="2095"/>
                      </a:lnTo>
                      <a:lnTo>
                        <a:pt x="3087" y="2164"/>
                      </a:lnTo>
                      <a:lnTo>
                        <a:pt x="3079" y="2232"/>
                      </a:lnTo>
                      <a:lnTo>
                        <a:pt x="3063" y="2297"/>
                      </a:lnTo>
                      <a:lnTo>
                        <a:pt x="3044" y="2360"/>
                      </a:lnTo>
                      <a:lnTo>
                        <a:pt x="3019" y="2423"/>
                      </a:lnTo>
                      <a:lnTo>
                        <a:pt x="4115" y="2423"/>
                      </a:lnTo>
                      <a:lnTo>
                        <a:pt x="4115" y="1797"/>
                      </a:lnTo>
                      <a:lnTo>
                        <a:pt x="3333" y="1797"/>
                      </a:lnTo>
                      <a:lnTo>
                        <a:pt x="3307" y="1794"/>
                      </a:lnTo>
                      <a:lnTo>
                        <a:pt x="3285" y="1784"/>
                      </a:lnTo>
                      <a:lnTo>
                        <a:pt x="3265" y="1769"/>
                      </a:lnTo>
                      <a:lnTo>
                        <a:pt x="3250" y="1750"/>
                      </a:lnTo>
                      <a:lnTo>
                        <a:pt x="3240" y="1726"/>
                      </a:lnTo>
                      <a:lnTo>
                        <a:pt x="3236" y="1701"/>
                      </a:lnTo>
                      <a:lnTo>
                        <a:pt x="3240" y="1675"/>
                      </a:lnTo>
                      <a:lnTo>
                        <a:pt x="3250" y="1653"/>
                      </a:lnTo>
                      <a:lnTo>
                        <a:pt x="3265" y="1634"/>
                      </a:lnTo>
                      <a:lnTo>
                        <a:pt x="3285" y="1618"/>
                      </a:lnTo>
                      <a:lnTo>
                        <a:pt x="3307" y="1609"/>
                      </a:lnTo>
                      <a:lnTo>
                        <a:pt x="3333" y="1605"/>
                      </a:lnTo>
                      <a:lnTo>
                        <a:pt x="3916" y="1605"/>
                      </a:lnTo>
                      <a:lnTo>
                        <a:pt x="3905" y="1494"/>
                      </a:lnTo>
                      <a:lnTo>
                        <a:pt x="3887" y="1385"/>
                      </a:lnTo>
                      <a:lnTo>
                        <a:pt x="3862" y="1280"/>
                      </a:lnTo>
                      <a:lnTo>
                        <a:pt x="3829" y="1176"/>
                      </a:lnTo>
                      <a:lnTo>
                        <a:pt x="3789" y="1077"/>
                      </a:lnTo>
                      <a:lnTo>
                        <a:pt x="3742" y="981"/>
                      </a:lnTo>
                      <a:lnTo>
                        <a:pt x="3688" y="890"/>
                      </a:lnTo>
                      <a:lnTo>
                        <a:pt x="3629" y="802"/>
                      </a:lnTo>
                      <a:lnTo>
                        <a:pt x="3562" y="719"/>
                      </a:lnTo>
                      <a:lnTo>
                        <a:pt x="3490" y="641"/>
                      </a:lnTo>
                      <a:lnTo>
                        <a:pt x="3414" y="568"/>
                      </a:lnTo>
                      <a:lnTo>
                        <a:pt x="3333" y="500"/>
                      </a:lnTo>
                      <a:lnTo>
                        <a:pt x="3247" y="440"/>
                      </a:lnTo>
                      <a:lnTo>
                        <a:pt x="3156" y="384"/>
                      </a:lnTo>
                      <a:lnTo>
                        <a:pt x="3062" y="335"/>
                      </a:lnTo>
                      <a:lnTo>
                        <a:pt x="2964" y="293"/>
                      </a:lnTo>
                      <a:lnTo>
                        <a:pt x="2862" y="257"/>
                      </a:lnTo>
                      <a:lnTo>
                        <a:pt x="2757" y="230"/>
                      </a:lnTo>
                      <a:lnTo>
                        <a:pt x="2649" y="209"/>
                      </a:lnTo>
                      <a:lnTo>
                        <a:pt x="2538" y="196"/>
                      </a:lnTo>
                      <a:lnTo>
                        <a:pt x="2425" y="192"/>
                      </a:lnTo>
                      <a:lnTo>
                        <a:pt x="2196" y="192"/>
                      </a:lnTo>
                      <a:close/>
                      <a:moveTo>
                        <a:pt x="2196" y="0"/>
                      </a:moveTo>
                      <a:lnTo>
                        <a:pt x="2425" y="0"/>
                      </a:lnTo>
                      <a:lnTo>
                        <a:pt x="2547" y="4"/>
                      </a:lnTo>
                      <a:lnTo>
                        <a:pt x="2667" y="18"/>
                      </a:lnTo>
                      <a:lnTo>
                        <a:pt x="2784" y="39"/>
                      </a:lnTo>
                      <a:lnTo>
                        <a:pt x="2898" y="68"/>
                      </a:lnTo>
                      <a:lnTo>
                        <a:pt x="3008" y="105"/>
                      </a:lnTo>
                      <a:lnTo>
                        <a:pt x="3116" y="148"/>
                      </a:lnTo>
                      <a:lnTo>
                        <a:pt x="3220" y="199"/>
                      </a:lnTo>
                      <a:lnTo>
                        <a:pt x="3319" y="257"/>
                      </a:lnTo>
                      <a:lnTo>
                        <a:pt x="3414" y="322"/>
                      </a:lnTo>
                      <a:lnTo>
                        <a:pt x="3504" y="393"/>
                      </a:lnTo>
                      <a:lnTo>
                        <a:pt x="3589" y="469"/>
                      </a:lnTo>
                      <a:lnTo>
                        <a:pt x="3669" y="550"/>
                      </a:lnTo>
                      <a:lnTo>
                        <a:pt x="3743" y="637"/>
                      </a:lnTo>
                      <a:lnTo>
                        <a:pt x="3811" y="728"/>
                      </a:lnTo>
                      <a:lnTo>
                        <a:pt x="3873" y="825"/>
                      </a:lnTo>
                      <a:lnTo>
                        <a:pt x="3929" y="926"/>
                      </a:lnTo>
                      <a:lnTo>
                        <a:pt x="3978" y="1031"/>
                      </a:lnTo>
                      <a:lnTo>
                        <a:pt x="4020" y="1139"/>
                      </a:lnTo>
                      <a:lnTo>
                        <a:pt x="4053" y="1251"/>
                      </a:lnTo>
                      <a:lnTo>
                        <a:pt x="4079" y="1367"/>
                      </a:lnTo>
                      <a:lnTo>
                        <a:pt x="4098" y="1484"/>
                      </a:lnTo>
                      <a:lnTo>
                        <a:pt x="4108" y="1605"/>
                      </a:lnTo>
                      <a:lnTo>
                        <a:pt x="4210" y="1605"/>
                      </a:lnTo>
                      <a:lnTo>
                        <a:pt x="4237" y="1609"/>
                      </a:lnTo>
                      <a:lnTo>
                        <a:pt x="4260" y="1618"/>
                      </a:lnTo>
                      <a:lnTo>
                        <a:pt x="4279" y="1634"/>
                      </a:lnTo>
                      <a:lnTo>
                        <a:pt x="4293" y="1653"/>
                      </a:lnTo>
                      <a:lnTo>
                        <a:pt x="4303" y="1675"/>
                      </a:lnTo>
                      <a:lnTo>
                        <a:pt x="4307" y="1701"/>
                      </a:lnTo>
                      <a:lnTo>
                        <a:pt x="4307" y="2423"/>
                      </a:lnTo>
                      <a:lnTo>
                        <a:pt x="4456" y="2423"/>
                      </a:lnTo>
                      <a:lnTo>
                        <a:pt x="4483" y="2425"/>
                      </a:lnTo>
                      <a:lnTo>
                        <a:pt x="4505" y="2435"/>
                      </a:lnTo>
                      <a:lnTo>
                        <a:pt x="4524" y="2450"/>
                      </a:lnTo>
                      <a:lnTo>
                        <a:pt x="4539" y="2470"/>
                      </a:lnTo>
                      <a:lnTo>
                        <a:pt x="4549" y="2493"/>
                      </a:lnTo>
                      <a:lnTo>
                        <a:pt x="4553" y="2518"/>
                      </a:lnTo>
                      <a:lnTo>
                        <a:pt x="4553" y="3148"/>
                      </a:lnTo>
                      <a:lnTo>
                        <a:pt x="4549" y="3173"/>
                      </a:lnTo>
                      <a:lnTo>
                        <a:pt x="4539" y="3196"/>
                      </a:lnTo>
                      <a:lnTo>
                        <a:pt x="4524" y="3216"/>
                      </a:lnTo>
                      <a:lnTo>
                        <a:pt x="4505" y="3231"/>
                      </a:lnTo>
                      <a:lnTo>
                        <a:pt x="4483" y="3241"/>
                      </a:lnTo>
                      <a:lnTo>
                        <a:pt x="4456" y="3243"/>
                      </a:lnTo>
                      <a:lnTo>
                        <a:pt x="95" y="3243"/>
                      </a:lnTo>
                      <a:lnTo>
                        <a:pt x="70" y="3241"/>
                      </a:lnTo>
                      <a:lnTo>
                        <a:pt x="47" y="3231"/>
                      </a:lnTo>
                      <a:lnTo>
                        <a:pt x="28" y="3216"/>
                      </a:lnTo>
                      <a:lnTo>
                        <a:pt x="12" y="3196"/>
                      </a:lnTo>
                      <a:lnTo>
                        <a:pt x="3" y="3173"/>
                      </a:lnTo>
                      <a:lnTo>
                        <a:pt x="0" y="3148"/>
                      </a:lnTo>
                      <a:lnTo>
                        <a:pt x="0" y="2518"/>
                      </a:lnTo>
                      <a:lnTo>
                        <a:pt x="3" y="2493"/>
                      </a:lnTo>
                      <a:lnTo>
                        <a:pt x="12" y="2470"/>
                      </a:lnTo>
                      <a:lnTo>
                        <a:pt x="28" y="2450"/>
                      </a:lnTo>
                      <a:lnTo>
                        <a:pt x="47" y="2435"/>
                      </a:lnTo>
                      <a:lnTo>
                        <a:pt x="70" y="2425"/>
                      </a:lnTo>
                      <a:lnTo>
                        <a:pt x="95" y="2423"/>
                      </a:lnTo>
                      <a:lnTo>
                        <a:pt x="293" y="2423"/>
                      </a:lnTo>
                      <a:lnTo>
                        <a:pt x="293" y="1701"/>
                      </a:lnTo>
                      <a:lnTo>
                        <a:pt x="297" y="1675"/>
                      </a:lnTo>
                      <a:lnTo>
                        <a:pt x="307" y="1653"/>
                      </a:lnTo>
                      <a:lnTo>
                        <a:pt x="321" y="1634"/>
                      </a:lnTo>
                      <a:lnTo>
                        <a:pt x="341" y="1618"/>
                      </a:lnTo>
                      <a:lnTo>
                        <a:pt x="363" y="1609"/>
                      </a:lnTo>
                      <a:lnTo>
                        <a:pt x="390" y="1605"/>
                      </a:lnTo>
                      <a:lnTo>
                        <a:pt x="514" y="1605"/>
                      </a:lnTo>
                      <a:lnTo>
                        <a:pt x="524" y="1484"/>
                      </a:lnTo>
                      <a:lnTo>
                        <a:pt x="542" y="1367"/>
                      </a:lnTo>
                      <a:lnTo>
                        <a:pt x="568" y="1251"/>
                      </a:lnTo>
                      <a:lnTo>
                        <a:pt x="602" y="1139"/>
                      </a:lnTo>
                      <a:lnTo>
                        <a:pt x="644" y="1031"/>
                      </a:lnTo>
                      <a:lnTo>
                        <a:pt x="692" y="926"/>
                      </a:lnTo>
                      <a:lnTo>
                        <a:pt x="748" y="825"/>
                      </a:lnTo>
                      <a:lnTo>
                        <a:pt x="810" y="728"/>
                      </a:lnTo>
                      <a:lnTo>
                        <a:pt x="879" y="637"/>
                      </a:lnTo>
                      <a:lnTo>
                        <a:pt x="952" y="550"/>
                      </a:lnTo>
                      <a:lnTo>
                        <a:pt x="1032" y="469"/>
                      </a:lnTo>
                      <a:lnTo>
                        <a:pt x="1118" y="393"/>
                      </a:lnTo>
                      <a:lnTo>
                        <a:pt x="1208" y="322"/>
                      </a:lnTo>
                      <a:lnTo>
                        <a:pt x="1303" y="257"/>
                      </a:lnTo>
                      <a:lnTo>
                        <a:pt x="1403" y="199"/>
                      </a:lnTo>
                      <a:lnTo>
                        <a:pt x="1506" y="148"/>
                      </a:lnTo>
                      <a:lnTo>
                        <a:pt x="1613" y="105"/>
                      </a:lnTo>
                      <a:lnTo>
                        <a:pt x="1723" y="68"/>
                      </a:lnTo>
                      <a:lnTo>
                        <a:pt x="1838" y="39"/>
                      </a:lnTo>
                      <a:lnTo>
                        <a:pt x="1955" y="18"/>
                      </a:lnTo>
                      <a:lnTo>
                        <a:pt x="2074" y="4"/>
                      </a:lnTo>
                      <a:lnTo>
                        <a:pt x="21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grpSp>
    </p:spTree>
    <p:extLst>
      <p:ext uri="{BB962C8B-B14F-4D97-AF65-F5344CB8AC3E}">
        <p14:creationId xmlns:p14="http://schemas.microsoft.com/office/powerpoint/2010/main" val="342483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6</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6052931" cy="523220"/>
          </a:xfrm>
          <a:prstGeom prst="rect">
            <a:avLst/>
          </a:prstGeom>
          <a:noFill/>
        </p:spPr>
        <p:txBody>
          <a:bodyPr wrap="square" rtlCol="0">
            <a:spAutoFit/>
          </a:bodyPr>
          <a:lstStyle/>
          <a:p>
            <a:r>
              <a:rPr lang="es-CO" sz="2800" b="1" dirty="0"/>
              <a:t>Odd Ratio</a:t>
            </a:r>
          </a:p>
        </p:txBody>
      </p:sp>
      <p:sp>
        <p:nvSpPr>
          <p:cNvPr id="4" name="CuadroTexto 3">
            <a:extLst>
              <a:ext uri="{FF2B5EF4-FFF2-40B4-BE49-F238E27FC236}">
                <a16:creationId xmlns:a16="http://schemas.microsoft.com/office/drawing/2014/main" id="{2726ACA4-CF92-4707-A99E-6CB5418285B0}"/>
              </a:ext>
            </a:extLst>
          </p:cNvPr>
          <p:cNvSpPr txBox="1"/>
          <p:nvPr/>
        </p:nvSpPr>
        <p:spPr>
          <a:xfrm>
            <a:off x="426720" y="924560"/>
            <a:ext cx="11287760" cy="1569660"/>
          </a:xfrm>
          <a:prstGeom prst="rect">
            <a:avLst/>
          </a:prstGeom>
          <a:noFill/>
        </p:spPr>
        <p:txBody>
          <a:bodyPr wrap="square" rtlCol="0">
            <a:spAutoFit/>
          </a:bodyPr>
          <a:lstStyle/>
          <a:p>
            <a:pPr algn="just"/>
            <a:r>
              <a:rPr lang="es-CO" sz="2400" b="1" dirty="0">
                <a:solidFill>
                  <a:srgbClr val="2C5697"/>
                </a:solidFill>
              </a:rPr>
              <a:t>Ejemplo 1</a:t>
            </a:r>
          </a:p>
          <a:p>
            <a:pPr algn="just"/>
            <a:endParaRPr lang="es-CO" sz="2400" dirty="0"/>
          </a:p>
          <a:p>
            <a:pPr algn="just"/>
            <a:r>
              <a:rPr lang="es-CO" sz="2400" dirty="0"/>
              <a:t>Odd ratio=2, con Odd de 1.5 significa que la probabilidad aumentó de 60% a 75%.</a:t>
            </a:r>
          </a:p>
          <a:p>
            <a:pPr marL="342900" indent="-342900" algn="just">
              <a:buFont typeface="Arial" panose="020B0604020202020204" pitchFamily="34" charset="0"/>
              <a:buChar char="•"/>
            </a:pPr>
            <a:endParaRPr lang="es-CO" sz="2400" dirty="0"/>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31F433F-EFA3-4F83-959B-553378F945F0}"/>
                  </a:ext>
                </a:extLst>
              </p:cNvPr>
              <p:cNvSpPr txBox="1"/>
              <p:nvPr/>
            </p:nvSpPr>
            <p:spPr>
              <a:xfrm>
                <a:off x="4759960" y="2760716"/>
                <a:ext cx="247548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𝑂𝑑𝑑</m:t>
                      </m:r>
                      <m:r>
                        <a:rPr lang="es-CO" sz="2400" b="0" i="1" smtClean="0">
                          <a:latin typeface="Cambria Math" panose="02040503050406030204" pitchFamily="18" charset="0"/>
                        </a:rPr>
                        <m:t>1= </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0.6</m:t>
                          </m:r>
                        </m:num>
                        <m:den>
                          <m:r>
                            <a:rPr lang="es-CO" sz="2400" b="0" i="1" smtClean="0">
                              <a:latin typeface="Cambria Math" panose="02040503050406030204" pitchFamily="18" charset="0"/>
                            </a:rPr>
                            <m:t>0.4</m:t>
                          </m:r>
                        </m:den>
                      </m:f>
                      <m:r>
                        <a:rPr lang="es-CO" sz="2400" b="0" i="1" smtClean="0">
                          <a:latin typeface="Cambria Math" panose="02040503050406030204" pitchFamily="18" charset="0"/>
                        </a:rPr>
                        <m:t>=1.5</m:t>
                      </m:r>
                    </m:oMath>
                  </m:oMathPara>
                </a14:m>
                <a:endParaRPr lang="es-CO" sz="2400" b="0" dirty="0"/>
              </a:p>
            </p:txBody>
          </p:sp>
        </mc:Choice>
        <mc:Fallback xmlns="">
          <p:sp>
            <p:nvSpPr>
              <p:cNvPr id="32" name="CuadroTexto 31">
                <a:extLst>
                  <a:ext uri="{FF2B5EF4-FFF2-40B4-BE49-F238E27FC236}">
                    <a16:creationId xmlns:a16="http://schemas.microsoft.com/office/drawing/2014/main" id="{131F433F-EFA3-4F83-959B-553378F945F0}"/>
                  </a:ext>
                </a:extLst>
              </p:cNvPr>
              <p:cNvSpPr txBox="1">
                <a:spLocks noRot="1" noChangeAspect="1" noMove="1" noResize="1" noEditPoints="1" noAdjustHandles="1" noChangeArrowheads="1" noChangeShapeType="1" noTextEdit="1"/>
              </p:cNvSpPr>
              <p:nvPr/>
            </p:nvSpPr>
            <p:spPr>
              <a:xfrm>
                <a:off x="4759960" y="2760716"/>
                <a:ext cx="2475486" cy="693844"/>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B807444D-BED1-4CE6-B918-E4C46EBBDE96}"/>
                  </a:ext>
                </a:extLst>
              </p:cNvPr>
              <p:cNvSpPr txBox="1"/>
              <p:nvPr/>
            </p:nvSpPr>
            <p:spPr>
              <a:xfrm>
                <a:off x="4759960" y="4013108"/>
                <a:ext cx="2412968" cy="701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𝑂𝑑𝑑</m:t>
                      </m:r>
                      <m:r>
                        <a:rPr lang="es-CO" sz="2400" b="0" i="1" smtClean="0">
                          <a:latin typeface="Cambria Math" panose="02040503050406030204" pitchFamily="18" charset="0"/>
                        </a:rPr>
                        <m:t>2= </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0.75</m:t>
                          </m:r>
                        </m:num>
                        <m:den>
                          <m:r>
                            <a:rPr lang="es-CO" sz="2400" b="0" i="1" smtClean="0">
                              <a:latin typeface="Cambria Math" panose="02040503050406030204" pitchFamily="18" charset="0"/>
                            </a:rPr>
                            <m:t>0.25</m:t>
                          </m:r>
                        </m:den>
                      </m:f>
                      <m:r>
                        <a:rPr lang="es-CO" sz="2400" b="0" i="1" smtClean="0">
                          <a:latin typeface="Cambria Math" panose="02040503050406030204" pitchFamily="18" charset="0"/>
                        </a:rPr>
                        <m:t>=3</m:t>
                      </m:r>
                    </m:oMath>
                  </m:oMathPara>
                </a14:m>
                <a:endParaRPr lang="es-CO" sz="2400" b="0" dirty="0"/>
              </a:p>
            </p:txBody>
          </p:sp>
        </mc:Choice>
        <mc:Fallback xmlns="">
          <p:sp>
            <p:nvSpPr>
              <p:cNvPr id="33" name="CuadroTexto 32">
                <a:extLst>
                  <a:ext uri="{FF2B5EF4-FFF2-40B4-BE49-F238E27FC236}">
                    <a16:creationId xmlns:a16="http://schemas.microsoft.com/office/drawing/2014/main" id="{B807444D-BED1-4CE6-B918-E4C46EBBDE96}"/>
                  </a:ext>
                </a:extLst>
              </p:cNvPr>
              <p:cNvSpPr txBox="1">
                <a:spLocks noRot="1" noChangeAspect="1" noMove="1" noResize="1" noEditPoints="1" noAdjustHandles="1" noChangeArrowheads="1" noChangeShapeType="1" noTextEdit="1"/>
              </p:cNvSpPr>
              <p:nvPr/>
            </p:nvSpPr>
            <p:spPr>
              <a:xfrm>
                <a:off x="4759960" y="4013108"/>
                <a:ext cx="2412968" cy="701346"/>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78786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7</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6052931" cy="523220"/>
          </a:xfrm>
          <a:prstGeom prst="rect">
            <a:avLst/>
          </a:prstGeom>
          <a:noFill/>
        </p:spPr>
        <p:txBody>
          <a:bodyPr wrap="square" rtlCol="0">
            <a:spAutoFit/>
          </a:bodyPr>
          <a:lstStyle/>
          <a:p>
            <a:r>
              <a:rPr lang="es-CO" sz="2800" b="1" dirty="0"/>
              <a:t>Odd Ratio</a:t>
            </a:r>
          </a:p>
        </p:txBody>
      </p:sp>
      <p:sp>
        <p:nvSpPr>
          <p:cNvPr id="4" name="CuadroTexto 3">
            <a:extLst>
              <a:ext uri="{FF2B5EF4-FFF2-40B4-BE49-F238E27FC236}">
                <a16:creationId xmlns:a16="http://schemas.microsoft.com/office/drawing/2014/main" id="{2726ACA4-CF92-4707-A99E-6CB5418285B0}"/>
              </a:ext>
            </a:extLst>
          </p:cNvPr>
          <p:cNvSpPr txBox="1"/>
          <p:nvPr/>
        </p:nvSpPr>
        <p:spPr>
          <a:xfrm>
            <a:off x="426720" y="924560"/>
            <a:ext cx="11287760" cy="1938992"/>
          </a:xfrm>
          <a:prstGeom prst="rect">
            <a:avLst/>
          </a:prstGeom>
          <a:noFill/>
        </p:spPr>
        <p:txBody>
          <a:bodyPr wrap="square" rtlCol="0">
            <a:spAutoFit/>
          </a:bodyPr>
          <a:lstStyle/>
          <a:p>
            <a:pPr algn="just"/>
            <a:r>
              <a:rPr lang="es-CO" sz="2400" b="1" dirty="0">
                <a:solidFill>
                  <a:srgbClr val="2C5697"/>
                </a:solidFill>
              </a:rPr>
              <a:t>Ejemplo 2</a:t>
            </a:r>
          </a:p>
          <a:p>
            <a:pPr algn="just"/>
            <a:endParaRPr lang="es-CO" sz="2400" dirty="0"/>
          </a:p>
          <a:p>
            <a:pPr algn="just"/>
            <a:r>
              <a:rPr lang="es-CO" sz="2400" dirty="0"/>
              <a:t>Odd ratio=2.25, pero Odd inicial de 0.11 significa que la probabilidad aumentó de 10% a 20%.</a:t>
            </a:r>
          </a:p>
          <a:p>
            <a:pPr marL="342900" indent="-342900" algn="just">
              <a:buFont typeface="Arial" panose="020B0604020202020204" pitchFamily="34" charset="0"/>
              <a:buChar char="•"/>
            </a:pPr>
            <a:endParaRPr lang="es-CO" sz="2400" dirty="0"/>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131F433F-EFA3-4F83-959B-553378F945F0}"/>
                  </a:ext>
                </a:extLst>
              </p:cNvPr>
              <p:cNvSpPr txBox="1"/>
              <p:nvPr/>
            </p:nvSpPr>
            <p:spPr>
              <a:xfrm>
                <a:off x="4747898" y="2497970"/>
                <a:ext cx="264540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𝑂𝑑𝑑</m:t>
                      </m:r>
                      <m:r>
                        <a:rPr lang="es-CO" sz="2400" b="0" i="1" smtClean="0">
                          <a:latin typeface="Cambria Math" panose="02040503050406030204" pitchFamily="18" charset="0"/>
                        </a:rPr>
                        <m:t>1= </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0.1</m:t>
                          </m:r>
                        </m:num>
                        <m:den>
                          <m:r>
                            <a:rPr lang="es-CO" sz="2400" b="0" i="1" smtClean="0">
                              <a:latin typeface="Cambria Math" panose="02040503050406030204" pitchFamily="18" charset="0"/>
                            </a:rPr>
                            <m:t>0.9</m:t>
                          </m:r>
                        </m:den>
                      </m:f>
                      <m:r>
                        <a:rPr lang="es-CO" sz="2400" b="0" i="1" smtClean="0">
                          <a:latin typeface="Cambria Math" panose="02040503050406030204" pitchFamily="18" charset="0"/>
                        </a:rPr>
                        <m:t>=0.11</m:t>
                      </m:r>
                    </m:oMath>
                  </m:oMathPara>
                </a14:m>
                <a:endParaRPr lang="es-CO" sz="2400" b="0" dirty="0"/>
              </a:p>
            </p:txBody>
          </p:sp>
        </mc:Choice>
        <mc:Fallback xmlns="">
          <p:sp>
            <p:nvSpPr>
              <p:cNvPr id="32" name="CuadroTexto 31">
                <a:extLst>
                  <a:ext uri="{FF2B5EF4-FFF2-40B4-BE49-F238E27FC236}">
                    <a16:creationId xmlns:a16="http://schemas.microsoft.com/office/drawing/2014/main" id="{131F433F-EFA3-4F83-959B-553378F945F0}"/>
                  </a:ext>
                </a:extLst>
              </p:cNvPr>
              <p:cNvSpPr txBox="1">
                <a:spLocks noRot="1" noChangeAspect="1" noMove="1" noResize="1" noEditPoints="1" noAdjustHandles="1" noChangeArrowheads="1" noChangeShapeType="1" noTextEdit="1"/>
              </p:cNvSpPr>
              <p:nvPr/>
            </p:nvSpPr>
            <p:spPr>
              <a:xfrm>
                <a:off x="4747898" y="2497970"/>
                <a:ext cx="2645404" cy="693844"/>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CuadroTexto 32">
                <a:extLst>
                  <a:ext uri="{FF2B5EF4-FFF2-40B4-BE49-F238E27FC236}">
                    <a16:creationId xmlns:a16="http://schemas.microsoft.com/office/drawing/2014/main" id="{B807444D-BED1-4CE6-B918-E4C46EBBDE96}"/>
                  </a:ext>
                </a:extLst>
              </p:cNvPr>
              <p:cNvSpPr txBox="1"/>
              <p:nvPr/>
            </p:nvSpPr>
            <p:spPr>
              <a:xfrm>
                <a:off x="4773298" y="3696070"/>
                <a:ext cx="264540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𝑂𝑑𝑑</m:t>
                      </m:r>
                      <m:r>
                        <a:rPr lang="es-CO" sz="2400" b="0" i="1" smtClean="0">
                          <a:latin typeface="Cambria Math" panose="02040503050406030204" pitchFamily="18" charset="0"/>
                        </a:rPr>
                        <m:t>2= </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0.2</m:t>
                          </m:r>
                        </m:num>
                        <m:den>
                          <m:r>
                            <a:rPr lang="es-CO" sz="2400" b="0" i="1" smtClean="0">
                              <a:latin typeface="Cambria Math" panose="02040503050406030204" pitchFamily="18" charset="0"/>
                            </a:rPr>
                            <m:t>0.8</m:t>
                          </m:r>
                        </m:den>
                      </m:f>
                      <m:r>
                        <a:rPr lang="es-CO" sz="2400" b="0" i="1" smtClean="0">
                          <a:latin typeface="Cambria Math" panose="02040503050406030204" pitchFamily="18" charset="0"/>
                        </a:rPr>
                        <m:t>=0,25</m:t>
                      </m:r>
                    </m:oMath>
                  </m:oMathPara>
                </a14:m>
                <a:endParaRPr lang="es-CO" sz="2400" b="0" dirty="0"/>
              </a:p>
            </p:txBody>
          </p:sp>
        </mc:Choice>
        <mc:Fallback xmlns="">
          <p:sp>
            <p:nvSpPr>
              <p:cNvPr id="33" name="CuadroTexto 32">
                <a:extLst>
                  <a:ext uri="{FF2B5EF4-FFF2-40B4-BE49-F238E27FC236}">
                    <a16:creationId xmlns:a16="http://schemas.microsoft.com/office/drawing/2014/main" id="{B807444D-BED1-4CE6-B918-E4C46EBBDE96}"/>
                  </a:ext>
                </a:extLst>
              </p:cNvPr>
              <p:cNvSpPr txBox="1">
                <a:spLocks noRot="1" noChangeAspect="1" noMove="1" noResize="1" noEditPoints="1" noAdjustHandles="1" noChangeArrowheads="1" noChangeShapeType="1" noTextEdit="1"/>
              </p:cNvSpPr>
              <p:nvPr/>
            </p:nvSpPr>
            <p:spPr>
              <a:xfrm>
                <a:off x="4773298" y="3696070"/>
                <a:ext cx="2645404" cy="693844"/>
              </a:xfrm>
              <a:prstGeom prst="rect">
                <a:avLst/>
              </a:prstGeom>
              <a:blipFill>
                <a:blip r:embed="rId4"/>
                <a:stretch>
                  <a:fillRect/>
                </a:stretch>
              </a:blipFill>
            </p:spPr>
            <p:txBody>
              <a:bodyPr/>
              <a:lstStyle/>
              <a:p>
                <a:r>
                  <a:rPr lang="es-CO">
                    <a:noFill/>
                  </a:rPr>
                  <a:t> </a:t>
                </a:r>
              </a:p>
            </p:txBody>
          </p:sp>
        </mc:Fallback>
      </mc:AlternateContent>
      <p:sp>
        <p:nvSpPr>
          <p:cNvPr id="10" name="CuadroTexto 9">
            <a:extLst>
              <a:ext uri="{FF2B5EF4-FFF2-40B4-BE49-F238E27FC236}">
                <a16:creationId xmlns:a16="http://schemas.microsoft.com/office/drawing/2014/main" id="{71D12C14-E8C7-4320-B21B-99B0D296E2FB}"/>
              </a:ext>
            </a:extLst>
          </p:cNvPr>
          <p:cNvSpPr txBox="1"/>
          <p:nvPr/>
        </p:nvSpPr>
        <p:spPr>
          <a:xfrm>
            <a:off x="426721" y="4891719"/>
            <a:ext cx="11287760" cy="1261884"/>
          </a:xfrm>
          <a:prstGeom prst="rect">
            <a:avLst/>
          </a:prstGeom>
          <a:noFill/>
        </p:spPr>
        <p:txBody>
          <a:bodyPr wrap="square" rtlCol="0">
            <a:spAutoFit/>
          </a:bodyPr>
          <a:lstStyle/>
          <a:p>
            <a:pPr algn="ctr"/>
            <a:endParaRPr lang="es-CO" sz="2400" dirty="0"/>
          </a:p>
          <a:p>
            <a:pPr algn="ctr"/>
            <a:r>
              <a:rPr lang="es-CO" sz="2800" b="1" dirty="0"/>
              <a:t>Luego, el Odd ratio debe ser interpretado sobre la probabilidad base</a:t>
            </a:r>
          </a:p>
          <a:p>
            <a:pPr marL="342900" indent="-342900" algn="ctr">
              <a:buFont typeface="Arial" panose="020B0604020202020204" pitchFamily="34" charset="0"/>
              <a:buChar char="•"/>
            </a:pPr>
            <a:endParaRPr lang="es-CO" sz="2400" dirty="0"/>
          </a:p>
        </p:txBody>
      </p:sp>
    </p:spTree>
    <p:extLst>
      <p:ext uri="{BB962C8B-B14F-4D97-AF65-F5344CB8AC3E}">
        <p14:creationId xmlns:p14="http://schemas.microsoft.com/office/powerpoint/2010/main" val="25398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8</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Interpretación de efectos en la Regresión Logística</a:t>
            </a:r>
          </a:p>
        </p:txBody>
      </p:sp>
      <p:sp>
        <p:nvSpPr>
          <p:cNvPr id="4" name="CuadroTexto 3">
            <a:extLst>
              <a:ext uri="{FF2B5EF4-FFF2-40B4-BE49-F238E27FC236}">
                <a16:creationId xmlns:a16="http://schemas.microsoft.com/office/drawing/2014/main" id="{2726ACA4-CF92-4707-A99E-6CB5418285B0}"/>
              </a:ext>
            </a:extLst>
          </p:cNvPr>
          <p:cNvSpPr txBox="1"/>
          <p:nvPr/>
        </p:nvSpPr>
        <p:spPr>
          <a:xfrm>
            <a:off x="327991" y="1184995"/>
            <a:ext cx="11287760" cy="3416320"/>
          </a:xfrm>
          <a:prstGeom prst="rect">
            <a:avLst/>
          </a:prstGeom>
          <a:noFill/>
        </p:spPr>
        <p:txBody>
          <a:bodyPr wrap="square" rtlCol="0">
            <a:spAutoFit/>
          </a:bodyPr>
          <a:lstStyle/>
          <a:p>
            <a:pPr marL="342900" indent="-342900" algn="just">
              <a:buFont typeface="Arial" panose="020B0604020202020204" pitchFamily="34" charset="0"/>
              <a:buChar char="•"/>
            </a:pPr>
            <a:r>
              <a:rPr lang="es-CO" sz="2400" dirty="0"/>
              <a:t>Un coeficiente mayor que 0 indica una propensión a pertenecer al grupo de resultados “</a:t>
            </a:r>
            <a:r>
              <a:rPr lang="es-CO" sz="2400" b="1" dirty="0">
                <a:solidFill>
                  <a:srgbClr val="2C5697"/>
                </a:solidFill>
              </a:rPr>
              <a:t>positivos</a:t>
            </a:r>
            <a:r>
              <a:rPr lang="es-CO" sz="2400" dirty="0"/>
              <a:t>”</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dirty="0"/>
              <a:t>Un coeficiente menor que 0 indica propensión hacia los “</a:t>
            </a:r>
            <a:r>
              <a:rPr lang="es-CO" sz="2400" b="1" dirty="0">
                <a:solidFill>
                  <a:srgbClr val="2C5697"/>
                </a:solidFill>
              </a:rPr>
              <a:t>negativos</a:t>
            </a:r>
            <a:r>
              <a:rPr lang="es-CO" sz="2400" dirty="0"/>
              <a:t>”</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dirty="0"/>
              <a:t>Una exponencial entre 0 y 1 significa propensión al resultado “</a:t>
            </a:r>
            <a:r>
              <a:rPr lang="es-CO" sz="2400" b="1" dirty="0">
                <a:solidFill>
                  <a:srgbClr val="2C5697"/>
                </a:solidFill>
              </a:rPr>
              <a:t>negativo</a:t>
            </a:r>
            <a:r>
              <a:rPr lang="es-CO" sz="2400" dirty="0"/>
              <a:t>” (Odd ratios)</a:t>
            </a:r>
          </a:p>
          <a:p>
            <a:pPr marL="342900" indent="-342900" algn="just">
              <a:buFont typeface="Arial" panose="020B0604020202020204" pitchFamily="34" charset="0"/>
              <a:buChar char="•"/>
            </a:pPr>
            <a:endParaRPr lang="es-CO" sz="2400" dirty="0"/>
          </a:p>
          <a:p>
            <a:pPr marL="342900" indent="-342900" algn="just">
              <a:buFont typeface="Arial" panose="020B0604020202020204" pitchFamily="34" charset="0"/>
              <a:buChar char="•"/>
            </a:pPr>
            <a:r>
              <a:rPr lang="es-CO" sz="2400" dirty="0"/>
              <a:t>Una exponencial mayor que 1 significa propensión al resultado “</a:t>
            </a:r>
            <a:r>
              <a:rPr lang="es-CO" sz="2400" b="1" dirty="0">
                <a:solidFill>
                  <a:srgbClr val="2C5697"/>
                </a:solidFill>
              </a:rPr>
              <a:t>positivo</a:t>
            </a:r>
            <a:r>
              <a:rPr lang="es-CO" sz="2400" dirty="0"/>
              <a:t>” (Odd ratios)</a:t>
            </a:r>
          </a:p>
          <a:p>
            <a:pPr marL="342900" indent="-342900" algn="just">
              <a:buFont typeface="Arial" panose="020B0604020202020204" pitchFamily="34" charset="0"/>
              <a:buChar char="•"/>
            </a:pPr>
            <a:endParaRPr lang="es-CO" sz="2400" dirty="0"/>
          </a:p>
        </p:txBody>
      </p:sp>
    </p:spTree>
    <p:extLst>
      <p:ext uri="{BB962C8B-B14F-4D97-AF65-F5344CB8AC3E}">
        <p14:creationId xmlns:p14="http://schemas.microsoft.com/office/powerpoint/2010/main" val="198102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95C03B4-4AD6-4BB5-B97B-BC609A98C8EC}"/>
              </a:ext>
            </a:extLst>
          </p:cNvPr>
          <p:cNvSpPr/>
          <p:nvPr/>
        </p:nvSpPr>
        <p:spPr>
          <a:xfrm>
            <a:off x="0" y="5784574"/>
            <a:ext cx="12192000" cy="1073426"/>
          </a:xfrm>
          <a:prstGeom prst="rect">
            <a:avLst/>
          </a:prstGeom>
          <a:solidFill>
            <a:srgbClr val="2C56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Marcador de número de diapositiva 4">
            <a:extLst>
              <a:ext uri="{FF2B5EF4-FFF2-40B4-BE49-F238E27FC236}">
                <a16:creationId xmlns:a16="http://schemas.microsoft.com/office/drawing/2014/main" id="{486A04CD-2A41-4DDA-92F0-C9F5DF16BA8A}"/>
              </a:ext>
            </a:extLst>
          </p:cNvPr>
          <p:cNvSpPr>
            <a:spLocks noGrp="1"/>
          </p:cNvSpPr>
          <p:nvPr>
            <p:ph type="sldNum" sz="quarter" idx="12"/>
          </p:nvPr>
        </p:nvSpPr>
        <p:spPr/>
        <p:txBody>
          <a:bodyPr/>
          <a:lstStyle/>
          <a:p>
            <a:fld id="{7F69A413-E501-443A-8AEB-75E16CE63E79}" type="slidenum">
              <a:rPr lang="es-CO" smtClean="0"/>
              <a:t>9</a:t>
            </a:fld>
            <a:endParaRPr lang="es-CO" dirty="0"/>
          </a:p>
        </p:txBody>
      </p:sp>
      <p:sp>
        <p:nvSpPr>
          <p:cNvPr id="12" name="CuadroTexto 11">
            <a:extLst>
              <a:ext uri="{FF2B5EF4-FFF2-40B4-BE49-F238E27FC236}">
                <a16:creationId xmlns:a16="http://schemas.microsoft.com/office/drawing/2014/main" id="{18C73C05-10AB-4112-87E2-9BE027E9E508}"/>
              </a:ext>
            </a:extLst>
          </p:cNvPr>
          <p:cNvSpPr txBox="1"/>
          <p:nvPr/>
        </p:nvSpPr>
        <p:spPr>
          <a:xfrm>
            <a:off x="0" y="6186081"/>
            <a:ext cx="12192000" cy="276999"/>
          </a:xfrm>
          <a:prstGeom prst="rect">
            <a:avLst/>
          </a:prstGeom>
          <a:noFill/>
        </p:spPr>
        <p:txBody>
          <a:bodyPr wrap="square" rtlCol="0">
            <a:spAutoFit/>
          </a:bodyPr>
          <a:lstStyle/>
          <a:p>
            <a:pPr algn="ctr"/>
            <a:r>
              <a:rPr lang="es-CO" sz="1200" dirty="0">
                <a:solidFill>
                  <a:schemeClr val="bg1"/>
                </a:solidFill>
                <a:latin typeface="Lucida Bright" panose="02040602050505020304" pitchFamily="18" charset="0"/>
              </a:rPr>
              <a:t>Regresión Logística</a:t>
            </a:r>
          </a:p>
        </p:txBody>
      </p:sp>
      <p:sp>
        <p:nvSpPr>
          <p:cNvPr id="7" name="CuadroTexto 6">
            <a:extLst>
              <a:ext uri="{FF2B5EF4-FFF2-40B4-BE49-F238E27FC236}">
                <a16:creationId xmlns:a16="http://schemas.microsoft.com/office/drawing/2014/main" id="{7F489B6A-E241-4D8A-A162-7FF9677BC5E4}"/>
              </a:ext>
            </a:extLst>
          </p:cNvPr>
          <p:cNvSpPr txBox="1"/>
          <p:nvPr/>
        </p:nvSpPr>
        <p:spPr>
          <a:xfrm>
            <a:off x="327991" y="260460"/>
            <a:ext cx="8368969" cy="523220"/>
          </a:xfrm>
          <a:prstGeom prst="rect">
            <a:avLst/>
          </a:prstGeom>
          <a:noFill/>
        </p:spPr>
        <p:txBody>
          <a:bodyPr wrap="square" rtlCol="0">
            <a:spAutoFit/>
          </a:bodyPr>
          <a:lstStyle/>
          <a:p>
            <a:r>
              <a:rPr lang="es-CO" sz="2800" b="1" dirty="0"/>
              <a:t>Calidad – Prueba de Hipótesis para los parámetros</a:t>
            </a:r>
          </a:p>
        </p:txBody>
      </p:sp>
      <p:sp>
        <p:nvSpPr>
          <p:cNvPr id="4" name="CuadroTexto 3">
            <a:extLst>
              <a:ext uri="{FF2B5EF4-FFF2-40B4-BE49-F238E27FC236}">
                <a16:creationId xmlns:a16="http://schemas.microsoft.com/office/drawing/2014/main" id="{2726ACA4-CF92-4707-A99E-6CB5418285B0}"/>
              </a:ext>
            </a:extLst>
          </p:cNvPr>
          <p:cNvSpPr txBox="1"/>
          <p:nvPr/>
        </p:nvSpPr>
        <p:spPr>
          <a:xfrm>
            <a:off x="327991" y="1184995"/>
            <a:ext cx="11287760" cy="830997"/>
          </a:xfrm>
          <a:prstGeom prst="rect">
            <a:avLst/>
          </a:prstGeom>
          <a:noFill/>
        </p:spPr>
        <p:txBody>
          <a:bodyPr wrap="square" rtlCol="0">
            <a:spAutoFit/>
          </a:bodyPr>
          <a:lstStyle/>
          <a:p>
            <a:pPr algn="just"/>
            <a:r>
              <a:rPr lang="es-CO" sz="2400" dirty="0"/>
              <a:t>Esta prueba examina cada una de las variables independientes e indica si tienen o no significado en el modelo</a:t>
            </a:r>
          </a:p>
        </p:txBody>
      </p:sp>
      <p:sp>
        <p:nvSpPr>
          <p:cNvPr id="8" name="Rectángulo 7">
            <a:extLst>
              <a:ext uri="{FF2B5EF4-FFF2-40B4-BE49-F238E27FC236}">
                <a16:creationId xmlns:a16="http://schemas.microsoft.com/office/drawing/2014/main" id="{F6B57C78-1A07-44D6-A8CA-E2F42264F549}"/>
              </a:ext>
            </a:extLst>
          </p:cNvPr>
          <p:cNvSpPr/>
          <p:nvPr/>
        </p:nvSpPr>
        <p:spPr>
          <a:xfrm>
            <a:off x="2589690" y="2526290"/>
            <a:ext cx="7012619" cy="15156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s-CO" sz="2200" dirty="0"/>
              <a:t>H</a:t>
            </a:r>
            <a:r>
              <a:rPr lang="es-CO" sz="1200" dirty="0"/>
              <a:t>O</a:t>
            </a:r>
            <a:r>
              <a:rPr lang="es-CO" sz="2200" dirty="0"/>
              <a:t>: La variable no tiene significado o no está asociada (B=0)</a:t>
            </a:r>
          </a:p>
          <a:p>
            <a:pPr algn="just"/>
            <a:r>
              <a:rPr lang="es-CO" sz="2200" dirty="0"/>
              <a:t>H</a:t>
            </a:r>
            <a:r>
              <a:rPr lang="es-CO" sz="1200" dirty="0"/>
              <a:t>1</a:t>
            </a:r>
            <a:r>
              <a:rPr lang="es-CO" sz="2200" dirty="0"/>
              <a:t>: La variable tiene significado y está asociada (B&lt;&gt;0) </a:t>
            </a:r>
          </a:p>
        </p:txBody>
      </p:sp>
    </p:spTree>
    <p:extLst>
      <p:ext uri="{BB962C8B-B14F-4D97-AF65-F5344CB8AC3E}">
        <p14:creationId xmlns:p14="http://schemas.microsoft.com/office/powerpoint/2010/main" val="42495172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6DCB4C12FB70644A79CA231250C1485" ma:contentTypeVersion="7" ma:contentTypeDescription="Crear nuevo documento." ma:contentTypeScope="" ma:versionID="6ce07c5778b1d2cfcfab13397c7edfb4">
  <xsd:schema xmlns:xsd="http://www.w3.org/2001/XMLSchema" xmlns:xs="http://www.w3.org/2001/XMLSchema" xmlns:p="http://schemas.microsoft.com/office/2006/metadata/properties" xmlns:ns2="26ed6178-855e-4f34-b1c0-bac02330acf2" targetNamespace="http://schemas.microsoft.com/office/2006/metadata/properties" ma:root="true" ma:fieldsID="643f1ad73eb1cae91d4142ea14e98cdc" ns2:_="">
    <xsd:import namespace="26ed6178-855e-4f34-b1c0-bac02330ac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ed6178-855e-4f34-b1c0-bac02330ac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26ed6178-855e-4f34-b1c0-bac02330acf2" xsi:nil="true"/>
  </documentManagement>
</p:properties>
</file>

<file path=customXml/itemProps1.xml><?xml version="1.0" encoding="utf-8"?>
<ds:datastoreItem xmlns:ds="http://schemas.openxmlformats.org/officeDocument/2006/customXml" ds:itemID="{2EF5B017-BF54-4C2C-A6C9-8DABE95F8DE2}"/>
</file>

<file path=customXml/itemProps2.xml><?xml version="1.0" encoding="utf-8"?>
<ds:datastoreItem xmlns:ds="http://schemas.openxmlformats.org/officeDocument/2006/customXml" ds:itemID="{1B9F2DBF-3497-4165-8F11-E5F2173F060A}"/>
</file>

<file path=customXml/itemProps3.xml><?xml version="1.0" encoding="utf-8"?>
<ds:datastoreItem xmlns:ds="http://schemas.openxmlformats.org/officeDocument/2006/customXml" ds:itemID="{C894AC5A-6F2B-437B-83CB-BBEC3BDBE3D7}"/>
</file>

<file path=docProps/app.xml><?xml version="1.0" encoding="utf-8"?>
<Properties xmlns="http://schemas.openxmlformats.org/officeDocument/2006/extended-properties" xmlns:vt="http://schemas.openxmlformats.org/officeDocument/2006/docPropsVTypes">
  <TotalTime>5345</TotalTime>
  <Words>1690</Words>
  <Application>Microsoft Office PowerPoint</Application>
  <PresentationFormat>Panorámica</PresentationFormat>
  <Paragraphs>323</Paragraphs>
  <Slides>39</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39</vt:i4>
      </vt:variant>
    </vt:vector>
  </HeadingPairs>
  <TitlesOfParts>
    <vt:vector size="45" baseType="lpstr">
      <vt:lpstr>Arial</vt:lpstr>
      <vt:lpstr>Calibri</vt:lpstr>
      <vt:lpstr>Calibri Light</vt:lpstr>
      <vt:lpstr>Cambria Math</vt:lpstr>
      <vt:lpstr>Lucida Bright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Maryelin Pérez</dc:creator>
  <cp:lastModifiedBy>Luisa Fernanda Garcia Ordoñez</cp:lastModifiedBy>
  <cp:revision>225</cp:revision>
  <dcterms:created xsi:type="dcterms:W3CDTF">2019-01-16T00:05:54Z</dcterms:created>
  <dcterms:modified xsi:type="dcterms:W3CDTF">2022-03-28T09:34:58Z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0x010100D6DCB4C12FB70644A79CA231250C1485</vt:lpwstr>
  </property>
  <property fmtid="{D5CDD505-2E9C-101B-9397-08002B2CF9AE}" pid="3" name="xd_Signature">
    <vt:bool>false</vt:bool>
  </property>
  <property fmtid="{D5CDD505-2E9C-101B-9397-08002B2CF9AE}" pid="4" name="xd_ProgID">
    <vt:lpwstr/>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