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57" r:id="rId6"/>
    <p:sldId id="258" r:id="rId7"/>
    <p:sldId id="261" r:id="rId8"/>
    <p:sldId id="260" r:id="rId9"/>
    <p:sldId id="277" r:id="rId10"/>
    <p:sldId id="278" r:id="rId11"/>
    <p:sldId id="262" r:id="rId12"/>
    <p:sldId id="279" r:id="rId13"/>
    <p:sldId id="281" r:id="rId14"/>
    <p:sldId id="282" r:id="rId15"/>
    <p:sldId id="287" r:id="rId16"/>
    <p:sldId id="288" r:id="rId17"/>
    <p:sldId id="289" r:id="rId18"/>
    <p:sldId id="290" r:id="rId19"/>
    <p:sldId id="265" r:id="rId20"/>
    <p:sldId id="264" r:id="rId21"/>
    <p:sldId id="267" r:id="rId22"/>
    <p:sldId id="268" r:id="rId23"/>
    <p:sldId id="272" r:id="rId24"/>
    <p:sldId id="283" r:id="rId25"/>
    <p:sldId id="284" r:id="rId26"/>
    <p:sldId id="285" r:id="rId27"/>
    <p:sldId id="286" r:id="rId28"/>
    <p:sldId id="273" r:id="rId29"/>
    <p:sldId id="275"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D7275-DF17-8206-CCA1-774A4F006D83}" v="5" dt="2023-05-22T15:42:41.056"/>
    <p1510:client id="{761A1FFB-C4B3-40B8-83E8-DA60789346B5}" v="909" dt="2023-05-22T06:29:36.057"/>
    <p1510:client id="{837CD6A5-940A-4D76-8261-EFE23DD6D50D}" v="123" dt="2023-05-22T06:20:46.879"/>
    <p1510:client id="{A163E21A-AB83-4A87-A4C5-D7313BA8900A}" v="1432" dt="2023-05-22T06:38:50.668"/>
    <p1510:client id="{AB9B460A-21DB-4F43-8897-CF4529201AE1}" v="161" dt="2023-05-22T17:35:19.337"/>
    <p1510:client id="{B7B97F29-715A-466E-919C-F07C6E8FFD81}" v="2462" dt="2023-05-22T17:36:00.742"/>
    <p1510:client id="{D894C50B-DE0C-427C-AA60-CA7EB1F393D3}" v="1" dt="2023-05-22T06:36:26.356"/>
    <p1510:client id="{EC348D6C-850E-4AD7-A8C3-0B5AE3D7E116}" v="98" dt="2023-05-22T17:06:25.18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data1.xml><?xml version="1.0" encoding="utf-8"?>
<dgm:dataModel xmlns:dgm="http://schemas.openxmlformats.org/drawingml/2006/diagram" xmlns:a="http://schemas.openxmlformats.org/drawingml/2006/main">
  <dgm:ptLst>
    <dgm:pt modelId="{4D7F79DA-6AFF-4D0F-A9FE-CA890F2AA772}" type="doc">
      <dgm:prSet loTypeId="urn:microsoft.com/office/officeart/2018/5/layout/IconLeaf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3DA24A21-BEA9-4C9D-B823-F6A17AFD29F6}">
      <dgm:prSet custT="1"/>
      <dgm:spPr/>
      <dgm:t>
        <a:bodyPr/>
        <a:lstStyle/>
        <a:p>
          <a:pPr>
            <a:lnSpc>
              <a:spcPct val="100000"/>
            </a:lnSpc>
            <a:defRPr cap="all"/>
          </a:pPr>
          <a:r>
            <a:rPr lang="es-MX" sz="1200" b="1" dirty="0">
              <a:latin typeface="Amasis MT Pro Black" panose="02040A04050005020304" pitchFamily="18" charset="0"/>
              <a:cs typeface="Arial" panose="020B0604020202020204" pitchFamily="34" charset="0"/>
            </a:rPr>
            <a:t>En primer lugar, consideramos que la selección de los dispositivos necesarios para el Call center, Fue necesario tener en cuenta aspectos como la cantidad de subredes necesarios para cada sucursal, así como la cantidad de dispositivos finales activos que se requieren en cada departamento de las 4 sucursales, además de considerar la escalabilidad en todos los departamentos en un 20%..</a:t>
          </a:r>
          <a:endParaRPr lang="en-US" sz="1200" b="1" dirty="0">
            <a:latin typeface="Amasis MT Pro Black" panose="02040A04050005020304" pitchFamily="18" charset="0"/>
            <a:cs typeface="Arial" panose="020B0604020202020204" pitchFamily="34" charset="0"/>
          </a:endParaRPr>
        </a:p>
      </dgm:t>
    </dgm:pt>
    <dgm:pt modelId="{67D7B833-ADCD-45B5-92A7-185A52A84925}" type="parTrans" cxnId="{2E2CAA2F-494E-4273-AF61-89A6DB47EEE6}">
      <dgm:prSet/>
      <dgm:spPr/>
      <dgm:t>
        <a:bodyPr/>
        <a:lstStyle/>
        <a:p>
          <a:endParaRPr lang="en-US"/>
        </a:p>
      </dgm:t>
    </dgm:pt>
    <dgm:pt modelId="{DA588EAA-28BE-49EB-BDB5-380E08D06081}" type="sibTrans" cxnId="{2E2CAA2F-494E-4273-AF61-89A6DB47EEE6}">
      <dgm:prSet/>
      <dgm:spPr/>
      <dgm:t>
        <a:bodyPr/>
        <a:lstStyle/>
        <a:p>
          <a:endParaRPr lang="en-US"/>
        </a:p>
      </dgm:t>
    </dgm:pt>
    <dgm:pt modelId="{8FA2D723-0AE0-4A02-82F6-3F6352883FAB}">
      <dgm:prSet custT="1"/>
      <dgm:spPr/>
      <dgm:t>
        <a:bodyPr/>
        <a:lstStyle/>
        <a:p>
          <a:pPr>
            <a:lnSpc>
              <a:spcPct val="100000"/>
            </a:lnSpc>
            <a:defRPr cap="all"/>
          </a:pPr>
          <a:r>
            <a:rPr lang="es-MX" sz="1200" b="1" dirty="0">
              <a:latin typeface="Amasis MT Pro Black" panose="02040A04050005020304" pitchFamily="18" charset="0"/>
            </a:rPr>
            <a:t>Asimismo, consideramos que la configuración de cada dispositivo fue un proceso que requirió de una atención detallada. Fue necesario configurar cada dispositivo de manera que en que pudiese conectarse a la red central y además de poder comunicarse con las demás sucursales.</a:t>
          </a:r>
          <a:endParaRPr lang="en-US" sz="1200" b="1" dirty="0">
            <a:latin typeface="Amasis MT Pro Black" panose="02040A04050005020304" pitchFamily="18" charset="0"/>
          </a:endParaRPr>
        </a:p>
      </dgm:t>
    </dgm:pt>
    <dgm:pt modelId="{BAB136B4-5AE9-4FAB-A214-B1A6C79C282F}" type="parTrans" cxnId="{333909F8-43AE-4CB2-BA30-479ECB200C73}">
      <dgm:prSet/>
      <dgm:spPr/>
      <dgm:t>
        <a:bodyPr/>
        <a:lstStyle/>
        <a:p>
          <a:endParaRPr lang="en-US"/>
        </a:p>
      </dgm:t>
    </dgm:pt>
    <dgm:pt modelId="{F23E0DE7-9119-417E-BDF8-F316210279D0}" type="sibTrans" cxnId="{333909F8-43AE-4CB2-BA30-479ECB200C73}">
      <dgm:prSet/>
      <dgm:spPr/>
      <dgm:t>
        <a:bodyPr/>
        <a:lstStyle/>
        <a:p>
          <a:endParaRPr lang="en-US"/>
        </a:p>
      </dgm:t>
    </dgm:pt>
    <dgm:pt modelId="{288F12B5-99CF-449F-9150-09026DA8809C}" type="pres">
      <dgm:prSet presAssocID="{4D7F79DA-6AFF-4D0F-A9FE-CA890F2AA772}" presName="root" presStyleCnt="0">
        <dgm:presLayoutVars>
          <dgm:dir/>
          <dgm:resizeHandles val="exact"/>
        </dgm:presLayoutVars>
      </dgm:prSet>
      <dgm:spPr/>
    </dgm:pt>
    <dgm:pt modelId="{A2C12716-D5E2-4B98-9225-D5CEA59AAEDF}" type="pres">
      <dgm:prSet presAssocID="{3DA24A21-BEA9-4C9D-B823-F6A17AFD29F6}" presName="compNode" presStyleCnt="0"/>
      <dgm:spPr/>
    </dgm:pt>
    <dgm:pt modelId="{1BE6EABC-8912-450F-8961-1AD5156124C1}" type="pres">
      <dgm:prSet presAssocID="{3DA24A21-BEA9-4C9D-B823-F6A17AFD29F6}" presName="iconBgRect" presStyleLbl="bgShp" presStyleIdx="0" presStyleCnt="2"/>
      <dgm:spPr>
        <a:prstGeom prst="round2DiagRect">
          <a:avLst>
            <a:gd name="adj1" fmla="val 29727"/>
            <a:gd name="adj2" fmla="val 0"/>
          </a:avLst>
        </a:prstGeom>
      </dgm:spPr>
    </dgm:pt>
    <dgm:pt modelId="{0DA882D3-717D-4C0C-8565-2A78CD713883}" type="pres">
      <dgm:prSet presAssocID="{3DA24A21-BEA9-4C9D-B823-F6A17AFD29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ador"/>
        </a:ext>
      </dgm:extLst>
    </dgm:pt>
    <dgm:pt modelId="{240F2637-FEDC-4CF2-8783-3CE853BA0A85}" type="pres">
      <dgm:prSet presAssocID="{3DA24A21-BEA9-4C9D-B823-F6A17AFD29F6}" presName="spaceRect" presStyleCnt="0"/>
      <dgm:spPr/>
    </dgm:pt>
    <dgm:pt modelId="{F5E7E72D-902A-4B6D-9C78-2C541E430484}" type="pres">
      <dgm:prSet presAssocID="{3DA24A21-BEA9-4C9D-B823-F6A17AFD29F6}" presName="textRect" presStyleLbl="revTx" presStyleIdx="0" presStyleCnt="2" custScaleX="109611">
        <dgm:presLayoutVars>
          <dgm:chMax val="1"/>
          <dgm:chPref val="1"/>
        </dgm:presLayoutVars>
      </dgm:prSet>
      <dgm:spPr/>
    </dgm:pt>
    <dgm:pt modelId="{31FCA1E8-B18C-445C-9253-55D32DA5B5AF}" type="pres">
      <dgm:prSet presAssocID="{DA588EAA-28BE-49EB-BDB5-380E08D06081}" presName="sibTrans" presStyleCnt="0"/>
      <dgm:spPr/>
    </dgm:pt>
    <dgm:pt modelId="{A0AA647D-F17A-4F3D-A930-C198CE7CB018}" type="pres">
      <dgm:prSet presAssocID="{8FA2D723-0AE0-4A02-82F6-3F6352883FAB}" presName="compNode" presStyleCnt="0"/>
      <dgm:spPr/>
    </dgm:pt>
    <dgm:pt modelId="{887DDF21-0A1B-47F4-B592-80D5DAB7E056}" type="pres">
      <dgm:prSet presAssocID="{8FA2D723-0AE0-4A02-82F6-3F6352883FAB}" presName="iconBgRect" presStyleLbl="bgShp" presStyleIdx="1" presStyleCnt="2"/>
      <dgm:spPr>
        <a:prstGeom prst="round2DiagRect">
          <a:avLst>
            <a:gd name="adj1" fmla="val 29727"/>
            <a:gd name="adj2" fmla="val 0"/>
          </a:avLst>
        </a:prstGeom>
      </dgm:spPr>
    </dgm:pt>
    <dgm:pt modelId="{03DA0F16-82A4-44C9-98EB-1E5EF5A69842}" type="pres">
      <dgm:prSet presAssocID="{8FA2D723-0AE0-4A02-82F6-3F6352883F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B6E83E18-CFDE-4FCB-A416-9293A0E509CD}" type="pres">
      <dgm:prSet presAssocID="{8FA2D723-0AE0-4A02-82F6-3F6352883FAB}" presName="spaceRect" presStyleCnt="0"/>
      <dgm:spPr/>
    </dgm:pt>
    <dgm:pt modelId="{ADB845A1-57BB-4139-8132-61073BDBD189}" type="pres">
      <dgm:prSet presAssocID="{8FA2D723-0AE0-4A02-82F6-3F6352883FAB}" presName="textRect" presStyleLbl="revTx" presStyleIdx="1" presStyleCnt="2" custScaleX="119128">
        <dgm:presLayoutVars>
          <dgm:chMax val="1"/>
          <dgm:chPref val="1"/>
        </dgm:presLayoutVars>
      </dgm:prSet>
      <dgm:spPr/>
    </dgm:pt>
  </dgm:ptLst>
  <dgm:cxnLst>
    <dgm:cxn modelId="{2E2CAA2F-494E-4273-AF61-89A6DB47EEE6}" srcId="{4D7F79DA-6AFF-4D0F-A9FE-CA890F2AA772}" destId="{3DA24A21-BEA9-4C9D-B823-F6A17AFD29F6}" srcOrd="0" destOrd="0" parTransId="{67D7B833-ADCD-45B5-92A7-185A52A84925}" sibTransId="{DA588EAA-28BE-49EB-BDB5-380E08D06081}"/>
    <dgm:cxn modelId="{F59F2E85-C3A9-4511-8817-068985449F04}" type="presOf" srcId="{8FA2D723-0AE0-4A02-82F6-3F6352883FAB}" destId="{ADB845A1-57BB-4139-8132-61073BDBD189}" srcOrd="0" destOrd="0" presId="urn:microsoft.com/office/officeart/2018/5/layout/IconLeafLabelList"/>
    <dgm:cxn modelId="{11E30497-DFA0-470F-80D6-02750BC2EED0}" type="presOf" srcId="{3DA24A21-BEA9-4C9D-B823-F6A17AFD29F6}" destId="{F5E7E72D-902A-4B6D-9C78-2C541E430484}" srcOrd="0" destOrd="0" presId="urn:microsoft.com/office/officeart/2018/5/layout/IconLeafLabelList"/>
    <dgm:cxn modelId="{4CCECDD0-9A09-4274-8B03-A0EE3FB5712F}" type="presOf" srcId="{4D7F79DA-6AFF-4D0F-A9FE-CA890F2AA772}" destId="{288F12B5-99CF-449F-9150-09026DA8809C}" srcOrd="0" destOrd="0" presId="urn:microsoft.com/office/officeart/2018/5/layout/IconLeafLabelList"/>
    <dgm:cxn modelId="{333909F8-43AE-4CB2-BA30-479ECB200C73}" srcId="{4D7F79DA-6AFF-4D0F-A9FE-CA890F2AA772}" destId="{8FA2D723-0AE0-4A02-82F6-3F6352883FAB}" srcOrd="1" destOrd="0" parTransId="{BAB136B4-5AE9-4FAB-A214-B1A6C79C282F}" sibTransId="{F23E0DE7-9119-417E-BDF8-F316210279D0}"/>
    <dgm:cxn modelId="{751D37EB-0833-4256-96E3-C0C1241D983F}" type="presParOf" srcId="{288F12B5-99CF-449F-9150-09026DA8809C}" destId="{A2C12716-D5E2-4B98-9225-D5CEA59AAEDF}" srcOrd="0" destOrd="0" presId="urn:microsoft.com/office/officeart/2018/5/layout/IconLeafLabelList"/>
    <dgm:cxn modelId="{9D0D91C1-C42B-4335-A7B9-D774EF8D2AD4}" type="presParOf" srcId="{A2C12716-D5E2-4B98-9225-D5CEA59AAEDF}" destId="{1BE6EABC-8912-450F-8961-1AD5156124C1}" srcOrd="0" destOrd="0" presId="urn:microsoft.com/office/officeart/2018/5/layout/IconLeafLabelList"/>
    <dgm:cxn modelId="{5853B397-9265-4C9E-A07B-6CC76E14A8FA}" type="presParOf" srcId="{A2C12716-D5E2-4B98-9225-D5CEA59AAEDF}" destId="{0DA882D3-717D-4C0C-8565-2A78CD713883}" srcOrd="1" destOrd="0" presId="urn:microsoft.com/office/officeart/2018/5/layout/IconLeafLabelList"/>
    <dgm:cxn modelId="{061C1B0E-AAE0-4967-A70D-1C83F50A63E6}" type="presParOf" srcId="{A2C12716-D5E2-4B98-9225-D5CEA59AAEDF}" destId="{240F2637-FEDC-4CF2-8783-3CE853BA0A85}" srcOrd="2" destOrd="0" presId="urn:microsoft.com/office/officeart/2018/5/layout/IconLeafLabelList"/>
    <dgm:cxn modelId="{30830EF9-D855-401C-AB4B-FB9B136E3064}" type="presParOf" srcId="{A2C12716-D5E2-4B98-9225-D5CEA59AAEDF}" destId="{F5E7E72D-902A-4B6D-9C78-2C541E430484}" srcOrd="3" destOrd="0" presId="urn:microsoft.com/office/officeart/2018/5/layout/IconLeafLabelList"/>
    <dgm:cxn modelId="{63628CAE-C7FF-41CB-A61C-4AB7A461030D}" type="presParOf" srcId="{288F12B5-99CF-449F-9150-09026DA8809C}" destId="{31FCA1E8-B18C-445C-9253-55D32DA5B5AF}" srcOrd="1" destOrd="0" presId="urn:microsoft.com/office/officeart/2018/5/layout/IconLeafLabelList"/>
    <dgm:cxn modelId="{91273520-2F8D-49D0-A487-6F4C101D97E3}" type="presParOf" srcId="{288F12B5-99CF-449F-9150-09026DA8809C}" destId="{A0AA647D-F17A-4F3D-A930-C198CE7CB018}" srcOrd="2" destOrd="0" presId="urn:microsoft.com/office/officeart/2018/5/layout/IconLeafLabelList"/>
    <dgm:cxn modelId="{89FBA72A-447C-415D-95E1-40390AE5A44D}" type="presParOf" srcId="{A0AA647D-F17A-4F3D-A930-C198CE7CB018}" destId="{887DDF21-0A1B-47F4-B592-80D5DAB7E056}" srcOrd="0" destOrd="0" presId="urn:microsoft.com/office/officeart/2018/5/layout/IconLeafLabelList"/>
    <dgm:cxn modelId="{4DD69B79-882D-4EC3-B09F-983D8D1DDBD6}" type="presParOf" srcId="{A0AA647D-F17A-4F3D-A930-C198CE7CB018}" destId="{03DA0F16-82A4-44C9-98EB-1E5EF5A69842}" srcOrd="1" destOrd="0" presId="urn:microsoft.com/office/officeart/2018/5/layout/IconLeafLabelList"/>
    <dgm:cxn modelId="{E6914444-356C-4769-9396-E5A3A60F625B}" type="presParOf" srcId="{A0AA647D-F17A-4F3D-A930-C198CE7CB018}" destId="{B6E83E18-CFDE-4FCB-A416-9293A0E509CD}" srcOrd="2" destOrd="0" presId="urn:microsoft.com/office/officeart/2018/5/layout/IconLeafLabelList"/>
    <dgm:cxn modelId="{07B6D9FD-27E1-49AB-B034-F130CF7DBFBD}" type="presParOf" srcId="{A0AA647D-F17A-4F3D-A930-C198CE7CB018}" destId="{ADB845A1-57BB-4139-8132-61073BDBD18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6EABC-8912-450F-8961-1AD5156124C1}">
      <dsp:nvSpPr>
        <dsp:cNvPr id="0" name=""/>
        <dsp:cNvSpPr/>
      </dsp:nvSpPr>
      <dsp:spPr>
        <a:xfrm>
          <a:off x="783988" y="1080693"/>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882D3-717D-4C0C-8565-2A78CD713883}">
      <dsp:nvSpPr>
        <dsp:cNvPr id="0" name=""/>
        <dsp:cNvSpPr/>
      </dsp:nvSpPr>
      <dsp:spPr>
        <a:xfrm>
          <a:off x="1186176" y="148288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7E72D-902A-4B6D-9C78-2C541E430484}">
      <dsp:nvSpPr>
        <dsp:cNvPr id="0" name=""/>
        <dsp:cNvSpPr/>
      </dsp:nvSpPr>
      <dsp:spPr>
        <a:xfrm>
          <a:off x="32037" y="3555693"/>
          <a:ext cx="3391090" cy="193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s-MX" sz="1200" b="1" kern="1200" dirty="0">
              <a:latin typeface="Amasis MT Pro Black" panose="02040A04050005020304" pitchFamily="18" charset="0"/>
              <a:cs typeface="Arial" panose="020B0604020202020204" pitchFamily="34" charset="0"/>
            </a:rPr>
            <a:t>En primer lugar, consideramos que la selección de los dispositivos necesarios para el Call center, Fue necesario tener en cuenta aspectos como la cantidad de subredes necesarios para cada sucursal, así como la cantidad de dispositivos finales activos que se requieren en cada departamento de las 4 sucursales, además de considerar la escalabilidad en todos los departamentos en un 20%..</a:t>
          </a:r>
          <a:endParaRPr lang="en-US" sz="1200" b="1" kern="1200" dirty="0">
            <a:latin typeface="Amasis MT Pro Black" panose="02040A04050005020304" pitchFamily="18" charset="0"/>
            <a:cs typeface="Arial" panose="020B0604020202020204" pitchFamily="34" charset="0"/>
          </a:endParaRPr>
        </a:p>
      </dsp:txBody>
      <dsp:txXfrm>
        <a:off x="32037" y="3555693"/>
        <a:ext cx="3391090" cy="1931239"/>
      </dsp:txXfrm>
    </dsp:sp>
    <dsp:sp modelId="{887DDF21-0A1B-47F4-B592-80D5DAB7E056}">
      <dsp:nvSpPr>
        <dsp:cNvPr id="0" name=""/>
        <dsp:cNvSpPr/>
      </dsp:nvSpPr>
      <dsp:spPr>
        <a:xfrm>
          <a:off x="4863701" y="1080693"/>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A0F16-82A4-44C9-98EB-1E5EF5A69842}">
      <dsp:nvSpPr>
        <dsp:cNvPr id="0" name=""/>
        <dsp:cNvSpPr/>
      </dsp:nvSpPr>
      <dsp:spPr>
        <a:xfrm>
          <a:off x="5265889" y="148288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845A1-57BB-4139-8132-61073BDBD189}">
      <dsp:nvSpPr>
        <dsp:cNvPr id="0" name=""/>
        <dsp:cNvSpPr/>
      </dsp:nvSpPr>
      <dsp:spPr>
        <a:xfrm>
          <a:off x="3964534" y="3555693"/>
          <a:ext cx="3685522" cy="193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s-MX" sz="1200" b="1" kern="1200" dirty="0">
              <a:latin typeface="Amasis MT Pro Black" panose="02040A04050005020304" pitchFamily="18" charset="0"/>
            </a:rPr>
            <a:t>Asimismo, consideramos que la configuración de cada dispositivo fue un proceso que requirió de una atención detallada. Fue necesario configurar cada dispositivo de manera que en que pudiese conectarse a la red central y además de poder comunicarse con las demás sucursales.</a:t>
          </a:r>
          <a:endParaRPr lang="en-US" sz="1200" b="1" kern="1200" dirty="0">
            <a:latin typeface="Amasis MT Pro Black" panose="02040A04050005020304" pitchFamily="18" charset="0"/>
          </a:endParaRPr>
        </a:p>
      </dsp:txBody>
      <dsp:txXfrm>
        <a:off x="3964534" y="3555693"/>
        <a:ext cx="3685522" cy="193123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721FB-6B14-402F-B646-9A438B22B89F}" type="datetimeFigureOut">
              <a:t>22/05/2023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56905-C9F6-4FFA-9BA6-985517765D99}" type="slidenum">
              <a:t>‹Nº›</a:t>
            </a:fld>
            <a:endParaRPr lang="es-MX"/>
          </a:p>
        </p:txBody>
      </p:sp>
    </p:spTree>
    <p:extLst>
      <p:ext uri="{BB962C8B-B14F-4D97-AF65-F5344CB8AC3E}">
        <p14:creationId xmlns:p14="http://schemas.microsoft.com/office/powerpoint/2010/main" val="223702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Alto rendimiento y escalabilidad: El Cisco ISR 4321 ofrece un potente procesador y la capacidad de manejar cargas de trabajo intensivas. </a:t>
            </a:r>
          </a:p>
          <a:p>
            <a:r>
              <a:rPr lang="es-ES"/>
              <a:t>Conectividad avanzada: El </a:t>
            </a:r>
            <a:r>
              <a:rPr lang="es-ES" err="1"/>
              <a:t>router</a:t>
            </a:r>
            <a:r>
              <a:rPr lang="es-ES"/>
              <a:t> ofrece opciones de    puertos Ethernet, módulos WAN y soporte para tecnologías de red como </a:t>
            </a:r>
            <a:r>
              <a:rPr lang="es-ES" err="1"/>
              <a:t>Fast</a:t>
            </a:r>
            <a:r>
              <a:rPr lang="es-ES"/>
              <a:t> Ethernet y Gigabit Ethernet. Esto nos brinda flexibilidad para conectar diversos dispositivos y sistemas dentro del </a:t>
            </a:r>
            <a:r>
              <a:rPr lang="es-ES" err="1"/>
              <a:t>CallCenter</a:t>
            </a:r>
            <a:r>
              <a:rPr lang="es-ES"/>
              <a:t>, facilitando una comunicación eficiente.</a:t>
            </a:r>
          </a:p>
          <a:p>
            <a:r>
              <a:rPr lang="es-ES"/>
              <a:t>Sistema operativo avanzado: El </a:t>
            </a:r>
            <a:r>
              <a:rPr lang="es-ES" err="1"/>
              <a:t>router</a:t>
            </a:r>
            <a:r>
              <a:rPr lang="es-ES"/>
              <a:t> utiliza el sistema operativo Cisco IOS XE, que ofrece una interfaz intuitiva y herramientas de gestión avanzadas. Esto nos permite configurar, supervisar y solucionar problemas del </a:t>
            </a:r>
            <a:r>
              <a:rPr lang="es-ES" err="1"/>
              <a:t>router</a:t>
            </a:r>
            <a:r>
              <a:rPr lang="es-ES"/>
              <a:t> de manera eficiente. También proporciona opciones de gestión remota, lo que facilita la administración, incluso si no estamos físicamente presentes en el </a:t>
            </a:r>
            <a:r>
              <a:rPr lang="es-ES" err="1"/>
              <a:t>CallCenter</a:t>
            </a:r>
            <a:r>
              <a:rPr lang="es-ES"/>
              <a:t>.</a:t>
            </a:r>
          </a:p>
          <a:p>
            <a:r>
              <a:rPr lang="es-ES"/>
              <a:t>El costo estimado de cada </a:t>
            </a:r>
            <a:r>
              <a:rPr lang="es-ES" err="1"/>
              <a:t>router</a:t>
            </a:r>
            <a:r>
              <a:rPr lang="es-ES"/>
              <a:t> es de MXN $31,415.20, y se solicitarán un total de 6 </a:t>
            </a:r>
            <a:r>
              <a:rPr lang="es-ES" err="1"/>
              <a:t>routers</a:t>
            </a:r>
            <a:r>
              <a:rPr lang="es-ES"/>
              <a:t> lo que da un valor total de MXN $188,491.20 dentro del proyecto.</a:t>
            </a:r>
            <a:endParaRPr lang="es-ES">
              <a:ea typeface="Calibri"/>
              <a:cs typeface="Calibri"/>
            </a:endParaRPr>
          </a:p>
        </p:txBody>
      </p:sp>
      <p:sp>
        <p:nvSpPr>
          <p:cNvPr id="4" name="Marcador de número de diapositiva 3"/>
          <p:cNvSpPr>
            <a:spLocks noGrp="1"/>
          </p:cNvSpPr>
          <p:nvPr>
            <p:ph type="sldNum" sz="quarter" idx="5"/>
          </p:nvPr>
        </p:nvSpPr>
        <p:spPr/>
        <p:txBody>
          <a:bodyPr/>
          <a:lstStyle/>
          <a:p>
            <a:fld id="{D6E56905-C9F6-4FFA-9BA6-985517765D99}" type="slidenum">
              <a:t>17</a:t>
            </a:fld>
            <a:endParaRPr lang="es-MX"/>
          </a:p>
        </p:txBody>
      </p:sp>
    </p:spTree>
    <p:extLst>
      <p:ext uri="{BB962C8B-B14F-4D97-AF65-F5344CB8AC3E}">
        <p14:creationId xmlns:p14="http://schemas.microsoft.com/office/powerpoint/2010/main" val="382104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El switch Cisco </a:t>
            </a:r>
            <a:r>
              <a:rPr lang="es-ES" err="1"/>
              <a:t>Catalyst</a:t>
            </a:r>
            <a:r>
              <a:rPr lang="es-ES"/>
              <a:t> 3850 es una opción destacada para nuestro proyecto de diseño de un </a:t>
            </a:r>
            <a:r>
              <a:rPr lang="es-ES" err="1"/>
              <a:t>CallCenter</a:t>
            </a:r>
            <a:r>
              <a:rPr lang="es-ES"/>
              <a:t> debido a su alto rendimiento, capacidad de gestión unificada, seguridad avanzada, flexibilidad en la conectividad y escalabilidad. Con velocidades rápidas de transmisión y funciones integradas de seguridad, este switch permite un flujo eficiente de datos y llamadas, mientras que su administración intuitiva y capacidades de apilamiento garantizan una red escalable y fácil de gestionar. El costo estimado de cada switch es de MXN $78,855, solicitando un total de 20 para un valor total de MXN $1,577,100</a:t>
            </a:r>
            <a:endParaRPr lang="es-MX"/>
          </a:p>
        </p:txBody>
      </p:sp>
      <p:sp>
        <p:nvSpPr>
          <p:cNvPr id="4" name="Marcador de número de diapositiva 3"/>
          <p:cNvSpPr>
            <a:spLocks noGrp="1"/>
          </p:cNvSpPr>
          <p:nvPr>
            <p:ph type="sldNum" sz="quarter" idx="5"/>
          </p:nvPr>
        </p:nvSpPr>
        <p:spPr/>
        <p:txBody>
          <a:bodyPr/>
          <a:lstStyle/>
          <a:p>
            <a:fld id="{D6E56905-C9F6-4FFA-9BA6-985517765D99}" type="slidenum">
              <a:t>18</a:t>
            </a:fld>
            <a:endParaRPr lang="es-MX"/>
          </a:p>
        </p:txBody>
      </p:sp>
    </p:spTree>
    <p:extLst>
      <p:ext uri="{BB962C8B-B14F-4D97-AF65-F5344CB8AC3E}">
        <p14:creationId xmlns:p14="http://schemas.microsoft.com/office/powerpoint/2010/main" val="210985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B4027-C07B-45D2-5179-A52F8223328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A374A2C-E4C4-4AD4-0F64-4EF6EA789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356F560-C4FD-930F-B1AB-1A4272996B94}"/>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CB933667-1693-B9B1-9D66-01D8C6C96B4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5D63550-2857-5280-40D1-BE9CEB515F8D}"/>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397630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1C30E-CA90-2623-3FD9-7729706ADD3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125B87C-7E27-8441-D2F0-2879DD54F79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779C707-6501-CADC-BBCF-D86CE0FB3400}"/>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AF471E30-DE07-6C6C-245D-867798B12AD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9B24DD-A951-95FF-B5BA-9C724400A5FE}"/>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28704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1804866-5A16-9948-9D89-C35B7F0421D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60176C8-15A6-FF32-C776-C411B904640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0815340-6441-C5BD-2DA6-A6BFC4F2CEEC}"/>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AA0924C5-A46A-024D-5D73-FEAFC6C058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6154C2-DA3C-B9B1-1AEA-EC07FEE5BF43}"/>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22890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B6B54-CE83-EA55-BE7B-2B2EEA68197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3CF306D-D39C-EF9C-B474-1882E29B47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010CD3-ED8F-15FE-6D66-52284FAAADD3}"/>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2BE733E6-ECE8-44E8-5D7D-D64065A3109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1CF963-9CE5-3F83-AB30-E6454054263C}"/>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59533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4F229-C5EF-70A5-35DC-D6676BF47A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A525EB7-36EB-1F4D-A597-87542705F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127CEAE-B29A-8265-37CF-F8F09AED0735}"/>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BE864BFF-599D-A2BC-4B49-C63E2AFF18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69D2CF8-40D5-0B23-2323-1CDF949D5759}"/>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208839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F411F-F017-7FD9-E102-74F72F85A5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0F14179-B472-284E-BBB3-DB7E449F60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C8FCECA-92AA-A1D8-46C0-7F0634B9458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A1E7718-EB79-2F8A-DF92-FA8AECCE5EB4}"/>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6" name="Marcador de pie de página 5">
            <a:extLst>
              <a:ext uri="{FF2B5EF4-FFF2-40B4-BE49-F238E27FC236}">
                <a16:creationId xmlns:a16="http://schemas.microsoft.com/office/drawing/2014/main" id="{DE11FCD5-B82B-597C-8B83-A440EB1DE9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E9C4D65-BA98-56FA-E52B-448D69E6C25C}"/>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321127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56AE5-5685-36C9-1912-CDB48FC8891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0BD997-3EA3-EA18-37C2-328447F1D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6101AC-4C07-2AEA-4E3F-22661FF8486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DDD1BD0-4211-EC55-7D53-E59535504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1C122CC-05FB-452F-826B-ABB8882CBDA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55DE0FD-E486-E67D-953C-8AAE0DB13481}"/>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8" name="Marcador de pie de página 7">
            <a:extLst>
              <a:ext uri="{FF2B5EF4-FFF2-40B4-BE49-F238E27FC236}">
                <a16:creationId xmlns:a16="http://schemas.microsoft.com/office/drawing/2014/main" id="{FF14CB05-7F19-CAFA-4AAE-3A996AB705E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062E829-31F9-7AE0-456C-145E42DB101A}"/>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372182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1E5C1-0F9C-8D7A-67F4-8C95B25DF9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7F3FB555-6435-DFF3-2E3B-BDF4500105E3}"/>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4" name="Marcador de pie de página 3">
            <a:extLst>
              <a:ext uri="{FF2B5EF4-FFF2-40B4-BE49-F238E27FC236}">
                <a16:creationId xmlns:a16="http://schemas.microsoft.com/office/drawing/2014/main" id="{5EB9C3BB-41A5-D843-53E1-03F9BCD3D9B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68CFA16-1CBD-536E-9764-2E9C687CD040}"/>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222578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46E291-1512-6F72-672A-1B8DFF70A649}"/>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3" name="Marcador de pie de página 2">
            <a:extLst>
              <a:ext uri="{FF2B5EF4-FFF2-40B4-BE49-F238E27FC236}">
                <a16:creationId xmlns:a16="http://schemas.microsoft.com/office/drawing/2014/main" id="{59C4ECF3-9280-3DAE-96F0-E4932E54725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73FDD41-B0B7-C5EF-BB30-29D56F3E58D4}"/>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54284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715AE-966C-C9DF-7F45-726BC97ECD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0011D88-4CC3-A0D8-C88F-2F1FDE5ED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2C944F9-9F06-8087-128F-8D3CB8627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C3AD25-1EED-DBDE-2430-44F7C677AF51}"/>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6" name="Marcador de pie de página 5">
            <a:extLst>
              <a:ext uri="{FF2B5EF4-FFF2-40B4-BE49-F238E27FC236}">
                <a16:creationId xmlns:a16="http://schemas.microsoft.com/office/drawing/2014/main" id="{DD92EB7D-B8F1-8345-8370-28B65C1BD8B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18DA3D0-E6C9-A8A6-36D0-556357803130}"/>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78393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D1828-C69D-5140-136F-DF69D62549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4039BC9-6259-27BD-C3B3-D695E8C85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649B9A5-FAE8-0FC1-9E0D-9E97F83D0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E3614C-D9D4-8B8F-BBB4-3412BE4D655F}"/>
              </a:ext>
            </a:extLst>
          </p:cNvPr>
          <p:cNvSpPr>
            <a:spLocks noGrp="1"/>
          </p:cNvSpPr>
          <p:nvPr>
            <p:ph type="dt" sz="half" idx="10"/>
          </p:nvPr>
        </p:nvSpPr>
        <p:spPr/>
        <p:txBody>
          <a:bodyPr/>
          <a:lstStyle/>
          <a:p>
            <a:fld id="{7F9E3DBD-70D0-427B-B659-DEAA06760E02}" type="datetimeFigureOut">
              <a:rPr lang="es-MX" smtClean="0"/>
              <a:t>22/05/2023</a:t>
            </a:fld>
            <a:endParaRPr lang="es-MX"/>
          </a:p>
        </p:txBody>
      </p:sp>
      <p:sp>
        <p:nvSpPr>
          <p:cNvPr id="6" name="Marcador de pie de página 5">
            <a:extLst>
              <a:ext uri="{FF2B5EF4-FFF2-40B4-BE49-F238E27FC236}">
                <a16:creationId xmlns:a16="http://schemas.microsoft.com/office/drawing/2014/main" id="{0ED3DD3A-4401-2A27-C2BF-D5DCB90F321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36E02AE-625A-2BCF-815A-42E118A4AFE2}"/>
              </a:ext>
            </a:extLst>
          </p:cNvPr>
          <p:cNvSpPr>
            <a:spLocks noGrp="1"/>
          </p:cNvSpPr>
          <p:nvPr>
            <p:ph type="sldNum" sz="quarter" idx="12"/>
          </p:nvPr>
        </p:nvSpPr>
        <p:spPr/>
        <p:txBody>
          <a:bodyPr/>
          <a:lstStyle/>
          <a:p>
            <a:fld id="{3A2F0CAB-39E5-4E7F-80FD-03B57CADAB76}" type="slidenum">
              <a:rPr lang="es-MX" smtClean="0"/>
              <a:t>‹Nº›</a:t>
            </a:fld>
            <a:endParaRPr lang="es-MX"/>
          </a:p>
        </p:txBody>
      </p:sp>
    </p:spTree>
    <p:extLst>
      <p:ext uri="{BB962C8B-B14F-4D97-AF65-F5344CB8AC3E}">
        <p14:creationId xmlns:p14="http://schemas.microsoft.com/office/powerpoint/2010/main" val="1862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8761BB0-F9DC-079C-EB03-65F8D07E3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EC9B45E-1669-B9EA-E62E-06CEB3B9B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D47CD5A-81E4-2D1F-1B22-72A3FD004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E3DBD-70D0-427B-B659-DEAA06760E02}" type="datetimeFigureOut">
              <a:rPr lang="es-MX" smtClean="0"/>
              <a:t>22/05/2023</a:t>
            </a:fld>
            <a:endParaRPr lang="es-MX"/>
          </a:p>
        </p:txBody>
      </p:sp>
      <p:sp>
        <p:nvSpPr>
          <p:cNvPr id="5" name="Marcador de pie de página 4">
            <a:extLst>
              <a:ext uri="{FF2B5EF4-FFF2-40B4-BE49-F238E27FC236}">
                <a16:creationId xmlns:a16="http://schemas.microsoft.com/office/drawing/2014/main" id="{11C57226-257D-B2C4-AC3F-6DBCB508A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98B29BAB-A4D3-5B65-F7CB-D5AD15174C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CAB-39E5-4E7F-80FD-03B57CADAB76}" type="slidenum">
              <a:rPr lang="es-MX" smtClean="0"/>
              <a:t>‹Nº›</a:t>
            </a:fld>
            <a:endParaRPr lang="es-MX"/>
          </a:p>
        </p:txBody>
      </p:sp>
    </p:spTree>
    <p:extLst>
      <p:ext uri="{BB962C8B-B14F-4D97-AF65-F5344CB8AC3E}">
        <p14:creationId xmlns:p14="http://schemas.microsoft.com/office/powerpoint/2010/main" val="3734630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4FF653-B5BE-403B-AA34-8672BF17D260}"/>
              </a:ext>
            </a:extLst>
          </p:cNvPr>
          <p:cNvPicPr>
            <a:picLocks noChangeAspect="1"/>
          </p:cNvPicPr>
          <p:nvPr/>
        </p:nvPicPr>
        <p:blipFill rotWithShape="1">
          <a:blip r:embed="rId2"/>
          <a:srcRect l="6252" r="34066" b="5566"/>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AA76B833-61DD-9AA9-2554-C11DB9CEF79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err="1">
                <a:latin typeface="+mj-lt"/>
                <a:ea typeface="+mj-ea"/>
                <a:cs typeface="+mj-cs"/>
              </a:rPr>
              <a:t>Fundamentos</a:t>
            </a:r>
            <a:r>
              <a:rPr lang="en-US" sz="4800">
                <a:latin typeface="+mj-lt"/>
                <a:ea typeface="+mj-ea"/>
                <a:cs typeface="+mj-cs"/>
              </a:rPr>
              <a:t> de redes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uadroTexto 3">
            <a:extLst>
              <a:ext uri="{FF2B5EF4-FFF2-40B4-BE49-F238E27FC236}">
                <a16:creationId xmlns:a16="http://schemas.microsoft.com/office/drawing/2014/main" id="{31211E9A-6BDD-C987-FA63-B0EBECDDABBD}"/>
              </a:ext>
            </a:extLst>
          </p:cNvPr>
          <p:cNvSpPr txBox="1"/>
          <p:nvPr/>
        </p:nvSpPr>
        <p:spPr>
          <a:xfrm>
            <a:off x="477981" y="4866468"/>
            <a:ext cx="3706561" cy="830997"/>
          </a:xfrm>
          <a:prstGeom prst="rect">
            <a:avLst/>
          </a:prstGeom>
          <a:noFill/>
        </p:spPr>
        <p:txBody>
          <a:bodyPr wrap="square" rtlCol="0">
            <a:spAutoFit/>
          </a:bodyPr>
          <a:lstStyle/>
          <a:p>
            <a:pPr algn="ctr"/>
            <a:r>
              <a:rPr lang="es-MX" sz="4800">
                <a:latin typeface="+mj-lt"/>
                <a:ea typeface="Calibri Light" panose="020F0302020204030204" pitchFamily="34" charset="0"/>
                <a:cs typeface="Calibri Light" panose="020F0302020204030204" pitchFamily="34" charset="0"/>
              </a:rPr>
              <a:t>PIA</a:t>
            </a:r>
          </a:p>
        </p:txBody>
      </p:sp>
      <p:sp>
        <p:nvSpPr>
          <p:cNvPr id="6" name="CuadroTexto 5">
            <a:extLst>
              <a:ext uri="{FF2B5EF4-FFF2-40B4-BE49-F238E27FC236}">
                <a16:creationId xmlns:a16="http://schemas.microsoft.com/office/drawing/2014/main" id="{7C190802-DFA8-817B-15B1-02536AF5835F}"/>
              </a:ext>
            </a:extLst>
          </p:cNvPr>
          <p:cNvSpPr txBox="1"/>
          <p:nvPr/>
        </p:nvSpPr>
        <p:spPr>
          <a:xfrm>
            <a:off x="4668895" y="4195876"/>
            <a:ext cx="6642250" cy="369332"/>
          </a:xfrm>
          <a:prstGeom prst="rect">
            <a:avLst/>
          </a:prstGeom>
          <a:noFill/>
        </p:spPr>
        <p:txBody>
          <a:bodyPr wrap="square" rtlCol="0">
            <a:spAutoFit/>
          </a:bodyPr>
          <a:lstStyle/>
          <a:p>
            <a:r>
              <a:rPr lang="es-MX"/>
              <a:t>PARTICIPANTES:</a:t>
            </a:r>
          </a:p>
        </p:txBody>
      </p:sp>
      <p:sp>
        <p:nvSpPr>
          <p:cNvPr id="9" name="CuadroTexto 8">
            <a:extLst>
              <a:ext uri="{FF2B5EF4-FFF2-40B4-BE49-F238E27FC236}">
                <a16:creationId xmlns:a16="http://schemas.microsoft.com/office/drawing/2014/main" id="{B52835D5-D000-7678-39F0-E97C001B858C}"/>
              </a:ext>
            </a:extLst>
          </p:cNvPr>
          <p:cNvSpPr txBox="1"/>
          <p:nvPr/>
        </p:nvSpPr>
        <p:spPr>
          <a:xfrm>
            <a:off x="4637495" y="4565208"/>
            <a:ext cx="6106332" cy="1754326"/>
          </a:xfrm>
          <a:prstGeom prst="rect">
            <a:avLst/>
          </a:prstGeom>
          <a:noFill/>
        </p:spPr>
        <p:txBody>
          <a:bodyPr wrap="square" rtlCol="0">
            <a:spAutoFit/>
          </a:bodyPr>
          <a:lstStyle/>
          <a:p>
            <a:pPr algn="just"/>
            <a:r>
              <a:rPr lang="es-MX" sz="1800">
                <a:effectLst/>
                <a:ea typeface="Calibri" panose="020F0502020204030204" pitchFamily="34" charset="0"/>
                <a:cs typeface="Times New Roman" panose="02020603050405020304" pitchFamily="18" charset="0"/>
              </a:rPr>
              <a:t>Jairo Iván Hernández Hernández</a:t>
            </a:r>
            <a:r>
              <a:rPr lang="es-MX">
                <a:ea typeface="Calibri" panose="020F0502020204030204" pitchFamily="34" charset="0"/>
                <a:cs typeface="Times New Roman" panose="02020603050405020304" pitchFamily="18" charset="0"/>
              </a:rPr>
              <a:t>  </a:t>
            </a:r>
            <a:r>
              <a:rPr lang="es-MX" sz="1800">
                <a:effectLst/>
                <a:ea typeface="Calibri" panose="020F0502020204030204" pitchFamily="34" charset="0"/>
                <a:cs typeface="Times New Roman" panose="02020603050405020304" pitchFamily="18" charset="0"/>
              </a:rPr>
              <a:t>             </a:t>
            </a:r>
            <a:r>
              <a:rPr lang="es-MX" sz="1800" kern="0">
                <a:effectLst/>
                <a:ea typeface="Calibri" panose="020F0502020204030204" pitchFamily="34" charset="0"/>
              </a:rPr>
              <a:t>1926940</a:t>
            </a:r>
            <a:endParaRPr lang="es-MX" sz="1800">
              <a:effectLst/>
              <a:ea typeface="Calibri" panose="020F0502020204030204" pitchFamily="34" charset="0"/>
              <a:cs typeface="Times New Roman" panose="02020603050405020304" pitchFamily="18" charset="0"/>
            </a:endParaRPr>
          </a:p>
          <a:p>
            <a:pPr algn="just"/>
            <a:r>
              <a:rPr lang="es-MX" sz="1800">
                <a:effectLst/>
                <a:ea typeface="Calibri" panose="020F0502020204030204" pitchFamily="34" charset="0"/>
                <a:cs typeface="Times New Roman" panose="02020603050405020304" pitchFamily="18" charset="0"/>
              </a:rPr>
              <a:t>Jesús Gerardo Gaytán Montelongo           </a:t>
            </a:r>
            <a:r>
              <a:rPr lang="es-MX" sz="1800" kern="0">
                <a:effectLst/>
                <a:ea typeface="Calibri" panose="020F0502020204030204" pitchFamily="34" charset="0"/>
              </a:rPr>
              <a:t>1791349</a:t>
            </a:r>
            <a:endParaRPr lang="es-MX" sz="1800">
              <a:effectLst/>
              <a:ea typeface="Calibri" panose="020F0502020204030204" pitchFamily="34" charset="0"/>
              <a:cs typeface="Times New Roman" panose="02020603050405020304" pitchFamily="18" charset="0"/>
            </a:endParaRPr>
          </a:p>
          <a:p>
            <a:pPr algn="just"/>
            <a:r>
              <a:rPr lang="es-MX" sz="1800">
                <a:effectLst/>
                <a:ea typeface="Calibri" panose="020F0502020204030204" pitchFamily="34" charset="0"/>
                <a:cs typeface="Times New Roman" panose="02020603050405020304" pitchFamily="18" charset="0"/>
              </a:rPr>
              <a:t>Emerico Fabian Gonzalez Martinez           </a:t>
            </a:r>
            <a:r>
              <a:rPr lang="es-MX" sz="1800" kern="0">
                <a:effectLst/>
                <a:ea typeface="Calibri" panose="020F0502020204030204" pitchFamily="34" charset="0"/>
              </a:rPr>
              <a:t>1910525</a:t>
            </a:r>
            <a:endParaRPr lang="es-MX" sz="1800">
              <a:effectLst/>
              <a:ea typeface="Calibri" panose="020F0502020204030204" pitchFamily="34" charset="0"/>
              <a:cs typeface="Times New Roman" panose="02020603050405020304" pitchFamily="18" charset="0"/>
            </a:endParaRPr>
          </a:p>
          <a:p>
            <a:pPr algn="just"/>
            <a:r>
              <a:rPr lang="es-MX" sz="1800" kern="0">
                <a:effectLst/>
                <a:ea typeface="Calibri" panose="020F0502020204030204" pitchFamily="34" charset="0"/>
              </a:rPr>
              <a:t>Moisés Hiram Zamora Muñoz                    1620153</a:t>
            </a:r>
          </a:p>
          <a:p>
            <a:pPr algn="just"/>
            <a:r>
              <a:rPr lang="es-MX" sz="1800">
                <a:effectLst/>
                <a:ea typeface="Calibri" panose="020F0502020204030204" pitchFamily="34" charset="0"/>
                <a:cs typeface="Times New Roman" panose="02020603050405020304" pitchFamily="18" charset="0"/>
              </a:rPr>
              <a:t>Jesús Alexandro Cervantes Hernández      </a:t>
            </a:r>
            <a:r>
              <a:rPr lang="es-MX" sz="1800" kern="0">
                <a:effectLst/>
                <a:ea typeface="Calibri" panose="020F0502020204030204" pitchFamily="34" charset="0"/>
              </a:rPr>
              <a:t>2076232</a:t>
            </a:r>
            <a:endParaRPr lang="es-MX" sz="1800">
              <a:effectLst/>
              <a:ea typeface="Calibri" panose="020F0502020204030204" pitchFamily="34" charset="0"/>
              <a:cs typeface="Times New Roman" panose="02020603050405020304" pitchFamily="18" charset="0"/>
            </a:endParaRPr>
          </a:p>
          <a:p>
            <a:endParaRPr lang="es-MX"/>
          </a:p>
        </p:txBody>
      </p:sp>
      <p:sp>
        <p:nvSpPr>
          <p:cNvPr id="5" name="CuadroTexto 4">
            <a:extLst>
              <a:ext uri="{FF2B5EF4-FFF2-40B4-BE49-F238E27FC236}">
                <a16:creationId xmlns:a16="http://schemas.microsoft.com/office/drawing/2014/main" id="{1F8585D1-DAC1-8426-C59B-42C9B28F9C11}"/>
              </a:ext>
            </a:extLst>
          </p:cNvPr>
          <p:cNvSpPr txBox="1"/>
          <p:nvPr/>
        </p:nvSpPr>
        <p:spPr>
          <a:xfrm>
            <a:off x="5081103" y="1390057"/>
            <a:ext cx="539791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Topologia de Red: Call Center</a:t>
            </a:r>
            <a:endParaRPr lang="es-MX"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0635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1">
            <a:extLst>
              <a:ext uri="{FF2B5EF4-FFF2-40B4-BE49-F238E27FC236}">
                <a16:creationId xmlns:a16="http://schemas.microsoft.com/office/drawing/2014/main" id="{30D98C32-B0C8-F67F-F0D9-DB449A36C193}"/>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s-MX" sz="3400" i="1" u="sng">
                <a:solidFill>
                  <a:schemeClr val="bg1"/>
                </a:solidFill>
                <a:latin typeface="Arial" panose="020B0604020202020204" pitchFamily="34" charset="0"/>
                <a:cs typeface="Arial" panose="020B0604020202020204" pitchFamily="34" charset="0"/>
              </a:rPr>
              <a:t>Funcionamiento: Configuración básica</a:t>
            </a:r>
          </a:p>
        </p:txBody>
      </p:sp>
      <p:pic>
        <p:nvPicPr>
          <p:cNvPr id="2050" name="Picture 2" descr="Curso de configuración básica de equipos y móviles">
            <a:extLst>
              <a:ext uri="{FF2B5EF4-FFF2-40B4-BE49-F238E27FC236}">
                <a16:creationId xmlns:a16="http://schemas.microsoft.com/office/drawing/2014/main" id="{4A8FADF5-05D3-815C-41A9-3E3F7410BF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6" r="44631" b="-2"/>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058" name="Freeform: Shape 205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59" name="Freeform: Shape 205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5" name="CuadroTexto 4">
            <a:extLst>
              <a:ext uri="{FF2B5EF4-FFF2-40B4-BE49-F238E27FC236}">
                <a16:creationId xmlns:a16="http://schemas.microsoft.com/office/drawing/2014/main" id="{9B99FDC5-2F83-9987-6BCD-72EA9D4D2A73}"/>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s-MX" sz="2000" dirty="0">
                <a:solidFill>
                  <a:schemeClr val="bg1"/>
                </a:solidFill>
                <a:latin typeface="Arial" panose="020B0604020202020204" pitchFamily="34" charset="0"/>
                <a:cs typeface="Arial" panose="020B0604020202020204" pitchFamily="34" charset="0"/>
              </a:rPr>
              <a:t>La configuración básica que implementamos en cada uno de nuestros dispositivos intermediarios fue lo que hemos visto a los largo del curso, como asignarle nombre a los dispositivos, darle un banner, asignar el direccionamiento en las interfaces y asignar contraseñas.</a:t>
            </a:r>
          </a:p>
          <a:p>
            <a:pPr indent="-228600" algn="just">
              <a:lnSpc>
                <a:spcPct val="90000"/>
              </a:lnSpc>
              <a:spcAft>
                <a:spcPts val="600"/>
              </a:spcAft>
              <a:buFont typeface="Arial" panose="020B0604020202020204" pitchFamily="34" charset="0"/>
              <a:buChar char="•"/>
            </a:pPr>
            <a:r>
              <a:rPr lang="es-MX" sz="2000" dirty="0">
                <a:solidFill>
                  <a:schemeClr val="bg1"/>
                </a:solidFill>
                <a:latin typeface="Arial" panose="020B0604020202020204" pitchFamily="34" charset="0"/>
                <a:cs typeface="Arial" panose="020B0604020202020204" pitchFamily="34" charset="0"/>
              </a:rPr>
              <a:t>En cuestión del direccionamiento, cada sucursal cuenta con 4 departamentos los cuales se le asignaran subredes mediante el método de Subneteo VLSM</a:t>
            </a:r>
          </a:p>
          <a:p>
            <a:pPr indent="-228600" algn="just">
              <a:lnSpc>
                <a:spcPct val="90000"/>
              </a:lnSpc>
              <a:spcAft>
                <a:spcPts val="600"/>
              </a:spcAft>
              <a:buFont typeface="Arial" panose="020B0604020202020204" pitchFamily="34" charset="0"/>
              <a:buChar char="•"/>
            </a:pPr>
            <a:r>
              <a:rPr lang="es-MX" sz="2000" dirty="0">
                <a:solidFill>
                  <a:schemeClr val="bg1"/>
                </a:solidFill>
                <a:latin typeface="Arial" panose="020B0604020202020204" pitchFamily="34" charset="0"/>
                <a:cs typeface="Arial" panose="020B0604020202020204" pitchFamily="34" charset="0"/>
              </a:rPr>
              <a:t>Además el enrutamiento asignado es el estático debido a sus ventajas.</a:t>
            </a:r>
          </a:p>
        </p:txBody>
      </p:sp>
      <p:grpSp>
        <p:nvGrpSpPr>
          <p:cNvPr id="206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62" name="Freeform: Shape 206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3" name="Freeform: Shape 206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8175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ontraseñas seguras: cómo tener passwords infalibles - Blog de Linube">
            <a:extLst>
              <a:ext uri="{FF2B5EF4-FFF2-40B4-BE49-F238E27FC236}">
                <a16:creationId xmlns:a16="http://schemas.microsoft.com/office/drawing/2014/main" id="{96604A04-4E05-281E-9AC0-DFFA3F1175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72" r="29587" b="4973"/>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ítulo 1">
            <a:extLst>
              <a:ext uri="{FF2B5EF4-FFF2-40B4-BE49-F238E27FC236}">
                <a16:creationId xmlns:a16="http://schemas.microsoft.com/office/drawing/2014/main" id="{F011496B-93A3-F233-A957-EE28FFEA75DE}"/>
              </a:ext>
            </a:extLst>
          </p:cNvPr>
          <p:cNvSpPr>
            <a:spLocks noGrp="1"/>
          </p:cNvSpPr>
          <p:nvPr>
            <p:ph type="title"/>
          </p:nvPr>
        </p:nvSpPr>
        <p:spPr>
          <a:xfrm>
            <a:off x="1057777" y="281178"/>
            <a:ext cx="3438144" cy="1124712"/>
          </a:xfrm>
        </p:spPr>
        <p:txBody>
          <a:bodyPr vert="horz" lIns="91440" tIns="45720" rIns="91440" bIns="45720" rtlCol="0" anchor="b">
            <a:normAutofit/>
          </a:bodyPr>
          <a:lstStyle/>
          <a:p>
            <a:r>
              <a:rPr lang="es-MX" sz="3200" i="1" u="sng" dirty="0">
                <a:latin typeface="Arial" panose="020B0604020202020204" pitchFamily="34" charset="0"/>
                <a:cs typeface="Arial" panose="020B0604020202020204" pitchFamily="34" charset="0"/>
              </a:rPr>
              <a:t>Funcionamiento: Seguridad</a:t>
            </a:r>
          </a:p>
        </p:txBody>
      </p:sp>
      <p:sp>
        <p:nvSpPr>
          <p:cNvPr id="3092" name="Rectangle 309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4" name="Rectangle 30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id="{AB2FC207-2841-5A74-4B47-5A364371D64B}"/>
              </a:ext>
            </a:extLst>
          </p:cNvPr>
          <p:cNvSpPr txBox="1"/>
          <p:nvPr/>
        </p:nvSpPr>
        <p:spPr>
          <a:xfrm>
            <a:off x="249958" y="1546479"/>
            <a:ext cx="5053782" cy="517093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En cuestión de seguridad la topología cuenta con lo siguiente:</a:t>
            </a:r>
          </a:p>
          <a:p>
            <a:pPr indent="-228600" algn="just">
              <a:lnSpc>
                <a:spcPct val="90000"/>
              </a:lnSpc>
              <a:spcAft>
                <a:spcPts val="600"/>
              </a:spcAft>
              <a:buFont typeface="Arial" panose="020B0604020202020204" pitchFamily="34" charset="0"/>
              <a:buChar char="•"/>
            </a:pPr>
            <a:endParaRPr lang="es-MX" sz="1700" dirty="0">
              <a:latin typeface="Arial" panose="020B0604020202020204" pitchFamily="34" charset="0"/>
              <a:cs typeface="Arial" panose="020B0604020202020204" pitchFamily="34" charset="0"/>
            </a:endParaRPr>
          </a:p>
          <a:p>
            <a:pPr marL="342900" indent="-285750" algn="just">
              <a:lnSpc>
                <a:spcPct val="90000"/>
              </a:lnSpc>
              <a:spcAft>
                <a:spcPts val="600"/>
              </a:spcAft>
              <a:buFont typeface="Wingdings" panose="05000000000000000000" pitchFamily="2" charset="2"/>
              <a:buChar char="ü"/>
            </a:pPr>
            <a:r>
              <a:rPr lang="es-MX" sz="1700" dirty="0">
                <a:latin typeface="Arial" panose="020B0604020202020204" pitchFamily="34" charset="0"/>
                <a:cs typeface="Arial" panose="020B0604020202020204" pitchFamily="34" charset="0"/>
              </a:rPr>
              <a:t>SSH </a:t>
            </a:r>
          </a:p>
          <a:p>
            <a:pPr marL="342900" indent="-285750" algn="just">
              <a:lnSpc>
                <a:spcPct val="90000"/>
              </a:lnSpc>
              <a:spcAft>
                <a:spcPts val="600"/>
              </a:spcAft>
              <a:buFont typeface="Wingdings" panose="05000000000000000000" pitchFamily="2" charset="2"/>
              <a:buChar char="ü"/>
            </a:pPr>
            <a:r>
              <a:rPr lang="es-MX" sz="1700" dirty="0">
                <a:latin typeface="Arial" panose="020B0604020202020204" pitchFamily="34" charset="0"/>
                <a:cs typeface="Arial" panose="020B0604020202020204" pitchFamily="34" charset="0"/>
              </a:rPr>
              <a:t>Cifrado de contraseñas en los dispositivos intermediarios.</a:t>
            </a:r>
          </a:p>
          <a:p>
            <a:pPr marL="342900" indent="-285750" algn="just">
              <a:lnSpc>
                <a:spcPct val="90000"/>
              </a:lnSpc>
              <a:spcAft>
                <a:spcPts val="600"/>
              </a:spcAft>
              <a:buFont typeface="Wingdings" panose="05000000000000000000" pitchFamily="2" charset="2"/>
              <a:buChar char="ü"/>
            </a:pPr>
            <a:r>
              <a:rPr lang="es-MX" sz="1700" dirty="0">
                <a:latin typeface="Arial" panose="020B0604020202020204" pitchFamily="34" charset="0"/>
                <a:cs typeface="Arial" panose="020B0604020202020204" pitchFamily="34" charset="0"/>
              </a:rPr>
              <a:t>Método de transporte SSH.</a:t>
            </a:r>
          </a:p>
          <a:p>
            <a:pPr marL="342900" indent="-285750" algn="just">
              <a:lnSpc>
                <a:spcPct val="90000"/>
              </a:lnSpc>
              <a:spcAft>
                <a:spcPts val="600"/>
              </a:spcAft>
              <a:buFont typeface="Wingdings" panose="05000000000000000000" pitchFamily="2" charset="2"/>
              <a:buChar char="ü"/>
            </a:pPr>
            <a:r>
              <a:rPr lang="es-MX" sz="1700" dirty="0">
                <a:latin typeface="Arial" panose="020B0604020202020204" pitchFamily="34" charset="0"/>
                <a:cs typeface="Arial" panose="020B0604020202020204" pitchFamily="34" charset="0"/>
              </a:rPr>
              <a:t>Uso de contraseñas basándonos en los criterios de contraseña segura como:</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Un numero de caracteres mínimos (8).</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Usar caracteres especiales.</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No usar palabras simples.</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Incluir números.</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No usar patrones qwerty.</a:t>
            </a:r>
          </a:p>
          <a:p>
            <a:pPr marL="742950" lvl="1" indent="-228600" algn="just">
              <a:lnSpc>
                <a:spcPct val="90000"/>
              </a:lnSpc>
              <a:spcAft>
                <a:spcPts val="600"/>
              </a:spcAft>
              <a:buFont typeface="Arial" panose="020B0604020202020204" pitchFamily="34" charset="0"/>
              <a:buChar char="•"/>
            </a:pPr>
            <a:r>
              <a:rPr lang="es-MX" sz="1700" dirty="0">
                <a:latin typeface="Arial" panose="020B0604020202020204" pitchFamily="34" charset="0"/>
                <a:cs typeface="Arial" panose="020B0604020202020204" pitchFamily="34" charset="0"/>
              </a:rPr>
              <a:t>Evitar usar información personal.</a:t>
            </a:r>
          </a:p>
          <a:p>
            <a:pPr marL="742950" lvl="1" indent="-228600" algn="just">
              <a:lnSpc>
                <a:spcPct val="90000"/>
              </a:lnSpc>
              <a:spcAft>
                <a:spcPts val="600"/>
              </a:spcAft>
              <a:buFont typeface="Arial" panose="020B0604020202020204" pitchFamily="34" charset="0"/>
              <a:buChar char="•"/>
            </a:pPr>
            <a:endParaRPr lang="es-MX" sz="1600" dirty="0">
              <a:latin typeface="Arial" panose="020B0604020202020204" pitchFamily="34" charset="0"/>
              <a:cs typeface="Arial" panose="020B0604020202020204" pitchFamily="34" charset="0"/>
            </a:endParaRPr>
          </a:p>
          <a:p>
            <a:pPr marL="514350" lvl="1" algn="just">
              <a:lnSpc>
                <a:spcPct val="90000"/>
              </a:lnSpc>
              <a:spcAft>
                <a:spcPts val="600"/>
              </a:spcAft>
            </a:pPr>
            <a:r>
              <a:rPr lang="es-MX" sz="1200" i="1" dirty="0">
                <a:latin typeface="Arial" panose="020B0604020202020204" pitchFamily="34" charset="0"/>
                <a:cs typeface="Arial" panose="020B0604020202020204" pitchFamily="34" charset="0"/>
              </a:rPr>
              <a:t>Nota: Para fines de este proyecto se utilizo contraseñas vulnerables</a:t>
            </a:r>
          </a:p>
        </p:txBody>
      </p:sp>
    </p:spTree>
    <p:extLst>
      <p:ext uri="{BB962C8B-B14F-4D97-AF65-F5344CB8AC3E}">
        <p14:creationId xmlns:p14="http://schemas.microsoft.com/office/powerpoint/2010/main" val="2687757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3" name="Rectangle 4102">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94650-FF13-5A9E-E406-F1FD65D62159}"/>
              </a:ext>
            </a:extLst>
          </p:cNvPr>
          <p:cNvSpPr>
            <a:spLocks noGrp="1"/>
          </p:cNvSpPr>
          <p:nvPr>
            <p:ph type="title"/>
          </p:nvPr>
        </p:nvSpPr>
        <p:spPr>
          <a:xfrm>
            <a:off x="1309862" y="4465674"/>
            <a:ext cx="4786138" cy="1663995"/>
          </a:xfrm>
        </p:spPr>
        <p:txBody>
          <a:bodyPr vert="horz" lIns="91440" tIns="45720" rIns="91440" bIns="45720" rtlCol="0" anchor="t">
            <a:normAutofit/>
          </a:bodyPr>
          <a:lstStyle/>
          <a:p>
            <a:pPr algn="ctr"/>
            <a:r>
              <a:rPr lang="es-MX" sz="3200" i="1" u="sng" kern="1200">
                <a:solidFill>
                  <a:schemeClr val="bg1">
                    <a:alpha val="60000"/>
                  </a:schemeClr>
                </a:solidFill>
                <a:latin typeface="+mj-lt"/>
                <a:ea typeface="+mj-ea"/>
                <a:cs typeface="+mj-cs"/>
              </a:rPr>
              <a:t>Funcionamiento: Protocolos y otras configuraciones utilizadas</a:t>
            </a:r>
            <a:endParaRPr lang="es-MX" sz="3200" kern="1200">
              <a:solidFill>
                <a:schemeClr val="bg1">
                  <a:alpha val="60000"/>
                </a:schemeClr>
              </a:solidFill>
              <a:latin typeface="+mj-lt"/>
              <a:ea typeface="+mj-ea"/>
              <a:cs typeface="+mj-cs"/>
            </a:endParaRPr>
          </a:p>
        </p:txBody>
      </p:sp>
      <p:pic>
        <p:nvPicPr>
          <p:cNvPr id="4098" name="Picture 2" descr="Configuración - Qué es, en la química, definición y concepto">
            <a:extLst>
              <a:ext uri="{FF2B5EF4-FFF2-40B4-BE49-F238E27FC236}">
                <a16:creationId xmlns:a16="http://schemas.microsoft.com/office/drawing/2014/main" id="{E597E187-04EB-EF84-2C47-EB70C1DF77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6912" y="818707"/>
            <a:ext cx="4702384" cy="3358846"/>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04">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04E80C51-8822-167D-43F8-9032E612EEF7}"/>
              </a:ext>
            </a:extLst>
          </p:cNvPr>
          <p:cNvSpPr txBox="1"/>
          <p:nvPr/>
        </p:nvSpPr>
        <p:spPr>
          <a:xfrm>
            <a:off x="8238459" y="818707"/>
            <a:ext cx="2901489" cy="5310963"/>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s-MX" sz="2000" dirty="0">
                <a:solidFill>
                  <a:schemeClr val="bg1"/>
                </a:solidFill>
                <a:latin typeface="Arial" panose="020B0604020202020204" pitchFamily="34" charset="0"/>
                <a:cs typeface="Arial" panose="020B0604020202020204" pitchFamily="34" charset="0"/>
              </a:rPr>
              <a:t>Con la finalidad de darle un mejor servicio a nuestro esquema, los siguientes protocolos y configuraciones fueron aplicados. </a:t>
            </a:r>
          </a:p>
        </p:txBody>
      </p:sp>
    </p:spTree>
    <p:extLst>
      <p:ext uri="{BB962C8B-B14F-4D97-AF65-F5344CB8AC3E}">
        <p14:creationId xmlns:p14="http://schemas.microsoft.com/office/powerpoint/2010/main" val="306386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4B90F754-6EB3-E753-1B72-F8CD10CD4649}"/>
              </a:ext>
            </a:extLst>
          </p:cNvPr>
          <p:cNvSpPr>
            <a:spLocks noGrp="1"/>
          </p:cNvSpPr>
          <p:nvPr>
            <p:ph type="title"/>
          </p:nvPr>
        </p:nvSpPr>
        <p:spPr>
          <a:xfrm>
            <a:off x="1020467" y="1397120"/>
            <a:ext cx="4707671" cy="1225650"/>
          </a:xfrm>
        </p:spPr>
        <p:txBody>
          <a:bodyPr vert="horz" lIns="91440" tIns="45720" rIns="91440" bIns="45720" rtlCol="0" anchor="b">
            <a:normAutofit/>
          </a:bodyPr>
          <a:lstStyle/>
          <a:p>
            <a:r>
              <a:rPr lang="en-US" sz="3800" kern="1200" dirty="0">
                <a:solidFill>
                  <a:schemeClr val="bg1"/>
                </a:solidFill>
                <a:latin typeface="+mj-lt"/>
                <a:ea typeface="+mj-ea"/>
                <a:cs typeface="+mj-cs"/>
              </a:rPr>
              <a:t>DHCP</a:t>
            </a:r>
          </a:p>
        </p:txBody>
      </p:sp>
      <p:sp>
        <p:nvSpPr>
          <p:cNvPr id="4" name="CuadroTexto 3">
            <a:extLst>
              <a:ext uri="{FF2B5EF4-FFF2-40B4-BE49-F238E27FC236}">
                <a16:creationId xmlns:a16="http://schemas.microsoft.com/office/drawing/2014/main" id="{2B1FAB3C-E16C-5523-D230-002A054FC223}"/>
              </a:ext>
            </a:extLst>
          </p:cNvPr>
          <p:cNvSpPr txBox="1"/>
          <p:nvPr/>
        </p:nvSpPr>
        <p:spPr>
          <a:xfrm>
            <a:off x="1020467" y="2891752"/>
            <a:ext cx="4707671" cy="23345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s-MX" sz="2000">
                <a:solidFill>
                  <a:schemeClr val="bg1"/>
                </a:solidFill>
              </a:rPr>
              <a:t>Implementamos este protocolo para poder asignar direcciones IP a los departamentos con mayor demanda de hosts </a:t>
            </a:r>
          </a:p>
        </p:txBody>
      </p:sp>
      <p:pic>
        <p:nvPicPr>
          <p:cNvPr id="5122" name="Picture 2" descr="What Is DHCP? Dynamic Host Configuration Protocol Explained - IPXO">
            <a:extLst>
              <a:ext uri="{FF2B5EF4-FFF2-40B4-BE49-F238E27FC236}">
                <a16:creationId xmlns:a16="http://schemas.microsoft.com/office/drawing/2014/main" id="{BED6B590-50BD-4D85-32B8-8E2931C516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5467" y="1980419"/>
            <a:ext cx="5037433" cy="2820962"/>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23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1B5D7CFB-26EF-A782-416B-01D5F87DB30A}"/>
              </a:ext>
            </a:extLst>
          </p:cNvPr>
          <p:cNvSpPr>
            <a:spLocks noGrp="1"/>
          </p:cNvSpPr>
          <p:nvPr>
            <p:ph type="title"/>
          </p:nvPr>
        </p:nvSpPr>
        <p:spPr>
          <a:xfrm>
            <a:off x="6217919" y="669925"/>
            <a:ext cx="4635609" cy="1325563"/>
          </a:xfrm>
        </p:spPr>
        <p:txBody>
          <a:bodyPr vert="horz" lIns="91440" tIns="45720" rIns="91440" bIns="45720" rtlCol="0" anchor="b">
            <a:normAutofit/>
          </a:bodyPr>
          <a:lstStyle/>
          <a:p>
            <a:r>
              <a:rPr lang="es-MX" sz="3800" kern="1200" dirty="0">
                <a:solidFill>
                  <a:schemeClr val="bg1"/>
                </a:solidFill>
                <a:latin typeface="+mj-lt"/>
                <a:ea typeface="+mj-ea"/>
                <a:cs typeface="+mj-cs"/>
              </a:rPr>
              <a:t>SSH</a:t>
            </a:r>
          </a:p>
        </p:txBody>
      </p:sp>
      <p:pic>
        <p:nvPicPr>
          <p:cNvPr id="6146" name="Picture 2" descr="Qué es el ssh en el mundo de la programación">
            <a:extLst>
              <a:ext uri="{FF2B5EF4-FFF2-40B4-BE49-F238E27FC236}">
                <a16:creationId xmlns:a16="http://schemas.microsoft.com/office/drawing/2014/main" id="{169B80EA-9AAC-22A8-2D17-E06E7F42D3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52449"/>
            <a:ext cx="5753102" cy="5753102"/>
          </a:xfrm>
          <a:prstGeom prst="rect">
            <a:avLst/>
          </a:prstGeom>
          <a:noFill/>
          <a:extLst>
            <a:ext uri="{909E8E84-426E-40DD-AFC4-6F175D3DCCD1}">
              <a14:hiddenFill xmlns:a14="http://schemas.microsoft.com/office/drawing/2010/main">
                <a:solidFill>
                  <a:srgbClr val="FFFFFF"/>
                </a:solidFill>
              </a14:hiddenFill>
            </a:ext>
          </a:extLst>
        </p:spPr>
      </p:pic>
      <p:cxnSp>
        <p:nvCxnSpPr>
          <p:cNvPr id="6153" name="Straight Connector 6152">
            <a:extLst>
              <a:ext uri="{FF2B5EF4-FFF2-40B4-BE49-F238E27FC236}">
                <a16:creationId xmlns:a16="http://schemas.microsoft.com/office/drawing/2014/main" id="{CEA14AE1-71AB-4B18-826E-F563FF428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AACE2518-79B2-1D6A-2E59-74C5AE9643C9}"/>
              </a:ext>
            </a:extLst>
          </p:cNvPr>
          <p:cNvSpPr txBox="1"/>
          <p:nvPr/>
        </p:nvSpPr>
        <p:spPr>
          <a:xfrm>
            <a:off x="6217919" y="2400304"/>
            <a:ext cx="4635609" cy="3441692"/>
          </a:xfrm>
          <a:prstGeom prst="rect">
            <a:avLst/>
          </a:prstGeom>
        </p:spPr>
        <p:txBody>
          <a:bodyPr vert="horz" lIns="91440" tIns="45720" rIns="91440" bIns="45720" rtlCol="0">
            <a:normAutofit/>
          </a:bodyPr>
          <a:lstStyle/>
          <a:p>
            <a:pPr marL="57150" indent="-228600">
              <a:lnSpc>
                <a:spcPct val="90000"/>
              </a:lnSpc>
              <a:spcAft>
                <a:spcPts val="600"/>
              </a:spcAft>
              <a:buFont typeface="Arial" panose="020B0604020202020204" pitchFamily="34" charset="0"/>
              <a:buChar char="•"/>
            </a:pPr>
            <a:r>
              <a:rPr lang="es-MX" sz="2000" dirty="0">
                <a:solidFill>
                  <a:schemeClr val="bg1"/>
                </a:solidFill>
                <a:latin typeface="Arial" panose="020B0604020202020204" pitchFamily="34" charset="0"/>
                <a:cs typeface="Arial" panose="020B0604020202020204" pitchFamily="34" charset="0"/>
              </a:rPr>
              <a:t>El protocolo SSH se utilizo poder administrar de forma local cada departamento, además de que el único medio de trasporte de datos será por SSH.</a:t>
            </a:r>
          </a:p>
        </p:txBody>
      </p:sp>
    </p:spTree>
    <p:extLst>
      <p:ext uri="{BB962C8B-B14F-4D97-AF65-F5344CB8AC3E}">
        <p14:creationId xmlns:p14="http://schemas.microsoft.com/office/powerpoint/2010/main" val="23951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8" name="Rectangle 71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A761AD8E-846B-9D19-2850-EE6C5963453E}"/>
              </a:ext>
            </a:extLst>
          </p:cNvPr>
          <p:cNvSpPr>
            <a:spLocks noGrp="1"/>
          </p:cNvSpPr>
          <p:nvPr>
            <p:ph type="title"/>
          </p:nvPr>
        </p:nvSpPr>
        <p:spPr>
          <a:xfrm>
            <a:off x="1020467" y="1397120"/>
            <a:ext cx="4707671" cy="1225650"/>
          </a:xfrm>
        </p:spPr>
        <p:txBody>
          <a:bodyPr vert="horz" lIns="91440" tIns="45720" rIns="91440" bIns="45720" rtlCol="0" anchor="b">
            <a:normAutofit/>
          </a:bodyPr>
          <a:lstStyle/>
          <a:p>
            <a:r>
              <a:rPr lang="es-MX" sz="3800" dirty="0">
                <a:solidFill>
                  <a:schemeClr val="bg1"/>
                </a:solidFill>
              </a:rPr>
              <a:t>Enrutamiento Estático</a:t>
            </a:r>
          </a:p>
        </p:txBody>
      </p:sp>
      <p:sp>
        <p:nvSpPr>
          <p:cNvPr id="4" name="CuadroTexto 3">
            <a:extLst>
              <a:ext uri="{FF2B5EF4-FFF2-40B4-BE49-F238E27FC236}">
                <a16:creationId xmlns:a16="http://schemas.microsoft.com/office/drawing/2014/main" id="{0DA2435A-5DF7-FE2D-9ADA-907B11397026}"/>
              </a:ext>
            </a:extLst>
          </p:cNvPr>
          <p:cNvSpPr txBox="1"/>
          <p:nvPr/>
        </p:nvSpPr>
        <p:spPr>
          <a:xfrm>
            <a:off x="1020467" y="2891752"/>
            <a:ext cx="4707671" cy="23345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s-MX" sz="1900" b="0" i="0">
                <a:solidFill>
                  <a:schemeClr val="bg1"/>
                </a:solidFill>
                <a:effectLst/>
              </a:rPr>
              <a:t>El routing estático es fácil de implementar en redes pequeñas. </a:t>
            </a:r>
            <a:r>
              <a:rPr lang="es-MX" sz="1900" b="0" i="0" dirty="0">
                <a:solidFill>
                  <a:schemeClr val="bg1"/>
                </a:solidFill>
                <a:effectLst/>
              </a:rPr>
              <a:t>Las rutas estáticas permanecen sin alteraciones, lo que hace que sea relativamente fácil llevar a cabo la resolución de problemas. Las rutas estáticas no envían mensajes de actualización y, por lo tanto, ocasionan muy poca sobrecarga.</a:t>
            </a:r>
          </a:p>
          <a:p>
            <a:pPr indent="-228600">
              <a:lnSpc>
                <a:spcPct val="90000"/>
              </a:lnSpc>
              <a:spcAft>
                <a:spcPts val="600"/>
              </a:spcAft>
              <a:buFont typeface="Arial" panose="020B0604020202020204" pitchFamily="34" charset="0"/>
              <a:buChar char="•"/>
            </a:pPr>
            <a:endParaRPr lang="es-MX" sz="1900" dirty="0">
              <a:solidFill>
                <a:schemeClr val="bg1"/>
              </a:solidFill>
            </a:endParaRPr>
          </a:p>
        </p:txBody>
      </p:sp>
      <p:pic>
        <p:nvPicPr>
          <p:cNvPr id="7170" name="Picture 2" descr="Tabla de enrutamiento: Qué es, para qué sirve y cómo configurarla">
            <a:extLst>
              <a:ext uri="{FF2B5EF4-FFF2-40B4-BE49-F238E27FC236}">
                <a16:creationId xmlns:a16="http://schemas.microsoft.com/office/drawing/2014/main" id="{9519B631-CC65-5A2B-9DE6-3C6E0C1DE2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220" r="22232"/>
          <a:stretch/>
        </p:blipFill>
        <p:spPr bwMode="auto">
          <a:xfrm>
            <a:off x="6735467" y="977900"/>
            <a:ext cx="5037433" cy="4826000"/>
          </a:xfrm>
          <a:prstGeom prst="rect">
            <a:avLst/>
          </a:prstGeom>
          <a:noFill/>
          <a:extLst>
            <a:ext uri="{909E8E84-426E-40DD-AFC4-6F175D3DCCD1}">
              <a14:hiddenFill xmlns:a14="http://schemas.microsoft.com/office/drawing/2010/main">
                <a:solidFill>
                  <a:srgbClr val="FFFFFF"/>
                </a:solidFill>
              </a14:hiddenFill>
            </a:ext>
          </a:extLst>
        </p:spPr>
      </p:pic>
      <p:sp>
        <p:nvSpPr>
          <p:cNvPr id="7189" name="Rectangle 717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0" name="Rectangle 7178">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41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un panel de red de servidor con luces y cables">
            <a:extLst>
              <a:ext uri="{FF2B5EF4-FFF2-40B4-BE49-F238E27FC236}">
                <a16:creationId xmlns:a16="http://schemas.microsoft.com/office/drawing/2014/main" id="{CD285274-163E-E8D1-D2BA-49D7F7DE46F7}"/>
              </a:ext>
            </a:extLst>
          </p:cNvPr>
          <p:cNvPicPr>
            <a:picLocks noChangeAspect="1"/>
          </p:cNvPicPr>
          <p:nvPr/>
        </p:nvPicPr>
        <p:blipFill rotWithShape="1">
          <a:blip r:embed="rId2">
            <a:alphaModFix amt="50000"/>
          </a:blip>
          <a:srcRect t="2705" r="-1" b="13003"/>
          <a:stretch/>
        </p:blipFill>
        <p:spPr>
          <a:xfrm>
            <a:off x="20" y="10"/>
            <a:ext cx="12188930" cy="6857990"/>
          </a:xfrm>
          <a:prstGeom prst="rect">
            <a:avLst/>
          </a:prstGeom>
        </p:spPr>
      </p:pic>
      <p:sp>
        <p:nvSpPr>
          <p:cNvPr id="2" name="Título 1">
            <a:extLst>
              <a:ext uri="{FF2B5EF4-FFF2-40B4-BE49-F238E27FC236}">
                <a16:creationId xmlns:a16="http://schemas.microsoft.com/office/drawing/2014/main" id="{AC86E7E3-D7FC-EB78-B949-6D125F07818A}"/>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rgbClr val="FFFFFF"/>
                </a:solidFill>
              </a:rPr>
              <a:t>Infraestructura</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37118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esquinas redondeadas 9">
            <a:extLst>
              <a:ext uri="{FF2B5EF4-FFF2-40B4-BE49-F238E27FC236}">
                <a16:creationId xmlns:a16="http://schemas.microsoft.com/office/drawing/2014/main" id="{C77AF4F7-AF7C-5CC6-D985-3137F9A36E5E}"/>
              </a:ext>
            </a:extLst>
          </p:cNvPr>
          <p:cNvSpPr/>
          <p:nvPr/>
        </p:nvSpPr>
        <p:spPr>
          <a:xfrm>
            <a:off x="7411453" y="401053"/>
            <a:ext cx="3577389" cy="306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C86E7E3-D7FC-EB78-B949-6D125F07818A}"/>
              </a:ext>
            </a:extLst>
          </p:cNvPr>
          <p:cNvSpPr>
            <a:spLocks noGrp="1"/>
          </p:cNvSpPr>
          <p:nvPr>
            <p:ph type="title"/>
          </p:nvPr>
        </p:nvSpPr>
        <p:spPr>
          <a:xfrm>
            <a:off x="5094456" y="3464365"/>
            <a:ext cx="5408909" cy="1109845"/>
          </a:xfrm>
        </p:spPr>
        <p:txBody>
          <a:bodyPr vert="horz" wrap="square" lIns="91440" tIns="45720" rIns="91440" bIns="45720" rtlCol="0" anchor="b">
            <a:normAutofit/>
          </a:bodyPr>
          <a:lstStyle/>
          <a:p>
            <a:r>
              <a:rPr lang="en-US" b="1" u="sng" kern="1200">
                <a:solidFill>
                  <a:schemeClr val="bg1"/>
                </a:solidFill>
                <a:latin typeface="+mj-lt"/>
                <a:ea typeface="+mj-ea"/>
                <a:cs typeface="+mj-cs"/>
              </a:rPr>
              <a:t>Router</a:t>
            </a:r>
          </a:p>
        </p:txBody>
      </p:sp>
      <p:pic>
        <p:nvPicPr>
          <p:cNvPr id="4" name="Imagen 3" descr="Imagen que contiene Texto&#10;&#10;Descripción generada automáticamente">
            <a:extLst>
              <a:ext uri="{FF2B5EF4-FFF2-40B4-BE49-F238E27FC236}">
                <a16:creationId xmlns:a16="http://schemas.microsoft.com/office/drawing/2014/main" id="{32F1611F-0C6F-0B00-EFCB-28034E3B1544}"/>
              </a:ext>
            </a:extLst>
          </p:cNvPr>
          <p:cNvPicPr>
            <a:picLocks noChangeAspect="1"/>
          </p:cNvPicPr>
          <p:nvPr/>
        </p:nvPicPr>
        <p:blipFill rotWithShape="1">
          <a:blip r:embed="rId3">
            <a:extLst>
              <a:ext uri="{28A0092B-C50C-407E-A947-70E740481C1C}">
                <a14:useLocalDpi xmlns:a14="http://schemas.microsoft.com/office/drawing/2010/main" val="0"/>
              </a:ext>
            </a:extLst>
          </a:blip>
          <a:srcRect t="15189" r="-2" b="19620"/>
          <a:stretch/>
        </p:blipFill>
        <p:spPr bwMode="auto">
          <a:xfrm>
            <a:off x="-53114" y="76199"/>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5" name="Picture 4" descr="Primer plano de un panel de red de servidor con luces y cables">
            <a:extLst>
              <a:ext uri="{FF2B5EF4-FFF2-40B4-BE49-F238E27FC236}">
                <a16:creationId xmlns:a16="http://schemas.microsoft.com/office/drawing/2014/main" id="{CD285274-163E-E8D1-D2BA-49D7F7DE46F7}"/>
              </a:ext>
            </a:extLst>
          </p:cNvPr>
          <p:cNvPicPr>
            <a:picLocks noChangeAspect="1"/>
          </p:cNvPicPr>
          <p:nvPr/>
        </p:nvPicPr>
        <p:blipFill rotWithShape="1">
          <a:blip r:embed="rId4"/>
          <a:srcRect r="1" b="437"/>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grpSp>
        <p:nvGrpSpPr>
          <p:cNvPr id="29" name="Group 28">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30" name="Freeform: Shape 29">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uadroTexto 5">
            <a:extLst>
              <a:ext uri="{FF2B5EF4-FFF2-40B4-BE49-F238E27FC236}">
                <a16:creationId xmlns:a16="http://schemas.microsoft.com/office/drawing/2014/main" id="{8399BE62-8695-FC82-B071-8EA4BB4F1D26}"/>
              </a:ext>
            </a:extLst>
          </p:cNvPr>
          <p:cNvSpPr txBox="1"/>
          <p:nvPr/>
        </p:nvSpPr>
        <p:spPr>
          <a:xfrm>
            <a:off x="227746" y="5106897"/>
            <a:ext cx="6000750" cy="1477328"/>
          </a:xfrm>
          <a:prstGeom prst="rect">
            <a:avLst/>
          </a:prstGeom>
          <a:noFill/>
        </p:spPr>
        <p:txBody>
          <a:bodyPr wrap="square" lIns="91440" tIns="45720" rIns="91440" bIns="45720" rtlCol="0" anchor="t">
            <a:spAutoFit/>
          </a:bodyPr>
          <a:lstStyle/>
          <a:p>
            <a:r>
              <a:rPr lang="es-ES" b="0" i="0" dirty="0">
                <a:solidFill>
                  <a:schemeClr val="bg1"/>
                </a:solidFill>
                <a:effectLst/>
                <a:latin typeface="Amasis MT Pro Black" panose="02040A04050005020304" pitchFamily="18" charset="0"/>
                <a:cs typeface="Posterama"/>
              </a:rPr>
              <a:t>El </a:t>
            </a:r>
            <a:r>
              <a:rPr lang="es-ES" dirty="0">
                <a:solidFill>
                  <a:schemeClr val="bg1"/>
                </a:solidFill>
                <a:latin typeface="Amasis MT Pro Black" panose="02040A04050005020304" pitchFamily="18" charset="0"/>
                <a:cs typeface="Posterama"/>
              </a:rPr>
              <a:t>R</a:t>
            </a:r>
            <a:r>
              <a:rPr lang="es-ES" b="0" i="0" dirty="0">
                <a:solidFill>
                  <a:schemeClr val="bg1"/>
                </a:solidFill>
                <a:effectLst/>
                <a:latin typeface="Amasis MT Pro Black" panose="02040A04050005020304" pitchFamily="18" charset="0"/>
                <a:cs typeface="Posterama"/>
              </a:rPr>
              <a:t>outer Cisco ISR 4321 es una excelente opción para nuestro proyecto de diseño de un </a:t>
            </a:r>
            <a:r>
              <a:rPr lang="es-ES" dirty="0">
                <a:solidFill>
                  <a:schemeClr val="bg1"/>
                </a:solidFill>
                <a:latin typeface="Amasis MT Pro Black" panose="02040A04050005020304" pitchFamily="18" charset="0"/>
                <a:cs typeface="Posterama"/>
              </a:rPr>
              <a:t>Call Center</a:t>
            </a:r>
            <a:r>
              <a:rPr lang="es-ES" b="0" i="0" dirty="0">
                <a:solidFill>
                  <a:schemeClr val="bg1"/>
                </a:solidFill>
                <a:effectLst/>
                <a:latin typeface="Amasis MT Pro Black" panose="02040A04050005020304" pitchFamily="18" charset="0"/>
                <a:cs typeface="Posterama"/>
              </a:rPr>
              <a:t> debido a sus numerosas ventajas y características que se ajustan perfectamente a nuestras necesidades:</a:t>
            </a:r>
          </a:p>
        </p:txBody>
      </p:sp>
      <p:sp>
        <p:nvSpPr>
          <p:cNvPr id="8" name="CuadroTexto 7">
            <a:extLst>
              <a:ext uri="{FF2B5EF4-FFF2-40B4-BE49-F238E27FC236}">
                <a16:creationId xmlns:a16="http://schemas.microsoft.com/office/drawing/2014/main" id="{F696C23D-6C9B-C6E4-32FE-81CCF842786E}"/>
              </a:ext>
            </a:extLst>
          </p:cNvPr>
          <p:cNvSpPr txBox="1"/>
          <p:nvPr/>
        </p:nvSpPr>
        <p:spPr>
          <a:xfrm>
            <a:off x="6719797" y="4805804"/>
            <a:ext cx="5408909" cy="1631216"/>
          </a:xfrm>
          <a:prstGeom prst="rect">
            <a:avLst/>
          </a:prstGeom>
          <a:noFill/>
        </p:spPr>
        <p:txBody>
          <a:bodyPr wrap="square" lIns="91440" tIns="45720" rIns="91440" bIns="45720" rtlCol="0" anchor="t">
            <a:spAutoFit/>
          </a:bodyPr>
          <a:lstStyle/>
          <a:p>
            <a:pPr marL="342900" indent="-342900">
              <a:buFont typeface="Arial" panose="020F0302020204030204"/>
              <a:buChar char="•"/>
            </a:pPr>
            <a:r>
              <a:rPr lang="es-ES" sz="2500" b="0" i="0" dirty="0">
                <a:solidFill>
                  <a:srgbClr val="D1D5DB"/>
                </a:solidFill>
                <a:effectLst/>
                <a:latin typeface="Amasis MT Pro Black" panose="02040A04050005020304" pitchFamily="18" charset="0"/>
              </a:rPr>
              <a:t>Alto rendimiento</a:t>
            </a:r>
            <a:endParaRPr lang="es-ES" sz="2500" b="0" i="0" dirty="0">
              <a:solidFill>
                <a:srgbClr val="D1D5DB"/>
              </a:solidFill>
              <a:effectLst/>
              <a:latin typeface="Amasis MT Pro Black" panose="02040A04050005020304" pitchFamily="18" charset="0"/>
              <a:ea typeface="Calibri Light"/>
              <a:cs typeface="Calibri Light"/>
            </a:endParaRPr>
          </a:p>
          <a:p>
            <a:pPr marL="342900" indent="-342900">
              <a:buFont typeface="Arial" panose="020F0302020204030204"/>
              <a:buChar char="•"/>
            </a:pPr>
            <a:r>
              <a:rPr lang="es-ES" sz="2500" dirty="0">
                <a:solidFill>
                  <a:srgbClr val="D1D5DB"/>
                </a:solidFill>
                <a:latin typeface="Amasis MT Pro Black" panose="02040A04050005020304" pitchFamily="18" charset="0"/>
                <a:ea typeface="Calibri Light"/>
                <a:cs typeface="Calibri Light"/>
              </a:rPr>
              <a:t>Escalabilidad</a:t>
            </a:r>
          </a:p>
          <a:p>
            <a:pPr marL="342900" indent="-342900">
              <a:buFont typeface="Arial" panose="020F0302020204030204"/>
              <a:buChar char="•"/>
            </a:pPr>
            <a:r>
              <a:rPr lang="es-ES" sz="2500" dirty="0">
                <a:solidFill>
                  <a:srgbClr val="D1D5DB"/>
                </a:solidFill>
                <a:latin typeface="Amasis MT Pro Black" panose="02040A04050005020304" pitchFamily="18" charset="0"/>
                <a:ea typeface="Calibri Light"/>
                <a:cs typeface="Calibri Light"/>
              </a:rPr>
              <a:t>Conectividad avanzada</a:t>
            </a:r>
          </a:p>
          <a:p>
            <a:pPr marL="342900" indent="-342900">
              <a:buFont typeface="Arial" panose="020F0302020204030204"/>
              <a:buChar char="•"/>
            </a:pPr>
            <a:r>
              <a:rPr lang="es-ES" sz="2500" dirty="0">
                <a:solidFill>
                  <a:srgbClr val="D1D5DB"/>
                </a:solidFill>
                <a:latin typeface="Amasis MT Pro Black" panose="02040A04050005020304" pitchFamily="18" charset="0"/>
                <a:ea typeface="Calibri Light"/>
                <a:cs typeface="Calibri Light"/>
              </a:rPr>
              <a:t>Sistema operativo avanzado</a:t>
            </a:r>
          </a:p>
        </p:txBody>
      </p:sp>
      <p:sp>
        <p:nvSpPr>
          <p:cNvPr id="7" name="CuadroTexto 6">
            <a:extLst>
              <a:ext uri="{FF2B5EF4-FFF2-40B4-BE49-F238E27FC236}">
                <a16:creationId xmlns:a16="http://schemas.microsoft.com/office/drawing/2014/main" id="{22F5192A-6C84-91F6-CFFF-B66E41298892}"/>
              </a:ext>
            </a:extLst>
          </p:cNvPr>
          <p:cNvSpPr txBox="1"/>
          <p:nvPr/>
        </p:nvSpPr>
        <p:spPr>
          <a:xfrm>
            <a:off x="6485335" y="1425650"/>
            <a:ext cx="5408909" cy="1015663"/>
          </a:xfrm>
          <a:prstGeom prst="rect">
            <a:avLst/>
          </a:prstGeom>
          <a:noFill/>
        </p:spPr>
        <p:txBody>
          <a:bodyPr wrap="square" lIns="91440" tIns="45720" rIns="91440" bIns="45720" rtlCol="0" anchor="t">
            <a:spAutoFit/>
          </a:bodyPr>
          <a:lstStyle/>
          <a:p>
            <a:pPr algn="ctr"/>
            <a:r>
              <a:rPr lang="es-ES" sz="3000">
                <a:highlight>
                  <a:srgbClr val="FFFF00"/>
                </a:highlight>
                <a:latin typeface="Amasis MT Pro Black"/>
                <a:ea typeface="Calibri Light"/>
                <a:cs typeface="Calibri Light"/>
              </a:rPr>
              <a:t>Costo: $31,415.20</a:t>
            </a:r>
            <a:endParaRPr lang="es-MX" sz="3000">
              <a:ea typeface="Calibri"/>
              <a:cs typeface="Calibri"/>
            </a:endParaRPr>
          </a:p>
          <a:p>
            <a:pPr algn="ctr"/>
            <a:r>
              <a:rPr lang="es-ES" sz="3000">
                <a:highlight>
                  <a:srgbClr val="FFFF00"/>
                </a:highlight>
                <a:latin typeface="Amasis MT Pro Black"/>
                <a:ea typeface="Calibri Light"/>
                <a:cs typeface="Calibri Light"/>
              </a:rPr>
              <a:t>X6 unidades: $188,491.20</a:t>
            </a:r>
          </a:p>
        </p:txBody>
      </p:sp>
      <p:sp>
        <p:nvSpPr>
          <p:cNvPr id="9" name="CuadroTexto 8">
            <a:extLst>
              <a:ext uri="{FF2B5EF4-FFF2-40B4-BE49-F238E27FC236}">
                <a16:creationId xmlns:a16="http://schemas.microsoft.com/office/drawing/2014/main" id="{B7393747-0DFE-A3A0-8F4F-9F91E7411C7E}"/>
              </a:ext>
            </a:extLst>
          </p:cNvPr>
          <p:cNvSpPr txBox="1"/>
          <p:nvPr/>
        </p:nvSpPr>
        <p:spPr>
          <a:xfrm>
            <a:off x="115796" y="4415035"/>
            <a:ext cx="5408909" cy="553998"/>
          </a:xfrm>
          <a:prstGeom prst="rect">
            <a:avLst/>
          </a:prstGeom>
          <a:noFill/>
        </p:spPr>
        <p:txBody>
          <a:bodyPr wrap="square" lIns="91440" tIns="45720" rIns="91440" bIns="45720" rtlCol="0" anchor="t">
            <a:spAutoFit/>
          </a:bodyPr>
          <a:lstStyle/>
          <a:p>
            <a:pPr algn="ctr"/>
            <a:r>
              <a:rPr lang="es-ES" sz="3000">
                <a:highlight>
                  <a:srgbClr val="FFFF00"/>
                </a:highlight>
                <a:latin typeface="Amasis MT Pro Black"/>
                <a:ea typeface="Calibri Light"/>
                <a:cs typeface="Calibri Light"/>
              </a:rPr>
              <a:t>Cisco ISR 4321</a:t>
            </a:r>
            <a:endParaRPr lang="es-MX"/>
          </a:p>
        </p:txBody>
      </p:sp>
    </p:spTree>
    <p:extLst>
      <p:ext uri="{BB962C8B-B14F-4D97-AF65-F5344CB8AC3E}">
        <p14:creationId xmlns:p14="http://schemas.microsoft.com/office/powerpoint/2010/main" val="279429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7732F1-494A-AEE0-DB55-DC13D09FDABB}"/>
              </a:ext>
            </a:extLst>
          </p:cNvPr>
          <p:cNvSpPr>
            <a:spLocks noGrp="1"/>
          </p:cNvSpPr>
          <p:nvPr>
            <p:ph type="title"/>
          </p:nvPr>
        </p:nvSpPr>
        <p:spPr>
          <a:xfrm>
            <a:off x="184257" y="3517134"/>
            <a:ext cx="10518776" cy="1200329"/>
          </a:xfrm>
        </p:spPr>
        <p:txBody>
          <a:bodyPr vert="horz" wrap="square" lIns="91440" tIns="45720" rIns="91440" bIns="45720" rtlCol="0" anchor="b">
            <a:normAutofit/>
          </a:bodyPr>
          <a:lstStyle/>
          <a:p>
            <a:r>
              <a:rPr lang="en-US" sz="7200" dirty="0">
                <a:solidFill>
                  <a:schemeClr val="bg1"/>
                </a:solidFill>
                <a:latin typeface="Arial" panose="020B0604020202020204" pitchFamily="34" charset="0"/>
                <a:cs typeface="Arial" panose="020B0604020202020204" pitchFamily="34" charset="0"/>
              </a:rPr>
              <a:t>Switch</a:t>
            </a:r>
          </a:p>
        </p:txBody>
      </p:sp>
      <p:pic>
        <p:nvPicPr>
          <p:cNvPr id="3" name="Imagen 2" descr="Switches Cisco Catalyst de la serie 3850 - Cisco">
            <a:extLst>
              <a:ext uri="{FF2B5EF4-FFF2-40B4-BE49-F238E27FC236}">
                <a16:creationId xmlns:a16="http://schemas.microsoft.com/office/drawing/2014/main" id="{8C09B5F1-FAF6-305D-9FEB-89013B94E45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72" b="3840"/>
          <a:stretch/>
        </p:blipFill>
        <p:spPr bwMode="auto">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81" name="Group 8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82" name="Freeform: Shape 8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uadroTexto 3">
            <a:extLst>
              <a:ext uri="{FF2B5EF4-FFF2-40B4-BE49-F238E27FC236}">
                <a16:creationId xmlns:a16="http://schemas.microsoft.com/office/drawing/2014/main" id="{A41B5AF4-68C8-93AA-E34E-F5696BB5E80E}"/>
              </a:ext>
            </a:extLst>
          </p:cNvPr>
          <p:cNvSpPr txBox="1"/>
          <p:nvPr/>
        </p:nvSpPr>
        <p:spPr>
          <a:xfrm>
            <a:off x="1256111" y="3962159"/>
            <a:ext cx="8606010" cy="2323713"/>
          </a:xfrm>
          <a:prstGeom prst="rect">
            <a:avLst/>
          </a:prstGeom>
          <a:noFill/>
        </p:spPr>
        <p:txBody>
          <a:bodyPr wrap="square" lIns="91440" tIns="45720" rIns="91440" bIns="45720" rtlCol="0" anchor="t">
            <a:spAutoFit/>
          </a:bodyPr>
          <a:lstStyle/>
          <a:p>
            <a:pPr marL="285750" indent="-285750" algn="ctr">
              <a:buFont typeface="Wingdings" panose="05000000000000000000" pitchFamily="2" charset="2"/>
              <a:buChar char="§"/>
            </a:pPr>
            <a:r>
              <a:rPr lang="es-ES" sz="3000" dirty="0">
                <a:highlight>
                  <a:srgbClr val="FFFF00"/>
                </a:highlight>
                <a:latin typeface="Amasis MT Pro Black"/>
              </a:rPr>
              <a:t>Cisco Catalyst 3850</a:t>
            </a:r>
          </a:p>
          <a:p>
            <a:pPr marL="285750" indent="-285750" algn="ctr">
              <a:buFont typeface="Wingdings" panose="05000000000000000000" pitchFamily="2" charset="2"/>
              <a:buChar char="§"/>
            </a:pPr>
            <a:endParaRPr lang="es-ES" sz="2500" dirty="0">
              <a:solidFill>
                <a:srgbClr val="000000"/>
              </a:solidFill>
              <a:highlight>
                <a:srgbClr val="FFFF00"/>
              </a:highlight>
              <a:latin typeface="Amasis MT Pro Black"/>
            </a:endParaRPr>
          </a:p>
          <a:p>
            <a:pPr marL="285750" indent="-285750">
              <a:buFont typeface="Wingdings" panose="05000000000000000000" pitchFamily="2" charset="2"/>
              <a:buChar char="§"/>
            </a:pPr>
            <a:r>
              <a:rPr lang="es-ES" dirty="0">
                <a:solidFill>
                  <a:schemeClr val="bg1"/>
                </a:solidFill>
                <a:latin typeface="Amasis MT Pro Black"/>
              </a:rPr>
              <a:t>Alto rendimiento</a:t>
            </a:r>
          </a:p>
          <a:p>
            <a:pPr marL="285750" indent="-285750">
              <a:buFont typeface="Wingdings" panose="05000000000000000000" pitchFamily="2" charset="2"/>
              <a:buChar char="§"/>
            </a:pPr>
            <a:r>
              <a:rPr lang="es-ES" dirty="0">
                <a:solidFill>
                  <a:schemeClr val="bg1"/>
                </a:solidFill>
                <a:latin typeface="Amasis MT Pro Black"/>
              </a:rPr>
              <a:t>Capacidad de gestión unificada</a:t>
            </a:r>
          </a:p>
          <a:p>
            <a:pPr marL="285750" indent="-285750">
              <a:buFont typeface="Wingdings" panose="05000000000000000000" pitchFamily="2" charset="2"/>
              <a:buChar char="§"/>
            </a:pPr>
            <a:r>
              <a:rPr lang="es-ES" dirty="0">
                <a:solidFill>
                  <a:schemeClr val="bg1"/>
                </a:solidFill>
                <a:latin typeface="Amasis MT Pro Black"/>
              </a:rPr>
              <a:t>Seguridad avanzada</a:t>
            </a:r>
          </a:p>
          <a:p>
            <a:pPr marL="285750" indent="-285750">
              <a:buFont typeface="Wingdings" panose="05000000000000000000" pitchFamily="2" charset="2"/>
              <a:buChar char="§"/>
            </a:pPr>
            <a:r>
              <a:rPr lang="es-ES" dirty="0">
                <a:solidFill>
                  <a:schemeClr val="bg1"/>
                </a:solidFill>
                <a:latin typeface="Amasis MT Pro Black"/>
              </a:rPr>
              <a:t>Flexibilidad</a:t>
            </a:r>
            <a:endParaRPr lang="es-ES" dirty="0">
              <a:solidFill>
                <a:schemeClr val="bg1"/>
              </a:solidFill>
              <a:latin typeface="Amasis MT Pro Black" panose="02040A04050005020304" pitchFamily="18" charset="0"/>
            </a:endParaRPr>
          </a:p>
          <a:p>
            <a:pPr marL="285750" indent="-285750">
              <a:buFont typeface="Wingdings" panose="05000000000000000000" pitchFamily="2" charset="2"/>
              <a:buChar char="§"/>
            </a:pPr>
            <a:r>
              <a:rPr lang="es-ES" dirty="0">
                <a:solidFill>
                  <a:schemeClr val="bg1"/>
                </a:solidFill>
                <a:latin typeface="Amasis MT Pro Black"/>
              </a:rPr>
              <a:t>Escalabilidad</a:t>
            </a:r>
            <a:endParaRPr lang="es-ES" dirty="0">
              <a:solidFill>
                <a:schemeClr val="bg1"/>
              </a:solidFill>
              <a:latin typeface="Amasis MT Pro Black" panose="02040A04050005020304" pitchFamily="18" charset="0"/>
            </a:endParaRPr>
          </a:p>
        </p:txBody>
      </p:sp>
      <p:sp>
        <p:nvSpPr>
          <p:cNvPr id="5" name="CuadroTexto 4">
            <a:extLst>
              <a:ext uri="{FF2B5EF4-FFF2-40B4-BE49-F238E27FC236}">
                <a16:creationId xmlns:a16="http://schemas.microsoft.com/office/drawing/2014/main" id="{7CE7FB7F-17A7-93C1-E826-221E59DC7C5A}"/>
              </a:ext>
            </a:extLst>
          </p:cNvPr>
          <p:cNvSpPr txBox="1"/>
          <p:nvPr/>
        </p:nvSpPr>
        <p:spPr>
          <a:xfrm>
            <a:off x="6043034" y="5300543"/>
            <a:ext cx="5313779" cy="861774"/>
          </a:xfrm>
          <a:prstGeom prst="rect">
            <a:avLst/>
          </a:prstGeom>
          <a:noFill/>
        </p:spPr>
        <p:txBody>
          <a:bodyPr wrap="square" lIns="91440" tIns="45720" rIns="91440" bIns="45720" rtlCol="0" anchor="t">
            <a:spAutoFit/>
          </a:bodyPr>
          <a:lstStyle/>
          <a:p>
            <a:pPr marL="285750" indent="-285750" algn="ctr">
              <a:buFont typeface="Wingdings" panose="05000000000000000000" pitchFamily="2" charset="2"/>
              <a:buChar char="§"/>
            </a:pPr>
            <a:r>
              <a:rPr lang="es-ES" sz="2500" dirty="0">
                <a:solidFill>
                  <a:srgbClr val="000000"/>
                </a:solidFill>
                <a:highlight>
                  <a:srgbClr val="FFFF00"/>
                </a:highlight>
                <a:latin typeface="Amasis MT Pro Black"/>
              </a:rPr>
              <a:t>Costo: $78,855.00</a:t>
            </a:r>
          </a:p>
          <a:p>
            <a:pPr marL="285750" indent="-285750" algn="ctr">
              <a:buFont typeface="Wingdings" panose="05000000000000000000" pitchFamily="2" charset="2"/>
              <a:buChar char="§"/>
            </a:pPr>
            <a:r>
              <a:rPr lang="es-ES" sz="2500" dirty="0">
                <a:solidFill>
                  <a:srgbClr val="000000"/>
                </a:solidFill>
                <a:highlight>
                  <a:srgbClr val="FFFF00"/>
                </a:highlight>
                <a:latin typeface="Amasis MT Pro Black"/>
              </a:rPr>
              <a:t>X20 unidades: $1,577,100.00</a:t>
            </a:r>
            <a:endParaRPr lang="es-ES" sz="2500" dirty="0">
              <a:solidFill>
                <a:srgbClr val="000000"/>
              </a:solidFill>
              <a:highlight>
                <a:srgbClr val="FFFF00"/>
              </a:highlight>
              <a:latin typeface="Amasis MT Pro Black" panose="02040A04050005020304" pitchFamily="18" charset="0"/>
            </a:endParaRPr>
          </a:p>
        </p:txBody>
      </p:sp>
    </p:spTree>
    <p:extLst>
      <p:ext uri="{BB962C8B-B14F-4D97-AF65-F5344CB8AC3E}">
        <p14:creationId xmlns:p14="http://schemas.microsoft.com/office/powerpoint/2010/main" val="100173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87">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7732F1-494A-AEE0-DB55-DC13D09FDABB}"/>
              </a:ext>
            </a:extLst>
          </p:cNvPr>
          <p:cNvSpPr>
            <a:spLocks noGrp="1"/>
          </p:cNvSpPr>
          <p:nvPr>
            <p:ph type="title"/>
          </p:nvPr>
        </p:nvSpPr>
        <p:spPr>
          <a:xfrm>
            <a:off x="405062" y="-1"/>
            <a:ext cx="5562601" cy="1482487"/>
          </a:xfrm>
        </p:spPr>
        <p:txBody>
          <a:bodyPr vert="horz" lIns="91440" tIns="45720" rIns="91440" bIns="45720" rtlCol="0" anchor="b">
            <a:normAutofit/>
          </a:bodyPr>
          <a:lstStyle/>
          <a:p>
            <a:r>
              <a:rPr lang="en-US" sz="7200" dirty="0">
                <a:solidFill>
                  <a:schemeClr val="bg1"/>
                </a:solidFill>
                <a:latin typeface="Arial" panose="020B0604020202020204" pitchFamily="34" charset="0"/>
                <a:cs typeface="Arial" panose="020B0604020202020204" pitchFamily="34" charset="0"/>
              </a:rPr>
              <a:t>Server</a:t>
            </a:r>
          </a:p>
        </p:txBody>
      </p:sp>
      <p:pic>
        <p:nvPicPr>
          <p:cNvPr id="5" name="Imagen 4" descr="HPE ProLiant BL460c GEN10 - cuchilla - Oro Xeon 5120 2.2 GHz - 64 GB - 0 GB  | Tecbuys">
            <a:extLst>
              <a:ext uri="{FF2B5EF4-FFF2-40B4-BE49-F238E27FC236}">
                <a16:creationId xmlns:a16="http://schemas.microsoft.com/office/drawing/2014/main" id="{BEED9FFF-A326-F57F-8F6C-5A61298C5F25}"/>
              </a:ext>
            </a:extLst>
          </p:cNvPr>
          <p:cNvPicPr>
            <a:picLocks noChangeAspect="1"/>
          </p:cNvPicPr>
          <p:nvPr/>
        </p:nvPicPr>
        <p:blipFill rotWithShape="1">
          <a:blip r:embed="rId2">
            <a:extLst>
              <a:ext uri="{28A0092B-C50C-407E-A947-70E740481C1C}">
                <a14:useLocalDpi xmlns:a14="http://schemas.microsoft.com/office/drawing/2010/main" val="0"/>
              </a:ext>
            </a:extLst>
          </a:blip>
          <a:srcRect l="20371" r="32306" b="-2"/>
          <a:stretch/>
        </p:blipFill>
        <p:spPr bwMode="auto">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effectLst>
            <a:outerShdw blurRad="381000" dist="152400" dir="10800000" algn="r" rotWithShape="0">
              <a:prstClr val="black">
                <a:alpha val="10000"/>
              </a:prstClr>
            </a:outerShdw>
          </a:effectLst>
        </p:spPr>
      </p:pic>
      <p:grpSp>
        <p:nvGrpSpPr>
          <p:cNvPr id="99" name="Group 89">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91" name="Freeform: Shape 90">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uadroTexto 5">
            <a:extLst>
              <a:ext uri="{FF2B5EF4-FFF2-40B4-BE49-F238E27FC236}">
                <a16:creationId xmlns:a16="http://schemas.microsoft.com/office/drawing/2014/main" id="{C59362FB-8D67-55D0-D481-4F48E95F64B1}"/>
              </a:ext>
            </a:extLst>
          </p:cNvPr>
          <p:cNvSpPr txBox="1"/>
          <p:nvPr/>
        </p:nvSpPr>
        <p:spPr>
          <a:xfrm>
            <a:off x="334877" y="1212357"/>
            <a:ext cx="6428875" cy="507831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endParaRPr lang="es-ES" dirty="0">
              <a:solidFill>
                <a:schemeClr val="bg1"/>
              </a:solidFill>
              <a:latin typeface="Amasis MT Pro Black"/>
              <a:ea typeface="+mn-lt"/>
              <a:cs typeface="+mn-lt"/>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Rendimiento excepcional y capacidad de procesamiento del servidor HPE ProLiant BL460c Gen10.</a:t>
            </a:r>
            <a:endParaRPr lang="es-ES" dirty="0">
              <a:solidFill>
                <a:schemeClr val="bg1"/>
              </a:solidFill>
              <a:latin typeface="Amasis MT Pro Black"/>
              <a:cs typeface="Calibri" panose="020F0502020204030204"/>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Potencia suficiente para manejar aplicaciones y flujo de datos en el CallCenter.</a:t>
            </a:r>
            <a:endParaRPr lang="es-ES" dirty="0">
              <a:solidFill>
                <a:schemeClr val="bg1"/>
              </a:solidFill>
              <a:latin typeface="Amasis MT Pro Black"/>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Diseño compacto que maximiza el espacio físico en el centro de datos.</a:t>
            </a:r>
            <a:endParaRPr lang="es-ES" dirty="0">
              <a:solidFill>
                <a:schemeClr val="bg1"/>
              </a:solidFill>
              <a:latin typeface="Amasis MT Pro Black"/>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Flexibilidad y capacidad de crecimiento para adaptarse a las necesidades cambiantes.</a:t>
            </a:r>
            <a:endParaRPr lang="es-ES" dirty="0">
              <a:solidFill>
                <a:schemeClr val="bg1"/>
              </a:solidFill>
              <a:latin typeface="Amasis MT Pro Black"/>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Alta disponibilidad y gestión remota eficiente para asegurar la continuidad del servicio.</a:t>
            </a:r>
            <a:endParaRPr lang="es-ES" dirty="0">
              <a:solidFill>
                <a:schemeClr val="bg1"/>
              </a:solidFill>
              <a:latin typeface="Amasis MT Pro Black"/>
            </a:endParaRPr>
          </a:p>
          <a:p>
            <a:pPr marL="285750" indent="-285750">
              <a:buFont typeface="Wingdings" panose="05000000000000000000" pitchFamily="2" charset="2"/>
              <a:buChar char="§"/>
            </a:pPr>
            <a:r>
              <a:rPr lang="es-ES" dirty="0">
                <a:solidFill>
                  <a:schemeClr val="bg1"/>
                </a:solidFill>
                <a:latin typeface="Amasis MT Pro Black"/>
                <a:ea typeface="+mn-lt"/>
                <a:cs typeface="+mn-lt"/>
              </a:rPr>
              <a:t>Características avanzadas de seguridad para proteger los datos sensibles del CallCenter.</a:t>
            </a:r>
            <a:endParaRPr lang="es-ES" dirty="0">
              <a:solidFill>
                <a:schemeClr val="bg1"/>
              </a:solidFill>
              <a:latin typeface="Amasis MT Pro Black"/>
            </a:endParaRPr>
          </a:p>
          <a:p>
            <a:pPr marL="285750" indent="-285750">
              <a:buFont typeface="Wingdings" panose="05000000000000000000" pitchFamily="2" charset="2"/>
              <a:buChar char="§"/>
            </a:pPr>
            <a:endParaRPr lang="es-ES" b="0" i="0" dirty="0">
              <a:solidFill>
                <a:schemeClr val="bg1"/>
              </a:solidFill>
              <a:effectLst/>
              <a:latin typeface="Calibri"/>
              <a:cs typeface="Calibri" panose="020F0502020204030204"/>
            </a:endParaRPr>
          </a:p>
          <a:p>
            <a:pPr marL="285750" indent="-285750">
              <a:buFont typeface="Wingdings" panose="05000000000000000000" pitchFamily="2" charset="2"/>
              <a:buChar char="§"/>
            </a:pPr>
            <a:endParaRPr lang="es-ES" dirty="0">
              <a:solidFill>
                <a:schemeClr val="bg1"/>
              </a:solidFill>
              <a:latin typeface="Amasis MT Pro Black" panose="02040A04050005020304" pitchFamily="18" charset="0"/>
            </a:endParaRPr>
          </a:p>
          <a:p>
            <a:pPr marL="285750" indent="-285750">
              <a:buFont typeface="Wingdings" panose="05000000000000000000" pitchFamily="2" charset="2"/>
              <a:buChar char="§"/>
            </a:pPr>
            <a:r>
              <a:rPr lang="es-ES" b="0" i="0" dirty="0">
                <a:solidFill>
                  <a:schemeClr val="bg1"/>
                </a:solidFill>
                <a:effectLst/>
                <a:latin typeface="Amasis MT Pro Black"/>
              </a:rPr>
              <a:t>El costo estimado </a:t>
            </a:r>
            <a:r>
              <a:rPr lang="es-ES" dirty="0">
                <a:solidFill>
                  <a:schemeClr val="bg1"/>
                </a:solidFill>
                <a:latin typeface="Amasis MT Pro Black"/>
              </a:rPr>
              <a:t>unitario </a:t>
            </a:r>
            <a:r>
              <a:rPr lang="es-ES" b="0" i="0" dirty="0">
                <a:solidFill>
                  <a:schemeClr val="bg1"/>
                </a:solidFill>
                <a:effectLst/>
                <a:latin typeface="Amasis MT Pro Black"/>
              </a:rPr>
              <a:t>$140,483.65</a:t>
            </a:r>
            <a:r>
              <a:rPr lang="es-ES" dirty="0">
                <a:solidFill>
                  <a:schemeClr val="bg1"/>
                </a:solidFill>
                <a:latin typeface="Amasis MT Pro Black"/>
              </a:rPr>
              <a:t> MXN </a:t>
            </a:r>
            <a:endParaRPr lang="es-MX" dirty="0">
              <a:solidFill>
                <a:schemeClr val="bg1"/>
              </a:solidFill>
              <a:latin typeface="Amasis MT Pro Black"/>
            </a:endParaRPr>
          </a:p>
          <a:p>
            <a:pPr marL="285750" indent="-285750">
              <a:buFont typeface="Wingdings" panose="05000000000000000000" pitchFamily="2" charset="2"/>
              <a:buChar char="§"/>
            </a:pPr>
            <a:r>
              <a:rPr lang="es-ES" dirty="0">
                <a:solidFill>
                  <a:schemeClr val="bg1"/>
                </a:solidFill>
                <a:latin typeface="Amasis MT Pro Black"/>
              </a:rPr>
              <a:t>valor</a:t>
            </a:r>
            <a:r>
              <a:rPr lang="es-ES" b="0" i="0" dirty="0">
                <a:solidFill>
                  <a:schemeClr val="bg1"/>
                </a:solidFill>
                <a:effectLst/>
                <a:latin typeface="Amasis MT Pro Black"/>
              </a:rPr>
              <a:t> total de</a:t>
            </a:r>
            <a:r>
              <a:rPr lang="es-ES" dirty="0">
                <a:solidFill>
                  <a:schemeClr val="bg1"/>
                </a:solidFill>
                <a:latin typeface="Amasis MT Pro Black"/>
              </a:rPr>
              <a:t> 10</a:t>
            </a:r>
            <a:r>
              <a:rPr lang="es-ES" b="0" i="0" dirty="0">
                <a:solidFill>
                  <a:schemeClr val="bg1"/>
                </a:solidFill>
                <a:effectLst/>
                <a:latin typeface="Amasis MT Pro Black"/>
              </a:rPr>
              <a:t> </a:t>
            </a:r>
            <a:r>
              <a:rPr lang="es-ES" dirty="0">
                <a:solidFill>
                  <a:schemeClr val="bg1"/>
                </a:solidFill>
                <a:latin typeface="Amasis MT Pro Black"/>
              </a:rPr>
              <a:t>piezas </a:t>
            </a:r>
            <a:r>
              <a:rPr lang="es-ES" b="0" i="0" dirty="0">
                <a:solidFill>
                  <a:schemeClr val="bg1"/>
                </a:solidFill>
                <a:effectLst/>
                <a:latin typeface="Amasis MT Pro Black"/>
              </a:rPr>
              <a:t>$</a:t>
            </a:r>
            <a:r>
              <a:rPr lang="es-ES" dirty="0">
                <a:solidFill>
                  <a:schemeClr val="bg1"/>
                </a:solidFill>
                <a:latin typeface="Amasis MT Pro Black"/>
              </a:rPr>
              <a:t>140,404,830 MXN</a:t>
            </a:r>
            <a:endParaRPr lang="es-MX" dirty="0">
              <a:solidFill>
                <a:schemeClr val="bg1"/>
              </a:solidFill>
              <a:latin typeface="Amasis MT Pro Black"/>
            </a:endParaRPr>
          </a:p>
        </p:txBody>
      </p:sp>
    </p:spTree>
    <p:extLst>
      <p:ext uri="{BB962C8B-B14F-4D97-AF65-F5344CB8AC3E}">
        <p14:creationId xmlns:p14="http://schemas.microsoft.com/office/powerpoint/2010/main" val="266408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0" name="Rectangle 1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7671A4-C01A-4EBC-8548-62EEF6779CB1}"/>
              </a:ext>
            </a:extLst>
          </p:cNvPr>
          <p:cNvSpPr>
            <a:spLocks noGrp="1"/>
          </p:cNvSpPr>
          <p:nvPr>
            <p:ph type="title"/>
          </p:nvPr>
        </p:nvSpPr>
        <p:spPr>
          <a:xfrm>
            <a:off x="450490" y="456038"/>
            <a:ext cx="10117810" cy="1150470"/>
          </a:xfrm>
        </p:spPr>
        <p:txBody>
          <a:bodyPr vert="horz" lIns="91440" tIns="45720" rIns="91440" bIns="45720" rtlCol="0" anchor="b">
            <a:normAutofit/>
          </a:bodyPr>
          <a:lstStyle/>
          <a:p>
            <a:r>
              <a:rPr lang="es-MX" sz="4000"/>
              <a:t>Propuesta</a:t>
            </a:r>
          </a:p>
        </p:txBody>
      </p:sp>
      <p:sp>
        <p:nvSpPr>
          <p:cNvPr id="401" name="CuadroTexto 4">
            <a:extLst>
              <a:ext uri="{FF2B5EF4-FFF2-40B4-BE49-F238E27FC236}">
                <a16:creationId xmlns:a16="http://schemas.microsoft.com/office/drawing/2014/main" id="{4FF58147-0FD5-E527-53F1-0A540203B9E3}"/>
              </a:ext>
            </a:extLst>
          </p:cNvPr>
          <p:cNvSpPr txBox="1"/>
          <p:nvPr/>
        </p:nvSpPr>
        <p:spPr>
          <a:xfrm>
            <a:off x="450490" y="2064870"/>
            <a:ext cx="6001836" cy="3632824"/>
          </a:xfrm>
          <a:prstGeom prst="rect">
            <a:avLst/>
          </a:prstGeom>
        </p:spPr>
        <p:txBody>
          <a:bodyPr vert="horz" lIns="91440" tIns="45720" rIns="91440" bIns="45720" rtlCol="0" anchor="t">
            <a:normAutofit/>
          </a:bodyPr>
          <a:lstStyle/>
          <a:p>
            <a:pPr indent="-228600" algn="just">
              <a:lnSpc>
                <a:spcPct val="90000"/>
              </a:lnSpc>
              <a:spcAft>
                <a:spcPts val="800"/>
              </a:spcAft>
              <a:buFont typeface="Arial" panose="020B0604020202020204" pitchFamily="34" charset="0"/>
              <a:buChar char="•"/>
            </a:pPr>
            <a:r>
              <a:rPr lang="es-MX" sz="2000" dirty="0">
                <a:effectLst/>
                <a:latin typeface="Arial" panose="020B0604020202020204" pitchFamily="34" charset="0"/>
                <a:cs typeface="Arial" panose="020B0604020202020204" pitchFamily="34" charset="0"/>
              </a:rPr>
              <a:t>La propuesta que se tiene para nuestra red empresarial es la de conectar 5 sucursales aledañas de Call Center a una sucursal de administración con la finalidad de compartir información para el crecimiento de la empresa garantizando una comunicación fluida entre las sucursales.</a:t>
            </a:r>
          </a:p>
          <a:p>
            <a:pPr indent="-228600" algn="just">
              <a:lnSpc>
                <a:spcPct val="90000"/>
              </a:lnSpc>
              <a:spcAft>
                <a:spcPts val="800"/>
              </a:spcAft>
              <a:buFont typeface="Arial" panose="020B0604020202020204" pitchFamily="34" charset="0"/>
              <a:buChar char="•"/>
            </a:pPr>
            <a:r>
              <a:rPr lang="es-MX" sz="2000" dirty="0">
                <a:effectLst/>
                <a:latin typeface="Arial" panose="020B0604020202020204" pitchFamily="34" charset="0"/>
                <a:cs typeface="Arial" panose="020B0604020202020204" pitchFamily="34" charset="0"/>
              </a:rPr>
              <a:t>Como se mencionó anteriormente habrá 5 sucursales y una más la cual será la encargada de conectar a las demás, así como de administrarlas.</a:t>
            </a:r>
          </a:p>
        </p:txBody>
      </p:sp>
      <p:sp>
        <p:nvSpPr>
          <p:cNvPr id="402" name="Rectangle 1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1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La revolución inteligente llega al contact center - CIO MX % %">
            <a:extLst>
              <a:ext uri="{FF2B5EF4-FFF2-40B4-BE49-F238E27FC236}">
                <a16:creationId xmlns:a16="http://schemas.microsoft.com/office/drawing/2014/main" id="{199994E2-C91A-85A6-3D29-C040D0CAD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084" y="2156197"/>
            <a:ext cx="4436285" cy="2705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19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ato mirando a un portátil">
            <a:extLst>
              <a:ext uri="{FF2B5EF4-FFF2-40B4-BE49-F238E27FC236}">
                <a16:creationId xmlns:a16="http://schemas.microsoft.com/office/drawing/2014/main" id="{323F7F60-2E67-01F1-2B42-C932ECEBE12A}"/>
              </a:ext>
            </a:extLst>
          </p:cNvPr>
          <p:cNvPicPr>
            <a:picLocks noChangeAspect="1"/>
          </p:cNvPicPr>
          <p:nvPr/>
        </p:nvPicPr>
        <p:blipFill rotWithShape="1">
          <a:blip r:embed="rId2"/>
          <a:srcRect l="20156" t="9091" r="3143"/>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A1F77A-E6F2-903E-6966-9EEEFCE0A3B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Tiempos y costos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7370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Imagen 19" descr="Calendario&#10;&#10;Descripción generada automáticamente">
            <a:extLst>
              <a:ext uri="{FF2B5EF4-FFF2-40B4-BE49-F238E27FC236}">
                <a16:creationId xmlns:a16="http://schemas.microsoft.com/office/drawing/2014/main" id="{429193A2-D851-B8C9-E4A5-C0DF97D91F86}"/>
              </a:ext>
            </a:extLst>
          </p:cNvPr>
          <p:cNvPicPr>
            <a:picLocks noChangeAspect="1"/>
          </p:cNvPicPr>
          <p:nvPr/>
        </p:nvPicPr>
        <p:blipFill rotWithShape="1">
          <a:blip r:embed="rId2"/>
          <a:srcRect l="447" t="149"/>
          <a:stretch/>
        </p:blipFill>
        <p:spPr>
          <a:xfrm>
            <a:off x="281122" y="479778"/>
            <a:ext cx="7833923" cy="5903564"/>
          </a:xfrm>
          <a:prstGeom prst="rect">
            <a:avLst/>
          </a:prstGeom>
        </p:spPr>
      </p:pic>
    </p:spTree>
    <p:extLst>
      <p:ext uri="{BB962C8B-B14F-4D97-AF65-F5344CB8AC3E}">
        <p14:creationId xmlns:p14="http://schemas.microsoft.com/office/powerpoint/2010/main" val="156958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4" descr="Calendario&#10;&#10;Descripción generada automáticamente">
            <a:extLst>
              <a:ext uri="{FF2B5EF4-FFF2-40B4-BE49-F238E27FC236}">
                <a16:creationId xmlns:a16="http://schemas.microsoft.com/office/drawing/2014/main" id="{3CF29F08-2F9A-022E-E5C4-4D154602D351}"/>
              </a:ext>
            </a:extLst>
          </p:cNvPr>
          <p:cNvPicPr>
            <a:picLocks noGrp="1" noChangeAspect="1"/>
          </p:cNvPicPr>
          <p:nvPr>
            <p:ph idx="1"/>
          </p:nvPr>
        </p:nvPicPr>
        <p:blipFill>
          <a:blip r:embed="rId2"/>
          <a:stretch>
            <a:fillRect/>
          </a:stretch>
        </p:blipFill>
        <p:spPr>
          <a:xfrm>
            <a:off x="257299" y="445325"/>
            <a:ext cx="7898987" cy="5964427"/>
          </a:xfrm>
          <a:prstGeom prst="rect">
            <a:avLst/>
          </a:prstGeom>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787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Imagen 5" descr="Calendario&#10;&#10;Descripción generada automáticamente">
            <a:extLst>
              <a:ext uri="{FF2B5EF4-FFF2-40B4-BE49-F238E27FC236}">
                <a16:creationId xmlns:a16="http://schemas.microsoft.com/office/drawing/2014/main" id="{F7E3B4D2-3B76-8DA9-49AC-3CE0B0C5A75D}"/>
              </a:ext>
            </a:extLst>
          </p:cNvPr>
          <p:cNvPicPr>
            <a:picLocks noGrp="1" noChangeAspect="1"/>
          </p:cNvPicPr>
          <p:nvPr>
            <p:ph idx="1"/>
          </p:nvPr>
        </p:nvPicPr>
        <p:blipFill>
          <a:blip r:embed="rId2"/>
          <a:stretch>
            <a:fillRect/>
          </a:stretch>
        </p:blipFill>
        <p:spPr>
          <a:xfrm>
            <a:off x="274995" y="440377"/>
            <a:ext cx="7878557" cy="5974299"/>
          </a:xfrm>
        </p:spPr>
      </p:pic>
    </p:spTree>
    <p:extLst>
      <p:ext uri="{BB962C8B-B14F-4D97-AF65-F5344CB8AC3E}">
        <p14:creationId xmlns:p14="http://schemas.microsoft.com/office/powerpoint/2010/main" val="2700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Imagen 5" descr="Calendario&#10;&#10;Descripción generada automáticamente">
            <a:extLst>
              <a:ext uri="{FF2B5EF4-FFF2-40B4-BE49-F238E27FC236}">
                <a16:creationId xmlns:a16="http://schemas.microsoft.com/office/drawing/2014/main" id="{631776E1-09C8-5EC0-CF33-427547D334D4}"/>
              </a:ext>
            </a:extLst>
          </p:cNvPr>
          <p:cNvPicPr>
            <a:picLocks noGrp="1" noChangeAspect="1"/>
          </p:cNvPicPr>
          <p:nvPr>
            <p:ph idx="1"/>
          </p:nvPr>
        </p:nvPicPr>
        <p:blipFill>
          <a:blip r:embed="rId2"/>
          <a:stretch>
            <a:fillRect/>
          </a:stretch>
        </p:blipFill>
        <p:spPr>
          <a:xfrm>
            <a:off x="213940" y="425532"/>
            <a:ext cx="7924429" cy="6003987"/>
          </a:xfrm>
        </p:spPr>
      </p:pic>
    </p:spTree>
    <p:extLst>
      <p:ext uri="{BB962C8B-B14F-4D97-AF65-F5344CB8AC3E}">
        <p14:creationId xmlns:p14="http://schemas.microsoft.com/office/powerpoint/2010/main" val="15436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Gato mirando a un portátil">
            <a:extLst>
              <a:ext uri="{FF2B5EF4-FFF2-40B4-BE49-F238E27FC236}">
                <a16:creationId xmlns:a16="http://schemas.microsoft.com/office/drawing/2014/main" id="{323F7F60-2E67-01F1-2B42-C932ECEBE12A}"/>
              </a:ext>
            </a:extLst>
          </p:cNvPr>
          <p:cNvPicPr>
            <a:picLocks noChangeAspect="1"/>
          </p:cNvPicPr>
          <p:nvPr/>
        </p:nvPicPr>
        <p:blipFill rotWithShape="1">
          <a:blip r:embed="rId2"/>
          <a:srcRect t="11687" r="-1" b="4021"/>
          <a:stretch/>
        </p:blipFill>
        <p:spPr>
          <a:xfrm>
            <a:off x="1524" y="10"/>
            <a:ext cx="12188952" cy="6857990"/>
          </a:xfrm>
          <a:prstGeom prst="rect">
            <a:avLst/>
          </a:prstGeom>
        </p:spPr>
      </p:pic>
      <p:sp>
        <p:nvSpPr>
          <p:cNvPr id="40" name="Freeform: Shape 39">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CuadroTexto 5">
            <a:extLst>
              <a:ext uri="{FF2B5EF4-FFF2-40B4-BE49-F238E27FC236}">
                <a16:creationId xmlns:a16="http://schemas.microsoft.com/office/drawing/2014/main" id="{D3919932-3496-18C3-B7E8-112DBB60B391}"/>
              </a:ext>
            </a:extLst>
          </p:cNvPr>
          <p:cNvSpPr txBox="1"/>
          <p:nvPr/>
        </p:nvSpPr>
        <p:spPr>
          <a:xfrm>
            <a:off x="1772037" y="827992"/>
            <a:ext cx="4066932" cy="3970318"/>
          </a:xfrm>
          <a:prstGeom prst="rect">
            <a:avLst/>
          </a:prstGeom>
          <a:noFill/>
        </p:spPr>
        <p:txBody>
          <a:bodyPr wrap="square" lIns="91440" tIns="45720" rIns="91440" bIns="45720" rtlCol="0" anchor="t">
            <a:spAutoFit/>
          </a:bodyPr>
          <a:lstStyle/>
          <a:p>
            <a:r>
              <a:rPr lang="es-ES">
                <a:latin typeface="Amasis MT Pro Black"/>
              </a:rPr>
              <a:t>Sucursal: Monterrey Centro (Centro de datos)</a:t>
            </a:r>
          </a:p>
          <a:p>
            <a:endParaRPr lang="es-ES" dirty="0">
              <a:latin typeface="Amasis MT Pro Black" panose="02040A04050005020304" pitchFamily="18" charset="0"/>
            </a:endParaRPr>
          </a:p>
          <a:p>
            <a:r>
              <a:rPr lang="es-ES">
                <a:latin typeface="Amasis MT Pro Black"/>
              </a:rPr>
              <a:t>Compra y entrega de equipos: 1 día</a:t>
            </a:r>
            <a:br>
              <a:rPr lang="es-ES" dirty="0">
                <a:latin typeface="Amasis MT Pro Black" panose="02040A04050005020304" pitchFamily="18" charset="0"/>
              </a:rPr>
            </a:br>
            <a:r>
              <a:rPr lang="es-ES">
                <a:latin typeface="Amasis MT Pro Black"/>
              </a:rPr>
              <a:t>Medición del lugar y cableado: 1 día Instalación del </a:t>
            </a:r>
            <a:r>
              <a:rPr lang="es-ES" err="1">
                <a:latin typeface="Amasis MT Pro Black"/>
              </a:rPr>
              <a:t>router</a:t>
            </a:r>
            <a:r>
              <a:rPr lang="es-ES">
                <a:latin typeface="Amasis MT Pro Black"/>
              </a:rPr>
              <a:t>: 1 día Configuración del </a:t>
            </a:r>
            <a:r>
              <a:rPr lang="es-ES" err="1">
                <a:latin typeface="Amasis MT Pro Black"/>
              </a:rPr>
              <a:t>router</a:t>
            </a:r>
            <a:r>
              <a:rPr lang="es-ES">
                <a:latin typeface="Amasis MT Pro Black"/>
              </a:rPr>
              <a:t>: 1 día </a:t>
            </a:r>
          </a:p>
          <a:p>
            <a:r>
              <a:rPr lang="es-ES">
                <a:latin typeface="Amasis MT Pro Black"/>
              </a:rPr>
              <a:t>Tiempo de entrega del proveedor: 5 días </a:t>
            </a:r>
            <a:endParaRPr lang="es-ES" dirty="0">
              <a:latin typeface="Amasis MT Pro Black" panose="02040A04050005020304" pitchFamily="18" charset="0"/>
            </a:endParaRPr>
          </a:p>
          <a:p>
            <a:r>
              <a:rPr lang="es-ES">
                <a:latin typeface="Amasis MT Pro Black"/>
              </a:rPr>
              <a:t>Pruebas y solución de anomalías: 2 días Costo total: $31,415.20 </a:t>
            </a:r>
            <a:endParaRPr lang="es-ES">
              <a:latin typeface="Amasis MT Pro Black"/>
              <a:cs typeface="Calibri"/>
            </a:endParaRPr>
          </a:p>
          <a:p>
            <a:r>
              <a:rPr lang="es-ES">
                <a:latin typeface="Amasis MT Pro Black"/>
              </a:rPr>
              <a:t>Tiempo total de Monterrey Centro: 11 días</a:t>
            </a:r>
            <a:endParaRPr lang="es-ES">
              <a:latin typeface="Amasis MT Pro Black"/>
              <a:cs typeface="Calibri"/>
            </a:endParaRPr>
          </a:p>
        </p:txBody>
      </p:sp>
      <p:sp>
        <p:nvSpPr>
          <p:cNvPr id="7" name="CuadroTexto 6">
            <a:extLst>
              <a:ext uri="{FF2B5EF4-FFF2-40B4-BE49-F238E27FC236}">
                <a16:creationId xmlns:a16="http://schemas.microsoft.com/office/drawing/2014/main" id="{51BE228A-FFFA-6C8E-4DEE-604123E6E906}"/>
              </a:ext>
            </a:extLst>
          </p:cNvPr>
          <p:cNvSpPr txBox="1"/>
          <p:nvPr/>
        </p:nvSpPr>
        <p:spPr>
          <a:xfrm>
            <a:off x="6087439" y="358101"/>
            <a:ext cx="4547588" cy="5078313"/>
          </a:xfrm>
          <a:prstGeom prst="rect">
            <a:avLst/>
          </a:prstGeom>
          <a:noFill/>
        </p:spPr>
        <p:txBody>
          <a:bodyPr wrap="square" lIns="91440" tIns="45720" rIns="91440" bIns="45720" rtlCol="0" anchor="t">
            <a:spAutoFit/>
          </a:bodyPr>
          <a:lstStyle/>
          <a:p>
            <a:r>
              <a:rPr lang="es-ES" dirty="0">
                <a:latin typeface="Amasis MT Pro Black" panose="02040A04050005020304" pitchFamily="18" charset="0"/>
                <a:cs typeface="Arial" panose="020B0604020202020204" pitchFamily="34" charset="0"/>
              </a:rPr>
              <a:t>Sucursal: San Nicolas</a:t>
            </a:r>
          </a:p>
          <a:p>
            <a:endParaRPr lang="es-ES" dirty="0">
              <a:latin typeface="Amasis MT Pro Black" panose="02040A04050005020304" pitchFamily="18" charset="0"/>
              <a:cs typeface="Arial" panose="020B0604020202020204" pitchFamily="34" charset="0"/>
            </a:endParaRPr>
          </a:p>
          <a:p>
            <a:r>
              <a:rPr lang="es-ES" dirty="0">
                <a:latin typeface="Amasis MT Pro Black" panose="02040A04050005020304" pitchFamily="18" charset="0"/>
                <a:cs typeface="Arial" panose="020B0604020202020204" pitchFamily="34" charset="0"/>
              </a:rPr>
              <a:t>Compra y entrega de equipos:</a:t>
            </a:r>
          </a:p>
          <a:p>
            <a:r>
              <a:rPr lang="es-ES" dirty="0">
                <a:latin typeface="Amasis MT Pro Black" panose="02040A04050005020304" pitchFamily="18" charset="0"/>
                <a:cs typeface="Arial" panose="020B0604020202020204" pitchFamily="34" charset="0"/>
              </a:rPr>
              <a:t>2 servidores HPE ProLiant BL460c Gen10: 2 * $140,483.65 = $280,967.30</a:t>
            </a:r>
          </a:p>
          <a:p>
            <a:r>
              <a:rPr lang="es-ES" dirty="0">
                <a:latin typeface="Amasis MT Pro Black" panose="02040A04050005020304" pitchFamily="18" charset="0"/>
                <a:cs typeface="Arial" panose="020B0604020202020204" pitchFamily="34" charset="0"/>
              </a:rPr>
              <a:t>4 switches Cisco Catalyst 3850: 4 * $78,855 = $315,420</a:t>
            </a:r>
          </a:p>
          <a:p>
            <a:r>
              <a:rPr lang="es-ES" dirty="0">
                <a:latin typeface="Amasis MT Pro Black" panose="02040A04050005020304" pitchFamily="18" charset="0"/>
                <a:cs typeface="Arial" panose="020B0604020202020204" pitchFamily="34" charset="0"/>
              </a:rPr>
              <a:t>4 ordenadores (costo no proporcionado)</a:t>
            </a:r>
          </a:p>
          <a:p>
            <a:r>
              <a:rPr lang="es-ES" dirty="0">
                <a:latin typeface="Amasis MT Pro Black" panose="02040A04050005020304" pitchFamily="18" charset="0"/>
                <a:cs typeface="Arial" panose="020B0604020202020204" pitchFamily="34" charset="0"/>
              </a:rPr>
              <a:t>Medición del lugar y cableado: 2 días</a:t>
            </a:r>
          </a:p>
          <a:p>
            <a:r>
              <a:rPr lang="es-ES" dirty="0">
                <a:latin typeface="Amasis MT Pro Black" panose="02040A04050005020304" pitchFamily="18" charset="0"/>
                <a:cs typeface="Arial" panose="020B0604020202020204" pitchFamily="34" charset="0"/>
              </a:rPr>
              <a:t>Instalación de equipos: 3 días</a:t>
            </a:r>
          </a:p>
          <a:p>
            <a:r>
              <a:rPr lang="es-ES" dirty="0">
                <a:latin typeface="Amasis MT Pro Black" panose="02040A04050005020304" pitchFamily="18" charset="0"/>
                <a:cs typeface="Arial" panose="020B0604020202020204" pitchFamily="34" charset="0"/>
              </a:rPr>
              <a:t>Configuración de equipos: 3 días</a:t>
            </a:r>
          </a:p>
          <a:p>
            <a:r>
              <a:rPr lang="es-ES" dirty="0">
                <a:latin typeface="Amasis MT Pro Black" panose="02040A04050005020304" pitchFamily="18" charset="0"/>
                <a:cs typeface="Arial" panose="020B0604020202020204" pitchFamily="34" charset="0"/>
              </a:rPr>
              <a:t>Tiempo de entrega del proveedor: 7 días</a:t>
            </a:r>
          </a:p>
          <a:p>
            <a:r>
              <a:rPr lang="es-ES" dirty="0">
                <a:latin typeface="Amasis MT Pro Black" panose="02040A04050005020304" pitchFamily="18" charset="0"/>
                <a:cs typeface="Arial" panose="020B0604020202020204" pitchFamily="34" charset="0"/>
              </a:rPr>
              <a:t>Pruebas y solución de anomalías: 3 días</a:t>
            </a:r>
          </a:p>
          <a:p>
            <a:r>
              <a:rPr lang="es-ES" dirty="0">
                <a:latin typeface="Amasis MT Pro Black" panose="02040A04050005020304" pitchFamily="18" charset="0"/>
                <a:cs typeface="Arial" panose="020B0604020202020204" pitchFamily="34" charset="0"/>
              </a:rPr>
              <a:t>Costo total: 596,387.30</a:t>
            </a:r>
          </a:p>
          <a:p>
            <a:r>
              <a:rPr lang="es-ES" dirty="0">
                <a:latin typeface="Amasis MT Pro Black" panose="02040A04050005020304" pitchFamily="18" charset="0"/>
                <a:cs typeface="Arial" panose="020B0604020202020204" pitchFamily="34" charset="0"/>
              </a:rPr>
              <a:t>Tiempo total de San Nicolás: 18 días</a:t>
            </a:r>
            <a:endParaRPr lang="es-MX" dirty="0">
              <a:latin typeface="Amasis MT Pro Black" panose="02040A04050005020304" pitchFamily="18" charset="0"/>
              <a:cs typeface="Arial" panose="020B0604020202020204" pitchFamily="34" charset="0"/>
            </a:endParaRPr>
          </a:p>
        </p:txBody>
      </p:sp>
    </p:spTree>
    <p:extLst>
      <p:ext uri="{BB962C8B-B14F-4D97-AF65-F5344CB8AC3E}">
        <p14:creationId xmlns:p14="http://schemas.microsoft.com/office/powerpoint/2010/main" val="2667325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Gato mirando a un portátil">
            <a:extLst>
              <a:ext uri="{FF2B5EF4-FFF2-40B4-BE49-F238E27FC236}">
                <a16:creationId xmlns:a16="http://schemas.microsoft.com/office/drawing/2014/main" id="{323F7F60-2E67-01F1-2B42-C932ECEBE12A}"/>
              </a:ext>
            </a:extLst>
          </p:cNvPr>
          <p:cNvPicPr>
            <a:picLocks noChangeAspect="1"/>
          </p:cNvPicPr>
          <p:nvPr/>
        </p:nvPicPr>
        <p:blipFill rotWithShape="1">
          <a:blip r:embed="rId2"/>
          <a:srcRect t="11687" r="-1" b="4021"/>
          <a:stretch/>
        </p:blipFill>
        <p:spPr>
          <a:xfrm>
            <a:off x="-6430" y="10"/>
            <a:ext cx="12188952" cy="6857990"/>
          </a:xfrm>
          <a:prstGeom prst="rect">
            <a:avLst/>
          </a:prstGeom>
        </p:spPr>
      </p:pic>
      <p:sp>
        <p:nvSpPr>
          <p:cNvPr id="40" name="Freeform: Shape 39">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 name="CuadroTexto 7">
            <a:extLst>
              <a:ext uri="{FF2B5EF4-FFF2-40B4-BE49-F238E27FC236}">
                <a16:creationId xmlns:a16="http://schemas.microsoft.com/office/drawing/2014/main" id="{A9CD16B1-C00D-089C-A1EA-886DB92F7251}"/>
              </a:ext>
            </a:extLst>
          </p:cNvPr>
          <p:cNvSpPr txBox="1"/>
          <p:nvPr/>
        </p:nvSpPr>
        <p:spPr>
          <a:xfrm>
            <a:off x="6434204" y="501777"/>
            <a:ext cx="4361258" cy="3539430"/>
          </a:xfrm>
          <a:prstGeom prst="rect">
            <a:avLst/>
          </a:prstGeom>
          <a:noFill/>
        </p:spPr>
        <p:txBody>
          <a:bodyPr wrap="square" lIns="91440" tIns="45720" rIns="91440" bIns="45720" rtlCol="0" anchor="t">
            <a:spAutoFit/>
          </a:bodyPr>
          <a:lstStyle/>
          <a:p>
            <a:r>
              <a:rPr lang="es-ES" sz="1600" dirty="0"/>
              <a:t>Sucursal: Garza Sada</a:t>
            </a:r>
          </a:p>
          <a:p>
            <a:r>
              <a:rPr lang="es-ES" sz="1600" dirty="0"/>
              <a:t>Compra y entrega de equipos:</a:t>
            </a:r>
            <a:endParaRPr lang="es-ES" sz="1600" dirty="0">
              <a:cs typeface="Calibri"/>
            </a:endParaRPr>
          </a:p>
          <a:p>
            <a:r>
              <a:rPr lang="es-ES" sz="1600" dirty="0"/>
              <a:t>2 servidores HPE ProLiant BL460c Gen10: 2 * $140,483.65 = $280,967.30</a:t>
            </a:r>
            <a:endParaRPr lang="es-ES" sz="1600" dirty="0">
              <a:cs typeface="Calibri"/>
            </a:endParaRPr>
          </a:p>
          <a:p>
            <a:r>
              <a:rPr lang="es-ES" sz="1600" dirty="0"/>
              <a:t>4 switches Cisco Catalyst 3850: 4 * $78,855 = $315,420</a:t>
            </a:r>
            <a:endParaRPr lang="es-ES" sz="1600" dirty="0">
              <a:cs typeface="Calibri"/>
            </a:endParaRPr>
          </a:p>
          <a:p>
            <a:r>
              <a:rPr lang="es-ES" sz="1600" dirty="0"/>
              <a:t>4 ordenadores (costo no proporcionado)</a:t>
            </a:r>
            <a:endParaRPr lang="es-ES" sz="1600" dirty="0">
              <a:cs typeface="Calibri"/>
            </a:endParaRPr>
          </a:p>
          <a:p>
            <a:r>
              <a:rPr lang="es-ES" sz="1600" dirty="0"/>
              <a:t>Medición del lugar y cableado: 2 días</a:t>
            </a:r>
            <a:endParaRPr lang="es-ES" sz="1600" dirty="0">
              <a:cs typeface="Calibri"/>
            </a:endParaRPr>
          </a:p>
          <a:p>
            <a:r>
              <a:rPr lang="es-ES" sz="1600" dirty="0"/>
              <a:t>Instalación de equipos: 3 días</a:t>
            </a:r>
            <a:endParaRPr lang="es-ES" sz="1600" dirty="0">
              <a:cs typeface="Calibri"/>
            </a:endParaRPr>
          </a:p>
          <a:p>
            <a:r>
              <a:rPr lang="es-ES" sz="1600" dirty="0"/>
              <a:t>Configuración de equipos: 3 días</a:t>
            </a:r>
            <a:endParaRPr lang="es-ES" sz="1600" dirty="0">
              <a:cs typeface="Calibri"/>
            </a:endParaRPr>
          </a:p>
          <a:p>
            <a:r>
              <a:rPr lang="es-ES" sz="1600" dirty="0"/>
              <a:t>Tiempo de entrega del proveedor: 7 días</a:t>
            </a:r>
            <a:endParaRPr lang="es-ES" sz="1600" dirty="0">
              <a:cs typeface="Calibri"/>
            </a:endParaRPr>
          </a:p>
          <a:p>
            <a:r>
              <a:rPr lang="es-ES" sz="1600" dirty="0"/>
              <a:t>Pruebas y solución de anomalías: 3 días</a:t>
            </a:r>
            <a:endParaRPr lang="es-ES" sz="1600" dirty="0">
              <a:cs typeface="Calibri"/>
            </a:endParaRPr>
          </a:p>
          <a:p>
            <a:r>
              <a:rPr lang="es-ES" sz="1600" dirty="0"/>
              <a:t>Costo total: $596,387.30</a:t>
            </a:r>
            <a:endParaRPr lang="es-ES" sz="1600" dirty="0">
              <a:cs typeface="Calibri"/>
            </a:endParaRPr>
          </a:p>
          <a:p>
            <a:r>
              <a:rPr lang="es-ES" sz="1600" dirty="0"/>
              <a:t>Tiempo total de Garza Sada: 18 días</a:t>
            </a:r>
            <a:endParaRPr lang="es-MX" sz="1600" dirty="0"/>
          </a:p>
        </p:txBody>
      </p:sp>
      <p:sp>
        <p:nvSpPr>
          <p:cNvPr id="9" name="CuadroTexto 8">
            <a:extLst>
              <a:ext uri="{FF2B5EF4-FFF2-40B4-BE49-F238E27FC236}">
                <a16:creationId xmlns:a16="http://schemas.microsoft.com/office/drawing/2014/main" id="{B3DC0CA0-AAB3-ADDF-B3B4-C1716B4D3B76}"/>
              </a:ext>
            </a:extLst>
          </p:cNvPr>
          <p:cNvSpPr txBox="1"/>
          <p:nvPr/>
        </p:nvSpPr>
        <p:spPr>
          <a:xfrm>
            <a:off x="1916201" y="500341"/>
            <a:ext cx="4519816" cy="3539430"/>
          </a:xfrm>
          <a:prstGeom prst="rect">
            <a:avLst/>
          </a:prstGeom>
          <a:noFill/>
        </p:spPr>
        <p:txBody>
          <a:bodyPr wrap="square" lIns="91440" tIns="45720" rIns="91440" bIns="45720" rtlCol="0" anchor="t">
            <a:spAutoFit/>
          </a:bodyPr>
          <a:lstStyle/>
          <a:p>
            <a:r>
              <a:rPr lang="es-ES" sz="1600" dirty="0"/>
              <a:t>Sucursal: Topo Chico</a:t>
            </a:r>
          </a:p>
          <a:p>
            <a:r>
              <a:rPr lang="es-ES" sz="1600" dirty="0"/>
              <a:t>Compra y entrega de equipos:</a:t>
            </a:r>
            <a:endParaRPr lang="es-ES" sz="1600" dirty="0">
              <a:cs typeface="Calibri"/>
            </a:endParaRPr>
          </a:p>
          <a:p>
            <a:r>
              <a:rPr lang="es-ES" sz="1600" dirty="0"/>
              <a:t>2 servidores HPE ProLiant BL460c Gen10: 2 * $140,483.65 = $280,967.30</a:t>
            </a:r>
            <a:endParaRPr lang="es-ES" sz="1600" dirty="0">
              <a:cs typeface="Calibri"/>
            </a:endParaRPr>
          </a:p>
          <a:p>
            <a:r>
              <a:rPr lang="es-ES" sz="1600" dirty="0"/>
              <a:t>4 switches Cisco Catalyst 3850: 4 * $78,855 = $315,420</a:t>
            </a:r>
            <a:endParaRPr lang="es-ES" sz="1600" dirty="0">
              <a:cs typeface="Calibri"/>
            </a:endParaRPr>
          </a:p>
          <a:p>
            <a:r>
              <a:rPr lang="es-ES" sz="1600" dirty="0"/>
              <a:t>4 ordenadores (costo no proporcionado)</a:t>
            </a:r>
            <a:endParaRPr lang="es-ES" sz="1600" dirty="0">
              <a:cs typeface="Calibri"/>
            </a:endParaRPr>
          </a:p>
          <a:p>
            <a:r>
              <a:rPr lang="es-ES" sz="1600" dirty="0"/>
              <a:t>Medición del lugar y cableado: 2 días</a:t>
            </a:r>
            <a:endParaRPr lang="es-ES" sz="1600" dirty="0">
              <a:cs typeface="Calibri"/>
            </a:endParaRPr>
          </a:p>
          <a:p>
            <a:r>
              <a:rPr lang="es-ES" sz="1600" dirty="0"/>
              <a:t>Instalación de equipos: 3 días</a:t>
            </a:r>
            <a:endParaRPr lang="es-ES" sz="1600" dirty="0">
              <a:cs typeface="Calibri"/>
            </a:endParaRPr>
          </a:p>
          <a:p>
            <a:r>
              <a:rPr lang="es-ES" sz="1600" dirty="0"/>
              <a:t>Configuración de equipos: 3 días</a:t>
            </a:r>
            <a:endParaRPr lang="es-ES" sz="1600" dirty="0">
              <a:cs typeface="Calibri"/>
            </a:endParaRPr>
          </a:p>
          <a:p>
            <a:r>
              <a:rPr lang="es-ES" sz="1600" dirty="0"/>
              <a:t>Tiempo de entrega del proveedor: 7 días</a:t>
            </a:r>
            <a:endParaRPr lang="es-ES" sz="1600" dirty="0">
              <a:cs typeface="Calibri"/>
            </a:endParaRPr>
          </a:p>
          <a:p>
            <a:r>
              <a:rPr lang="es-ES" sz="1600" dirty="0"/>
              <a:t>Pruebas y solución de anomalías: 3 días</a:t>
            </a:r>
            <a:endParaRPr lang="es-ES" sz="1600" dirty="0">
              <a:cs typeface="Calibri"/>
            </a:endParaRPr>
          </a:p>
          <a:p>
            <a:r>
              <a:rPr lang="es-ES" sz="1600" dirty="0"/>
              <a:t>Costo total: $596,387.30</a:t>
            </a:r>
            <a:endParaRPr lang="es-ES" sz="1600" dirty="0">
              <a:cs typeface="Calibri"/>
            </a:endParaRPr>
          </a:p>
          <a:p>
            <a:r>
              <a:rPr lang="es-ES" sz="1600" dirty="0"/>
              <a:t>Tiempo total de Topo Chico: 18 días</a:t>
            </a:r>
            <a:endParaRPr lang="es-ES" sz="1600" dirty="0">
              <a:cs typeface="Calibri"/>
            </a:endParaRPr>
          </a:p>
        </p:txBody>
      </p:sp>
      <p:sp>
        <p:nvSpPr>
          <p:cNvPr id="2" name="CuadroTexto 1">
            <a:extLst>
              <a:ext uri="{FF2B5EF4-FFF2-40B4-BE49-F238E27FC236}">
                <a16:creationId xmlns:a16="http://schemas.microsoft.com/office/drawing/2014/main" id="{CDB582D4-0258-8008-D9CE-D490F766B462}"/>
              </a:ext>
            </a:extLst>
          </p:cNvPr>
          <p:cNvSpPr txBox="1"/>
          <p:nvPr/>
        </p:nvSpPr>
        <p:spPr>
          <a:xfrm>
            <a:off x="3620976" y="3928793"/>
            <a:ext cx="6522284" cy="3323987"/>
          </a:xfrm>
          <a:prstGeom prst="rect">
            <a:avLst/>
          </a:prstGeom>
          <a:noFill/>
        </p:spPr>
        <p:txBody>
          <a:bodyPr wrap="square" lIns="91440" tIns="45720" rIns="91440" bIns="45720" rtlCol="0" anchor="t">
            <a:spAutoFit/>
          </a:bodyPr>
          <a:lstStyle/>
          <a:p>
            <a:r>
              <a:rPr lang="es-ES" sz="1600" dirty="0"/>
              <a:t>Sucursal: San Pedro</a:t>
            </a:r>
          </a:p>
          <a:p>
            <a:r>
              <a:rPr lang="es-ES" sz="1600" dirty="0"/>
              <a:t>Compra y entrega de equipos:</a:t>
            </a:r>
            <a:endParaRPr lang="es-ES" sz="1600" dirty="0">
              <a:cs typeface="Calibri"/>
            </a:endParaRPr>
          </a:p>
          <a:p>
            <a:r>
              <a:rPr lang="es-ES" sz="1600" dirty="0"/>
              <a:t>2 servidores HPE ProLiant BL460c Gen10: 2 * $140,483.65 = $280,967.30</a:t>
            </a:r>
            <a:endParaRPr lang="es-ES" sz="1600" dirty="0">
              <a:cs typeface="Calibri"/>
            </a:endParaRPr>
          </a:p>
          <a:p>
            <a:r>
              <a:rPr lang="es-ES" sz="1600" dirty="0"/>
              <a:t>4 switches Cisco Catalyst 3850: 4 * $78,855 = $315,420</a:t>
            </a:r>
            <a:endParaRPr lang="es-ES" sz="1600" dirty="0">
              <a:cs typeface="Calibri"/>
            </a:endParaRPr>
          </a:p>
          <a:p>
            <a:r>
              <a:rPr lang="es-ES" sz="1600" dirty="0"/>
              <a:t>4 ordenadores (costo no proporcionado)</a:t>
            </a:r>
            <a:endParaRPr lang="es-ES" sz="1600" dirty="0">
              <a:cs typeface="Calibri"/>
            </a:endParaRPr>
          </a:p>
          <a:p>
            <a:r>
              <a:rPr lang="es-ES" sz="1600" dirty="0"/>
              <a:t>Medición del lugar y cableado: 2 días</a:t>
            </a:r>
            <a:endParaRPr lang="es-ES" sz="1600" dirty="0">
              <a:cs typeface="Calibri"/>
            </a:endParaRPr>
          </a:p>
          <a:p>
            <a:r>
              <a:rPr lang="es-ES" sz="1600" dirty="0"/>
              <a:t>Instalación de equipos: 3 días</a:t>
            </a:r>
            <a:endParaRPr lang="es-ES" sz="1600" dirty="0">
              <a:cs typeface="Calibri"/>
            </a:endParaRPr>
          </a:p>
          <a:p>
            <a:r>
              <a:rPr lang="es-ES" sz="1600" dirty="0"/>
              <a:t>Configuración de equipos: 3 días</a:t>
            </a:r>
            <a:endParaRPr lang="es-ES" sz="1600" dirty="0">
              <a:cs typeface="Calibri"/>
            </a:endParaRPr>
          </a:p>
          <a:p>
            <a:r>
              <a:rPr lang="es-ES" sz="1600" dirty="0"/>
              <a:t>Tiempo de entrega del proveedor: 7 días</a:t>
            </a:r>
            <a:endParaRPr lang="es-ES" sz="1600" dirty="0">
              <a:cs typeface="Calibri"/>
            </a:endParaRPr>
          </a:p>
          <a:p>
            <a:r>
              <a:rPr lang="es-ES" sz="1600" dirty="0"/>
              <a:t>Pruebas y solución de anomalías: 3 días</a:t>
            </a:r>
            <a:endParaRPr lang="es-ES" sz="1600" dirty="0">
              <a:cs typeface="Calibri"/>
            </a:endParaRPr>
          </a:p>
          <a:p>
            <a:r>
              <a:rPr lang="es-ES" sz="1600" dirty="0"/>
              <a:t>Costo total: $596,387.30</a:t>
            </a:r>
          </a:p>
          <a:p>
            <a:r>
              <a:rPr lang="es-ES" sz="1600" dirty="0"/>
              <a:t>Tiempo total de San Pedro: 18 días</a:t>
            </a:r>
            <a:endParaRPr lang="es-MX" sz="1600" dirty="0"/>
          </a:p>
          <a:p>
            <a:endParaRPr lang="es-MX" dirty="0"/>
          </a:p>
        </p:txBody>
      </p:sp>
      <p:cxnSp>
        <p:nvCxnSpPr>
          <p:cNvPr id="4" name="Conector recto 3">
            <a:extLst>
              <a:ext uri="{FF2B5EF4-FFF2-40B4-BE49-F238E27FC236}">
                <a16:creationId xmlns:a16="http://schemas.microsoft.com/office/drawing/2014/main" id="{1E1CAB52-E76B-E65E-0D1D-5676AD9EF299}"/>
              </a:ext>
            </a:extLst>
          </p:cNvPr>
          <p:cNvCxnSpPr/>
          <p:nvPr/>
        </p:nvCxnSpPr>
        <p:spPr>
          <a:xfrm flipV="1">
            <a:off x="1396538" y="3851411"/>
            <a:ext cx="9670983" cy="75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68A63EE9-D466-7164-A9E3-6B5169CD6061}"/>
              </a:ext>
            </a:extLst>
          </p:cNvPr>
          <p:cNvCxnSpPr/>
          <p:nvPr/>
        </p:nvCxnSpPr>
        <p:spPr>
          <a:xfrm flipH="1" flipV="1">
            <a:off x="6350735" y="311981"/>
            <a:ext cx="40660" cy="3575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8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bos de rede coloridos">
            <a:extLst>
              <a:ext uri="{FF2B5EF4-FFF2-40B4-BE49-F238E27FC236}">
                <a16:creationId xmlns:a16="http://schemas.microsoft.com/office/drawing/2014/main" id="{8B57575B-2D13-2119-4DA8-06CDF95FD7FC}"/>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1D205A-85CF-701E-A2DF-A05015D66B36}"/>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a:solidFill>
                  <a:schemeClr val="bg1"/>
                </a:solidFill>
              </a:rPr>
              <a:t>TOPOLOGIAS</a:t>
            </a:r>
            <a:br>
              <a:rPr lang="en-US" sz="5200" b="1">
                <a:solidFill>
                  <a:schemeClr val="bg1"/>
                </a:solidFill>
              </a:rPr>
            </a:br>
            <a:r>
              <a:rPr lang="en-US" sz="2800" b="1">
                <a:solidFill>
                  <a:schemeClr val="bg1"/>
                </a:solidFill>
              </a:rPr>
              <a:t>FISICA - LOGICA</a:t>
            </a:r>
          </a:p>
        </p:txBody>
      </p:sp>
    </p:spTree>
    <p:extLst>
      <p:ext uri="{BB962C8B-B14F-4D97-AF65-F5344CB8AC3E}">
        <p14:creationId xmlns:p14="http://schemas.microsoft.com/office/powerpoint/2010/main" val="3125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7732F1-494A-AEE0-DB55-DC13D09FDABB}"/>
              </a:ext>
            </a:extLst>
          </p:cNvPr>
          <p:cNvSpPr>
            <a:spLocks noGrp="1"/>
          </p:cNvSpPr>
          <p:nvPr>
            <p:ph type="title"/>
          </p:nvPr>
        </p:nvSpPr>
        <p:spPr>
          <a:xfrm>
            <a:off x="314136" y="2816259"/>
            <a:ext cx="3255472" cy="1224938"/>
          </a:xfrm>
        </p:spPr>
        <p:txBody>
          <a:bodyPr vert="horz" lIns="91440" tIns="45720" rIns="91440" bIns="45720" rtlCol="0" anchor="b">
            <a:normAutofit/>
          </a:bodyPr>
          <a:lstStyle/>
          <a:p>
            <a:r>
              <a:rPr lang="en-US" sz="7200">
                <a:solidFill>
                  <a:schemeClr val="bg1"/>
                </a:solidFill>
              </a:rPr>
              <a:t>LOGICA</a:t>
            </a:r>
          </a:p>
        </p:txBody>
      </p:sp>
      <p:sp>
        <p:nvSpPr>
          <p:cNvPr id="57" name="Freeform: Shape 5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n 2" descr="Diagrama&#10;&#10;Descripción generada automáticamente">
            <a:extLst>
              <a:ext uri="{FF2B5EF4-FFF2-40B4-BE49-F238E27FC236}">
                <a16:creationId xmlns:a16="http://schemas.microsoft.com/office/drawing/2014/main" id="{F1A79482-CC9A-4407-2375-276F123BDBDC}"/>
              </a:ext>
            </a:extLst>
          </p:cNvPr>
          <p:cNvPicPr>
            <a:picLocks noChangeAspect="1"/>
          </p:cNvPicPr>
          <p:nvPr/>
        </p:nvPicPr>
        <p:blipFill>
          <a:blip r:embed="rId3"/>
          <a:stretch>
            <a:fillRect/>
          </a:stretch>
        </p:blipFill>
        <p:spPr>
          <a:xfrm>
            <a:off x="3883743" y="806411"/>
            <a:ext cx="8177026" cy="5245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8315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7732F1-494A-AEE0-DB55-DC13D09FDABB}"/>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7200">
                <a:solidFill>
                  <a:schemeClr val="bg1"/>
                </a:solidFill>
              </a:rPr>
              <a:t>FISICA</a:t>
            </a:r>
          </a:p>
        </p:txBody>
      </p:sp>
      <p:pic>
        <p:nvPicPr>
          <p:cNvPr id="4" name="Marcador de contenido 3" descr="Multimedia">
            <a:extLst>
              <a:ext uri="{FF2B5EF4-FFF2-40B4-BE49-F238E27FC236}">
                <a16:creationId xmlns:a16="http://schemas.microsoft.com/office/drawing/2014/main" id="{9D7C0636-333A-2447-6EC5-79435518460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76" r="28915" b="-1"/>
          <a:stretch/>
        </p:blipFill>
        <p:spPr bwMode="auto">
          <a:xfrm>
            <a:off x="5844153" y="-544"/>
            <a:ext cx="718604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a:extLst>
            <a:ext uri="{53640926-AAD7-44D8-BBD7-CCE9431645EC}">
              <a14:shadowObscured xmlns:a14="http://schemas.microsoft.com/office/drawing/2010/main"/>
            </a:ext>
          </a:extLst>
        </p:spPr>
      </p:pic>
      <p:sp>
        <p:nvSpPr>
          <p:cNvPr id="57" name="Freeform: Shape 5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641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CBE3A47A-ECBC-5F94-B9A9-768526ADC129}"/>
              </a:ext>
            </a:extLst>
          </p:cNvPr>
          <p:cNvPicPr>
            <a:picLocks noChangeAspect="1"/>
          </p:cNvPicPr>
          <p:nvPr/>
        </p:nvPicPr>
        <p:blipFill rotWithShape="1">
          <a:blip r:embed="rId2"/>
          <a:srcRect l="5972" r="1" b="1"/>
          <a:stretch/>
        </p:blipFill>
        <p:spPr>
          <a:xfrm>
            <a:off x="20" y="431"/>
            <a:ext cx="8115280" cy="6408311"/>
          </a:xfrm>
          <a:prstGeom prst="rect">
            <a:avLst/>
          </a:prstGeom>
        </p:spPr>
      </p:pic>
      <p:sp>
        <p:nvSpPr>
          <p:cNvPr id="4" name="CuadroTexto 3">
            <a:extLst>
              <a:ext uri="{FF2B5EF4-FFF2-40B4-BE49-F238E27FC236}">
                <a16:creationId xmlns:a16="http://schemas.microsoft.com/office/drawing/2014/main" id="{1A9ADC86-AEE1-0565-C18F-6ED506E7787B}"/>
              </a:ext>
            </a:extLst>
          </p:cNvPr>
          <p:cNvSpPr txBox="1"/>
          <p:nvPr/>
        </p:nvSpPr>
        <p:spPr>
          <a:xfrm>
            <a:off x="8115296" y="265471"/>
            <a:ext cx="4076704" cy="5694013"/>
          </a:xfrm>
          <a:prstGeom prst="rect">
            <a:avLst/>
          </a:prstGeom>
        </p:spPr>
        <p:txBody>
          <a:bodyPr vert="horz" lIns="91440" tIns="45720" rIns="91440" bIns="45720" rtlCol="0">
            <a:normAutofit lnSpcReduction="10000"/>
          </a:bodyPr>
          <a:lstStyle/>
          <a:p>
            <a:pPr indent="-22860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Planteles:</a:t>
            </a:r>
          </a:p>
          <a:p>
            <a:pPr>
              <a:lnSpc>
                <a:spcPct val="90000"/>
              </a:lnSpc>
              <a:spcAft>
                <a:spcPts val="800"/>
              </a:spcAft>
            </a:pPr>
            <a:r>
              <a:rPr lang="es-MX" sz="1600" dirty="0">
                <a:effectLst/>
                <a:latin typeface="Arial" panose="020B0604020202020204" pitchFamily="34" charset="0"/>
                <a:cs typeface="Arial" panose="020B0604020202020204" pitchFamily="34" charset="0"/>
              </a:rPr>
              <a:t>Oficina Central: ubicada en </a:t>
            </a:r>
          </a:p>
          <a:p>
            <a:pPr>
              <a:lnSpc>
                <a:spcPct val="90000"/>
              </a:lnSpc>
              <a:spcAft>
                <a:spcPts val="800"/>
              </a:spcAft>
            </a:pPr>
            <a:r>
              <a:rPr lang="es-MX" sz="1600" dirty="0">
                <a:latin typeface="Arial" panose="020B0604020202020204" pitchFamily="34" charset="0"/>
                <a:cs typeface="Arial" panose="020B0604020202020204" pitchFamily="34" charset="0"/>
              </a:rPr>
              <a:t>	</a:t>
            </a:r>
            <a:r>
              <a:rPr lang="es-MX" sz="1600" dirty="0">
                <a:effectLst/>
                <a:latin typeface="Arial" panose="020B0604020202020204" pitchFamily="34" charset="0"/>
                <a:cs typeface="Arial" panose="020B0604020202020204" pitchFamily="34" charset="0"/>
              </a:rPr>
              <a:t>Monterrey</a:t>
            </a:r>
          </a:p>
          <a:p>
            <a:pPr>
              <a:lnSpc>
                <a:spcPct val="90000"/>
              </a:lnSpc>
              <a:spcAft>
                <a:spcPts val="800"/>
              </a:spcAft>
            </a:pPr>
            <a:r>
              <a:rPr lang="es-MX" sz="1600" dirty="0">
                <a:effectLst/>
                <a:latin typeface="Arial" panose="020B0604020202020204" pitchFamily="34" charset="0"/>
                <a:cs typeface="Arial" panose="020B0604020202020204" pitchFamily="34" charset="0"/>
              </a:rPr>
              <a:t>Sucursales ubicadas en:</a:t>
            </a:r>
          </a:p>
          <a:p>
            <a:pPr marL="742950" lvl="1" indent="-28575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San Nicolas</a:t>
            </a:r>
          </a:p>
          <a:p>
            <a:pPr marL="742950" lvl="1" indent="-28575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San Pedro</a:t>
            </a:r>
          </a:p>
          <a:p>
            <a:pPr marL="742950" lvl="1" indent="-28575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Guadalupe</a:t>
            </a:r>
          </a:p>
          <a:p>
            <a:pPr marL="742950" lvl="1" indent="-28575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Topo Chico</a:t>
            </a:r>
          </a:p>
          <a:p>
            <a:pPr marL="742950" lvl="1" indent="-285750">
              <a:lnSpc>
                <a:spcPct val="90000"/>
              </a:lnSpc>
              <a:spcAft>
                <a:spcPts val="800"/>
              </a:spcAft>
              <a:buFont typeface="Arial" panose="020B0604020202020204" pitchFamily="34" charset="0"/>
              <a:buChar char="•"/>
            </a:pPr>
            <a:r>
              <a:rPr lang="es-MX" sz="1600" dirty="0">
                <a:effectLst/>
                <a:latin typeface="Arial" panose="020B0604020202020204" pitchFamily="34" charset="0"/>
                <a:cs typeface="Arial" panose="020B0604020202020204" pitchFamily="34" charset="0"/>
              </a:rPr>
              <a:t>Garza Sada</a:t>
            </a:r>
          </a:p>
          <a:p>
            <a:pPr>
              <a:lnSpc>
                <a:spcPct val="90000"/>
              </a:lnSpc>
              <a:spcAft>
                <a:spcPts val="800"/>
              </a:spcAft>
            </a:pPr>
            <a:r>
              <a:rPr lang="es-MX" sz="1600" dirty="0">
                <a:effectLst/>
                <a:latin typeface="Arial" panose="020B0604020202020204" pitchFamily="34" charset="0"/>
                <a:cs typeface="Arial" panose="020B0604020202020204" pitchFamily="34" charset="0"/>
              </a:rPr>
              <a:t>Dentro de las sucursales habrá cuatro departamentos y contaran con la siguiente distribución de host activos:</a:t>
            </a:r>
          </a:p>
          <a:p>
            <a:pPr marL="742950" lvl="1" indent="-285750">
              <a:lnSpc>
                <a:spcPct val="90000"/>
              </a:lnSpc>
              <a:spcAft>
                <a:spcPts val="800"/>
              </a:spcAft>
              <a:buFont typeface="Arial" panose="020B0604020202020204" pitchFamily="34" charset="0"/>
              <a:buChar char="•"/>
            </a:pPr>
            <a:r>
              <a:rPr lang="es-MX" sz="1600" b="1" dirty="0">
                <a:effectLst/>
                <a:latin typeface="Arial" panose="020B0604020202020204" pitchFamily="34" charset="0"/>
                <a:cs typeface="Arial" panose="020B0604020202020204" pitchFamily="34" charset="0"/>
              </a:rPr>
              <a:t>Piso 4: </a:t>
            </a:r>
            <a:r>
              <a:rPr lang="es-MX" sz="1600" dirty="0">
                <a:effectLst/>
                <a:latin typeface="Arial" panose="020B0604020202020204" pitchFamily="34" charset="0"/>
                <a:cs typeface="Arial" panose="020B0604020202020204" pitchFamily="34" charset="0"/>
              </a:rPr>
              <a:t>Recursos Humanos y Administración (5 hosts)</a:t>
            </a:r>
          </a:p>
          <a:p>
            <a:pPr marL="742950" lvl="1" indent="-285750">
              <a:lnSpc>
                <a:spcPct val="90000"/>
              </a:lnSpc>
              <a:spcAft>
                <a:spcPts val="800"/>
              </a:spcAft>
              <a:buFont typeface="Arial" panose="020B0604020202020204" pitchFamily="34" charset="0"/>
              <a:buChar char="•"/>
            </a:pPr>
            <a:r>
              <a:rPr lang="es-MX" sz="1600" b="1" dirty="0">
                <a:effectLst/>
                <a:latin typeface="Arial" panose="020B0604020202020204" pitchFamily="34" charset="0"/>
                <a:cs typeface="Arial" panose="020B0604020202020204" pitchFamily="34" charset="0"/>
              </a:rPr>
              <a:t>Piso 3: </a:t>
            </a:r>
            <a:r>
              <a:rPr lang="es-MX" sz="1600" dirty="0">
                <a:effectLst/>
                <a:latin typeface="Arial" panose="020B0604020202020204" pitchFamily="34" charset="0"/>
                <a:cs typeface="Arial" panose="020B0604020202020204" pitchFamily="34" charset="0"/>
              </a:rPr>
              <a:t>Finanzas y Contabilidad (25 hosts disponibles)</a:t>
            </a:r>
          </a:p>
          <a:p>
            <a:pPr marL="742950" lvl="1" indent="-285750">
              <a:lnSpc>
                <a:spcPct val="90000"/>
              </a:lnSpc>
              <a:spcAft>
                <a:spcPts val="800"/>
              </a:spcAft>
              <a:buFont typeface="Arial" panose="020B0604020202020204" pitchFamily="34" charset="0"/>
              <a:buChar char="•"/>
            </a:pPr>
            <a:r>
              <a:rPr lang="es-MX" sz="1600" b="1" dirty="0">
                <a:effectLst/>
                <a:latin typeface="Arial" panose="020B0604020202020204" pitchFamily="34" charset="0"/>
                <a:cs typeface="Arial" panose="020B0604020202020204" pitchFamily="34" charset="0"/>
              </a:rPr>
              <a:t>Piso 2: </a:t>
            </a:r>
            <a:r>
              <a:rPr lang="es-MX" sz="1600" dirty="0">
                <a:effectLst/>
                <a:latin typeface="Arial" panose="020B0604020202020204" pitchFamily="34" charset="0"/>
                <a:cs typeface="Arial" panose="020B0604020202020204" pitchFamily="34" charset="0"/>
              </a:rPr>
              <a:t>Atención al Cliente (50 hosts disponibles)</a:t>
            </a:r>
          </a:p>
          <a:p>
            <a:pPr marL="742950" lvl="1" indent="-285750">
              <a:lnSpc>
                <a:spcPct val="90000"/>
              </a:lnSpc>
              <a:spcAft>
                <a:spcPts val="800"/>
              </a:spcAft>
              <a:buFont typeface="Arial" panose="020B0604020202020204" pitchFamily="34" charset="0"/>
              <a:buChar char="•"/>
            </a:pPr>
            <a:r>
              <a:rPr lang="es-MX" sz="1600" b="1" dirty="0">
                <a:effectLst/>
                <a:latin typeface="Arial" panose="020B0604020202020204" pitchFamily="34" charset="0"/>
                <a:cs typeface="Arial" panose="020B0604020202020204" pitchFamily="34" charset="0"/>
              </a:rPr>
              <a:t>Piso 1: </a:t>
            </a:r>
            <a:r>
              <a:rPr lang="es-MX" sz="1600" dirty="0">
                <a:effectLst/>
                <a:latin typeface="Arial" panose="020B0604020202020204" pitchFamily="34" charset="0"/>
                <a:cs typeface="Arial" panose="020B0604020202020204" pitchFamily="34" charset="0"/>
              </a:rPr>
              <a:t>Ventas (125 hosts disponibles)</a:t>
            </a:r>
            <a:endParaRPr lang="es-MX" sz="1600" dirty="0">
              <a:latin typeface="Arial" panose="020B0604020202020204" pitchFamily="34" charset="0"/>
              <a:cs typeface="Arial" panose="020B0604020202020204" pitchFamily="34" charset="0"/>
            </a:endParaRPr>
          </a:p>
        </p:txBody>
      </p:sp>
      <p:sp>
        <p:nvSpPr>
          <p:cNvPr id="31"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96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729FBE0-1B84-0C15-EF98-F2B38A8D68DF}"/>
              </a:ext>
            </a:extLst>
          </p:cNvPr>
          <p:cNvPicPr>
            <a:picLocks noChangeAspect="1"/>
          </p:cNvPicPr>
          <p:nvPr/>
        </p:nvPicPr>
        <p:blipFill rotWithShape="1">
          <a:blip r:embed="rId2"/>
          <a:srcRect t="1049" b="7758"/>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13" name="Group 12">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4" name="Freeform: Shape 13">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CuadroTexto 5">
            <a:extLst>
              <a:ext uri="{FF2B5EF4-FFF2-40B4-BE49-F238E27FC236}">
                <a16:creationId xmlns:a16="http://schemas.microsoft.com/office/drawing/2014/main" id="{9B5B47E2-7CBE-8FD0-BB52-AAC7AF9CD5AF}"/>
              </a:ext>
            </a:extLst>
          </p:cNvPr>
          <p:cNvSpPr txBox="1"/>
          <p:nvPr/>
        </p:nvSpPr>
        <p:spPr>
          <a:xfrm>
            <a:off x="5664201" y="4197093"/>
            <a:ext cx="5692774" cy="1648849"/>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s-MX" sz="2400" dirty="0">
                <a:solidFill>
                  <a:schemeClr val="bg1">
                    <a:alpha val="80000"/>
                  </a:schemeClr>
                </a:solidFill>
                <a:latin typeface="Arial" panose="020B0604020202020204" pitchFamily="34" charset="0"/>
                <a:cs typeface="Arial" panose="020B0604020202020204" pitchFamily="34" charset="0"/>
              </a:rPr>
              <a:t>Otro de los departamentos es Central ubicada en Monterrey, encargada de gestionar a las demás sucursales</a:t>
            </a:r>
          </a:p>
        </p:txBody>
      </p:sp>
    </p:spTree>
    <p:extLst>
      <p:ext uri="{BB962C8B-B14F-4D97-AF65-F5344CB8AC3E}">
        <p14:creationId xmlns:p14="http://schemas.microsoft.com/office/powerpoint/2010/main" val="265538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9E83D581-C47E-D60D-8E69-B05706E8E24A}"/>
              </a:ext>
            </a:extLst>
          </p:cNvPr>
          <p:cNvSpPr>
            <a:spLocks noGrp="1"/>
          </p:cNvSpPr>
          <p:nvPr>
            <p:ph type="title"/>
          </p:nvPr>
        </p:nvSpPr>
        <p:spPr>
          <a:xfrm>
            <a:off x="7682094" y="4857803"/>
            <a:ext cx="4283764" cy="1325563"/>
          </a:xfrm>
        </p:spPr>
        <p:txBody>
          <a:bodyPr>
            <a:normAutofit/>
          </a:bodyPr>
          <a:lstStyle/>
          <a:p>
            <a:r>
              <a:rPr lang="es-MX" i="1" u="sng" dirty="0"/>
              <a:t>Desarrollo</a:t>
            </a:r>
          </a:p>
        </p:txBody>
      </p:sp>
      <p:pic>
        <p:nvPicPr>
          <p:cNvPr id="24" name="Picture 23">
            <a:extLst>
              <a:ext uri="{FF2B5EF4-FFF2-40B4-BE49-F238E27FC236}">
                <a16:creationId xmlns:a16="http://schemas.microsoft.com/office/drawing/2014/main" id="{9C6ABEC3-DE95-BB1B-8D38-294821D59363}"/>
              </a:ext>
            </a:extLst>
          </p:cNvPr>
          <p:cNvPicPr>
            <a:picLocks noChangeAspect="1"/>
          </p:cNvPicPr>
          <p:nvPr/>
        </p:nvPicPr>
        <p:blipFill rotWithShape="1">
          <a:blip r:embed="rId2"/>
          <a:srcRect l="37844" r="566" b="-1"/>
          <a:stretch/>
        </p:blipFill>
        <p:spPr>
          <a:xfrm rot="16200000">
            <a:off x="7618971" y="42028"/>
            <a:ext cx="4662551" cy="4483508"/>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0"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2" name="CuadroTexto 3">
            <a:extLst>
              <a:ext uri="{FF2B5EF4-FFF2-40B4-BE49-F238E27FC236}">
                <a16:creationId xmlns:a16="http://schemas.microsoft.com/office/drawing/2014/main" id="{9EE14F9B-2AB1-F7F5-7C43-7351AD42BD02}"/>
              </a:ext>
            </a:extLst>
          </p:cNvPr>
          <p:cNvGraphicFramePr/>
          <p:nvPr>
            <p:extLst>
              <p:ext uri="{D42A27DB-BD31-4B8C-83A1-F6EECF244321}">
                <p14:modId xmlns:p14="http://schemas.microsoft.com/office/powerpoint/2010/main" val="3771624511"/>
              </p:ext>
            </p:extLst>
          </p:nvPr>
        </p:nvGraphicFramePr>
        <p:xfrm>
          <a:off x="-62892" y="337868"/>
          <a:ext cx="7682094" cy="656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27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250A8D-D504-F6FC-4D27-5B30A6ED9A67}"/>
              </a:ext>
            </a:extLst>
          </p:cNvPr>
          <p:cNvSpPr>
            <a:spLocks noGrp="1"/>
          </p:cNvSpPr>
          <p:nvPr>
            <p:ph type="title"/>
          </p:nvPr>
        </p:nvSpPr>
        <p:spPr>
          <a:xfrm>
            <a:off x="835024" y="395524"/>
            <a:ext cx="4391024" cy="1323439"/>
          </a:xfrm>
        </p:spPr>
        <p:txBody>
          <a:bodyPr anchor="t">
            <a:normAutofit/>
          </a:bodyPr>
          <a:lstStyle/>
          <a:p>
            <a:r>
              <a:rPr lang="en-US" sz="4000" dirty="0">
                <a:solidFill>
                  <a:schemeClr val="bg1"/>
                </a:solidFill>
              </a:rPr>
              <a:t>Funcionamiento</a:t>
            </a:r>
            <a:endParaRPr lang="es-MX" sz="4000" dirty="0">
              <a:solidFill>
                <a:schemeClr val="bg1"/>
              </a:solidFill>
            </a:endParaRPr>
          </a:p>
        </p:txBody>
      </p:sp>
      <p:sp>
        <p:nvSpPr>
          <p:cNvPr id="3" name="Marcador de contenido 2">
            <a:extLst>
              <a:ext uri="{FF2B5EF4-FFF2-40B4-BE49-F238E27FC236}">
                <a16:creationId xmlns:a16="http://schemas.microsoft.com/office/drawing/2014/main" id="{FDF21759-3715-8113-1C65-9E2B9BFFE093}"/>
              </a:ext>
            </a:extLst>
          </p:cNvPr>
          <p:cNvSpPr>
            <a:spLocks noGrp="1"/>
          </p:cNvSpPr>
          <p:nvPr>
            <p:ph idx="1"/>
          </p:nvPr>
        </p:nvSpPr>
        <p:spPr>
          <a:xfrm>
            <a:off x="639554" y="2460600"/>
            <a:ext cx="4781963" cy="3340432"/>
          </a:xfrm>
        </p:spPr>
        <p:txBody>
          <a:bodyPr>
            <a:normAutofit/>
          </a:bodyPr>
          <a:lstStyle/>
          <a:p>
            <a:pPr algn="just"/>
            <a:r>
              <a:rPr lang="es-MX" sz="2200" dirty="0">
                <a:solidFill>
                  <a:schemeClr val="bg1">
                    <a:alpha val="80000"/>
                  </a:schemeClr>
                </a:solidFill>
                <a:latin typeface="Arial" panose="020B0604020202020204" pitchFamily="34" charset="0"/>
                <a:cs typeface="Arial" panose="020B0604020202020204" pitchFamily="34" charset="0"/>
              </a:rPr>
              <a:t>El Funcionamiento de nuestra topología es conectar distintas sucursales aledañas a nuestra sucursal administrative llamada Central con la finalidad de hacer crecer a todas las sucursales, así como dotarlas de seguridad adicional y conectividad entre las sucursales.</a:t>
            </a:r>
          </a:p>
        </p:txBody>
      </p:sp>
      <p:grpSp>
        <p:nvGrpSpPr>
          <p:cNvPr id="1033" name="Group 1032">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034" name="Group 1033">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038" name="Freeform: Shape 1037">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035" name="Group 1034">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036" name="Freeform: Shape 1035">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026" name="Picture 2" descr="KPIs y Cuadro de Mando Integral en Call Centers - Omnia WFM">
            <a:extLst>
              <a:ext uri="{FF2B5EF4-FFF2-40B4-BE49-F238E27FC236}">
                <a16:creationId xmlns:a16="http://schemas.microsoft.com/office/drawing/2014/main" id="{B21E2987-4817-6195-800C-D78979DECA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1932" y="1674490"/>
            <a:ext cx="4369112" cy="241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323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F9DC9865535445B5DDBFFFC1EE2BF2" ma:contentTypeVersion="16" ma:contentTypeDescription="Create a new document." ma:contentTypeScope="" ma:versionID="304ac4e4c4cfa65d8e0e1ad3f9ec721a">
  <xsd:schema xmlns:xsd="http://www.w3.org/2001/XMLSchema" xmlns:xs="http://www.w3.org/2001/XMLSchema" xmlns:p="http://schemas.microsoft.com/office/2006/metadata/properties" xmlns:ns3="05968b6e-6733-4624-ac50-b30b9f0a9930" xmlns:ns4="1d53ba96-1fd6-4cba-ab60-377813f19df3" targetNamespace="http://schemas.microsoft.com/office/2006/metadata/properties" ma:root="true" ma:fieldsID="66e93701571a0799d8dfb706a812a4a6" ns3:_="" ns4:_="">
    <xsd:import namespace="05968b6e-6733-4624-ac50-b30b9f0a9930"/>
    <xsd:import namespace="1d53ba96-1fd6-4cba-ab60-377813f19d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LengthInSecond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68b6e-6733-4624-ac50-b30b9f0a993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53ba96-1fd6-4cba-ab60-377813f19df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d53ba96-1fd6-4cba-ab60-377813f19df3" xsi:nil="true"/>
  </documentManagement>
</p:properties>
</file>

<file path=customXml/itemProps1.xml><?xml version="1.0" encoding="utf-8"?>
<ds:datastoreItem xmlns:ds="http://schemas.openxmlformats.org/officeDocument/2006/customXml" ds:itemID="{77A7F6B9-D97B-4956-B33B-FFA3E5C1D438}">
  <ds:schemaRefs>
    <ds:schemaRef ds:uri="05968b6e-6733-4624-ac50-b30b9f0a9930"/>
    <ds:schemaRef ds:uri="1d53ba96-1fd6-4cba-ab60-377813f19d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6A7C4F8-59DF-44A1-B0D3-3EE06301D593}">
  <ds:schemaRefs>
    <ds:schemaRef ds:uri="http://schemas.microsoft.com/sharepoint/v3/contenttype/forms"/>
  </ds:schemaRefs>
</ds:datastoreItem>
</file>

<file path=customXml/itemProps3.xml><?xml version="1.0" encoding="utf-8"?>
<ds:datastoreItem xmlns:ds="http://schemas.openxmlformats.org/officeDocument/2006/customXml" ds:itemID="{002F4410-6FC9-4B85-99C3-E60DFD5CA1B9}">
  <ds:schemaRefs>
    <ds:schemaRef ds:uri="05968b6e-6733-4624-ac50-b30b9f0a9930"/>
    <ds:schemaRef ds:uri="1d53ba96-1fd6-4cba-ab60-377813f19df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Panorámica</PresentationFormat>
  <Paragraphs>157</Paragraphs>
  <Slides>26</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Meiryo</vt:lpstr>
      <vt:lpstr>Amasis MT Pro Black</vt:lpstr>
      <vt:lpstr>Arial</vt:lpstr>
      <vt:lpstr>Calibri</vt:lpstr>
      <vt:lpstr>Calibri Light</vt:lpstr>
      <vt:lpstr>Wingdings</vt:lpstr>
      <vt:lpstr>Tema de Office</vt:lpstr>
      <vt:lpstr>Presentación de PowerPoint</vt:lpstr>
      <vt:lpstr>Propuesta</vt:lpstr>
      <vt:lpstr>TOPOLOGIAS FISICA - LOGICA</vt:lpstr>
      <vt:lpstr>LOGICA</vt:lpstr>
      <vt:lpstr>FISICA</vt:lpstr>
      <vt:lpstr>Presentación de PowerPoint</vt:lpstr>
      <vt:lpstr>Presentación de PowerPoint</vt:lpstr>
      <vt:lpstr>Desarrollo</vt:lpstr>
      <vt:lpstr>Funcionamiento</vt:lpstr>
      <vt:lpstr>Funcionamiento: Configuración básica</vt:lpstr>
      <vt:lpstr>Funcionamiento: Seguridad</vt:lpstr>
      <vt:lpstr>Funcionamiento: Protocolos y otras configuraciones utilizadas</vt:lpstr>
      <vt:lpstr>DHCP</vt:lpstr>
      <vt:lpstr>SSH</vt:lpstr>
      <vt:lpstr>Enrutamiento Estático</vt:lpstr>
      <vt:lpstr>Infraestructura</vt:lpstr>
      <vt:lpstr>Router</vt:lpstr>
      <vt:lpstr>Switch</vt:lpstr>
      <vt:lpstr>Server</vt:lpstr>
      <vt:lpstr>Tiempos y costos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JAIRO IVAN HERNANDEZ HERNANDEZ</dc:creator>
  <cp:lastModifiedBy>JAIRO IVAN HERNANDEZ HERNANDEZ</cp:lastModifiedBy>
  <cp:revision>2</cp:revision>
  <dcterms:created xsi:type="dcterms:W3CDTF">2023-05-22T01:24:54Z</dcterms:created>
  <dcterms:modified xsi:type="dcterms:W3CDTF">2023-05-22T17:36:41Z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0x010100D2F9DC9865535445B5DDBFFFC1EE2BF2</vt:lpwstr>
  </property>
</Properties>
</file>