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777d86e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777d86e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777d86e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777d86e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777d86e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777d86e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777d86e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777d86e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777d86e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777d86e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777d86e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777d86e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Technology Value Stream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297"/>
              <a:t>Cuitlahuac Hernandez </a:t>
            </a:r>
            <a:endParaRPr sz="1297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297"/>
              <a:t>CSD-380</a:t>
            </a:r>
            <a:endParaRPr sz="1297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297"/>
              <a:t>June 1, 2025</a:t>
            </a:r>
            <a:endParaRPr sz="1297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the Technology Value Stream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A value stream represents the series of steps taken to deliver a product or service to a customer.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In the technology realm, it includes all stages of software development and delivery, from idea generation to deployment.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Focuses on maximizing efficiency and reducing waste in the process.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Lead Time vs. Processing Time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chemeClr val="dk1"/>
                </a:solidFill>
              </a:rPr>
              <a:t>Lead Time:</a:t>
            </a:r>
            <a:r>
              <a:rPr lang="en" sz="1500">
                <a:solidFill>
                  <a:schemeClr val="dk1"/>
                </a:solidFill>
              </a:rPr>
              <a:t> Total time from a customer request to delivery. Includes both active work and waiting time.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chemeClr val="dk1"/>
                </a:solidFill>
              </a:rPr>
              <a:t>Processing Time:</a:t>
            </a:r>
            <a:r>
              <a:rPr lang="en" sz="1500">
                <a:solidFill>
                  <a:schemeClr val="dk1"/>
                </a:solidFill>
              </a:rPr>
              <a:t> The time actively spent working on a task or project.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chemeClr val="dk1"/>
                </a:solidFill>
              </a:rPr>
              <a:t>Key Insight:</a:t>
            </a:r>
            <a:r>
              <a:rPr lang="en" sz="1500">
                <a:solidFill>
                  <a:schemeClr val="dk1"/>
                </a:solidFill>
              </a:rPr>
              <a:t> Reducing lead time significantly improves customer satisfaction and time-to-market.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Common Scenario: Deployment Lead Times Requiring Months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30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92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70"/>
              <a:buChar char="●"/>
            </a:pPr>
            <a:r>
              <a:rPr lang="en" sz="1270">
                <a:solidFill>
                  <a:schemeClr val="dk1"/>
                </a:solidFill>
              </a:rPr>
              <a:t>Many organizations face deployment lead times measured in months.</a:t>
            </a:r>
            <a:br>
              <a:rPr lang="en" sz="1270">
                <a:solidFill>
                  <a:schemeClr val="dk1"/>
                </a:solidFill>
              </a:rPr>
            </a:br>
            <a:endParaRPr sz="1270">
              <a:solidFill>
                <a:schemeClr val="dk1"/>
              </a:solidFill>
            </a:endParaRPr>
          </a:p>
          <a:p>
            <a:pPr indent="-3092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70"/>
              <a:buChar char="●"/>
            </a:pPr>
            <a:r>
              <a:rPr b="1" lang="en" sz="1270">
                <a:solidFill>
                  <a:schemeClr val="dk1"/>
                </a:solidFill>
              </a:rPr>
              <a:t>Causes:</a:t>
            </a:r>
            <a:br>
              <a:rPr b="1" lang="en" sz="1270">
                <a:solidFill>
                  <a:schemeClr val="dk1"/>
                </a:solidFill>
              </a:rPr>
            </a:br>
            <a:endParaRPr b="1" sz="1270">
              <a:solidFill>
                <a:schemeClr val="dk1"/>
              </a:solidFill>
            </a:endParaRPr>
          </a:p>
          <a:p>
            <a:pPr indent="-3092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70"/>
              <a:buChar char="○"/>
            </a:pPr>
            <a:r>
              <a:rPr lang="en" sz="1270">
                <a:solidFill>
                  <a:schemeClr val="dk1"/>
                </a:solidFill>
              </a:rPr>
              <a:t>Manual approvals</a:t>
            </a:r>
            <a:br>
              <a:rPr lang="en" sz="1270">
                <a:solidFill>
                  <a:schemeClr val="dk1"/>
                </a:solidFill>
              </a:rPr>
            </a:br>
            <a:endParaRPr sz="1270">
              <a:solidFill>
                <a:schemeClr val="dk1"/>
              </a:solidFill>
            </a:endParaRPr>
          </a:p>
          <a:p>
            <a:pPr indent="-3092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70"/>
              <a:buChar char="○"/>
            </a:pPr>
            <a:r>
              <a:rPr lang="en" sz="1270">
                <a:solidFill>
                  <a:schemeClr val="dk1"/>
                </a:solidFill>
              </a:rPr>
              <a:t>Limited automation</a:t>
            </a:r>
            <a:br>
              <a:rPr lang="en" sz="1270">
                <a:solidFill>
                  <a:schemeClr val="dk1"/>
                </a:solidFill>
              </a:rPr>
            </a:br>
            <a:endParaRPr sz="1270">
              <a:solidFill>
                <a:schemeClr val="dk1"/>
              </a:solidFill>
            </a:endParaRPr>
          </a:p>
          <a:p>
            <a:pPr indent="-3092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70"/>
              <a:buChar char="○"/>
            </a:pPr>
            <a:r>
              <a:rPr lang="en" sz="1270">
                <a:solidFill>
                  <a:schemeClr val="dk1"/>
                </a:solidFill>
              </a:rPr>
              <a:t>Bottlenecks in processes</a:t>
            </a:r>
            <a:br>
              <a:rPr lang="en" sz="1270">
                <a:solidFill>
                  <a:schemeClr val="dk1"/>
                </a:solidFill>
              </a:rPr>
            </a:br>
            <a:endParaRPr sz="1270">
              <a:solidFill>
                <a:schemeClr val="dk1"/>
              </a:solidFill>
            </a:endParaRPr>
          </a:p>
          <a:p>
            <a:pPr indent="-3092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70"/>
              <a:buChar char="○"/>
            </a:pPr>
            <a:r>
              <a:rPr lang="en" sz="1270">
                <a:solidFill>
                  <a:schemeClr val="dk1"/>
                </a:solidFill>
              </a:rPr>
              <a:t>Cultural resistance to change</a:t>
            </a:r>
            <a:br>
              <a:rPr lang="en" sz="1270">
                <a:solidFill>
                  <a:schemeClr val="dk1"/>
                </a:solidFill>
              </a:rPr>
            </a:br>
            <a:endParaRPr sz="1270">
              <a:solidFill>
                <a:schemeClr val="dk1"/>
              </a:solidFill>
            </a:endParaRPr>
          </a:p>
          <a:p>
            <a:pPr indent="-3092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70"/>
              <a:buChar char="●"/>
            </a:pPr>
            <a:r>
              <a:rPr b="1" lang="en" sz="1270">
                <a:solidFill>
                  <a:schemeClr val="dk1"/>
                </a:solidFill>
              </a:rPr>
              <a:t>Impact:</a:t>
            </a:r>
            <a:br>
              <a:rPr b="1" lang="en" sz="1270">
                <a:solidFill>
                  <a:schemeClr val="dk1"/>
                </a:solidFill>
              </a:rPr>
            </a:br>
            <a:endParaRPr b="1" sz="1270">
              <a:solidFill>
                <a:schemeClr val="dk1"/>
              </a:solidFill>
            </a:endParaRPr>
          </a:p>
          <a:p>
            <a:pPr indent="-3092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70"/>
              <a:buChar char="○"/>
            </a:pPr>
            <a:r>
              <a:rPr lang="en" sz="1270">
                <a:solidFill>
                  <a:schemeClr val="dk1"/>
                </a:solidFill>
              </a:rPr>
              <a:t>Slower feedback loops</a:t>
            </a:r>
            <a:br>
              <a:rPr lang="en" sz="1270">
                <a:solidFill>
                  <a:schemeClr val="dk1"/>
                </a:solidFill>
              </a:rPr>
            </a:br>
            <a:endParaRPr sz="1270">
              <a:solidFill>
                <a:schemeClr val="dk1"/>
              </a:solidFill>
            </a:endParaRPr>
          </a:p>
          <a:p>
            <a:pPr indent="-3092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70"/>
              <a:buChar char="○"/>
            </a:pPr>
            <a:r>
              <a:rPr lang="en" sz="1270">
                <a:solidFill>
                  <a:schemeClr val="dk1"/>
                </a:solidFill>
              </a:rPr>
              <a:t>Increased risk of errors</a:t>
            </a:r>
            <a:br>
              <a:rPr lang="en" sz="1270">
                <a:solidFill>
                  <a:schemeClr val="dk1"/>
                </a:solidFill>
              </a:rPr>
            </a:br>
            <a:endParaRPr sz="1270">
              <a:solidFill>
                <a:schemeClr val="dk1"/>
              </a:solidFill>
            </a:endParaRPr>
          </a:p>
          <a:p>
            <a:pPr indent="-3092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70"/>
              <a:buChar char="○"/>
            </a:pPr>
            <a:r>
              <a:rPr lang="en" sz="1270">
                <a:solidFill>
                  <a:schemeClr val="dk1"/>
                </a:solidFill>
              </a:rPr>
              <a:t>Reduced competitiveness</a:t>
            </a:r>
            <a:endParaRPr sz="127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6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Our DevOps Ideal: Deployment Lead Times of Minutes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●"/>
            </a:pPr>
            <a:r>
              <a:rPr b="1" lang="en" sz="5200">
                <a:solidFill>
                  <a:schemeClr val="dk1"/>
                </a:solidFill>
              </a:rPr>
              <a:t>DevOps Approach:</a:t>
            </a:r>
            <a:br>
              <a:rPr b="1" lang="en" sz="5200">
                <a:solidFill>
                  <a:schemeClr val="dk1"/>
                </a:solidFill>
              </a:rPr>
            </a:br>
            <a:endParaRPr b="1" sz="52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○"/>
            </a:pPr>
            <a:r>
              <a:rPr lang="en" sz="5200">
                <a:solidFill>
                  <a:schemeClr val="dk1"/>
                </a:solidFill>
              </a:rPr>
              <a:t>Continuous Integration/Continuous Deployment (CI/CD) pipelines.</a:t>
            </a:r>
            <a:br>
              <a:rPr lang="en" sz="5200">
                <a:solidFill>
                  <a:schemeClr val="dk1"/>
                </a:solidFill>
              </a:rPr>
            </a:br>
            <a:endParaRPr sz="52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○"/>
            </a:pPr>
            <a:r>
              <a:rPr lang="en" sz="5200">
                <a:solidFill>
                  <a:schemeClr val="dk1"/>
                </a:solidFill>
              </a:rPr>
              <a:t>Automated testing and monitoring.</a:t>
            </a:r>
            <a:br>
              <a:rPr lang="en" sz="5200">
                <a:solidFill>
                  <a:schemeClr val="dk1"/>
                </a:solidFill>
              </a:rPr>
            </a:br>
            <a:endParaRPr sz="52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○"/>
            </a:pPr>
            <a:r>
              <a:rPr lang="en" sz="5200">
                <a:solidFill>
                  <a:schemeClr val="dk1"/>
                </a:solidFill>
              </a:rPr>
              <a:t>Streamlined collaboration between development and operations teams.</a:t>
            </a:r>
            <a:br>
              <a:rPr lang="en" sz="5200">
                <a:solidFill>
                  <a:schemeClr val="dk1"/>
                </a:solidFill>
              </a:rPr>
            </a:br>
            <a:endParaRPr sz="52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●"/>
            </a:pPr>
            <a:r>
              <a:rPr b="1" lang="en" sz="5200">
                <a:solidFill>
                  <a:schemeClr val="dk1"/>
                </a:solidFill>
              </a:rPr>
              <a:t>Result:</a:t>
            </a:r>
            <a:br>
              <a:rPr b="1" lang="en" sz="5200">
                <a:solidFill>
                  <a:schemeClr val="dk1"/>
                </a:solidFill>
              </a:rPr>
            </a:br>
            <a:endParaRPr b="1" sz="52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○"/>
            </a:pPr>
            <a:r>
              <a:rPr lang="en" sz="5200">
                <a:solidFill>
                  <a:schemeClr val="dk1"/>
                </a:solidFill>
              </a:rPr>
              <a:t>Lead times reduced to minutes.</a:t>
            </a:r>
            <a:br>
              <a:rPr lang="en" sz="5200">
                <a:solidFill>
                  <a:schemeClr val="dk1"/>
                </a:solidFill>
              </a:rPr>
            </a:br>
            <a:endParaRPr sz="52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○"/>
            </a:pPr>
            <a:r>
              <a:rPr lang="en" sz="5200">
                <a:solidFill>
                  <a:schemeClr val="dk1"/>
                </a:solidFill>
              </a:rPr>
              <a:t>Faster feedback and iteration cycles.</a:t>
            </a:r>
            <a:br>
              <a:rPr lang="en" sz="5200">
                <a:solidFill>
                  <a:schemeClr val="dk1"/>
                </a:solidFill>
              </a:rPr>
            </a:br>
            <a:endParaRPr sz="52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○"/>
            </a:pPr>
            <a:r>
              <a:rPr lang="en" sz="5200">
                <a:solidFill>
                  <a:schemeClr val="dk1"/>
                </a:solidFill>
              </a:rPr>
              <a:t>Higher quality and more reliable software delivery.</a:t>
            </a:r>
            <a:br>
              <a:rPr lang="en" sz="5200">
                <a:solidFill>
                  <a:schemeClr val="dk1"/>
                </a:solidFill>
              </a:rPr>
            </a:br>
            <a:endParaRPr sz="5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 Slide: Lead Time vs. Processing Time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 title="Lead Time vs. Processing Time Diagr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7300" y="1152475"/>
            <a:ext cx="5124591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Summary:</a:t>
            </a:r>
            <a:br>
              <a:rPr b="1" lang="en" sz="1300">
                <a:solidFill>
                  <a:schemeClr val="dk1"/>
                </a:solidFill>
              </a:rPr>
            </a:b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verage"/>
              <a:buChar char="●"/>
            </a:pPr>
            <a:r>
              <a:rPr lang="en" sz="1300">
                <a:solidFill>
                  <a:schemeClr val="dk1"/>
                </a:solidFill>
              </a:rPr>
              <a:t>Lead time and processing time are critical metrics for optimizing technology value streams.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verage"/>
              <a:buChar char="●"/>
            </a:pPr>
            <a:r>
              <a:rPr lang="en" sz="1300">
                <a:solidFill>
                  <a:schemeClr val="dk1"/>
                </a:solidFill>
              </a:rPr>
              <a:t>Transitioning from months-long to minutes-long deployment times is achievable through DevOps practices.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Final Thought:</a:t>
            </a:r>
            <a:br>
              <a:rPr b="1" lang="en" sz="1300">
                <a:solidFill>
                  <a:schemeClr val="dk1"/>
                </a:solidFill>
              </a:rPr>
            </a:b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verage"/>
              <a:buChar char="●"/>
            </a:pPr>
            <a:r>
              <a:rPr lang="en" sz="1300">
                <a:solidFill>
                  <a:schemeClr val="dk1"/>
                </a:solidFill>
              </a:rPr>
              <a:t>Embracing DevOps not only accelerates delivery but also improves product quality and team morale.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