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6"/>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6B16"/>
    <a:srgbClr val="00C9D0"/>
    <a:srgbClr val="A8FCFD"/>
    <a:srgbClr val="0C8946"/>
    <a:srgbClr val="F0450D"/>
    <a:srgbClr val="4C0000"/>
    <a:srgbClr val="009BA1"/>
    <a:srgbClr val="E62216"/>
    <a:srgbClr val="8DFFFF"/>
    <a:srgbClr val="0057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8/12/2023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8/12/2023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8/12/2023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8/12/2023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8/12/2023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8/12/2023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8/12/2023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8/12/2023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8/12/2023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8/12/2023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8/12/2023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8/12/2023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8/12/2023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8/12/2023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8/12/2023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8/12/2023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8/12/2023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eb-s-ebscohost-com.ezproxy.snhu.edu/ehost/detail/detail?vid=0&amp;sid=b04fc5af-e856-4cd5-9542-90a35fec141d%40redis&amp;bdata=JnNpdGU9ZWhvc3QtbGl2ZQ%3d%3d#AN=937009&amp;db=nlebk"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96986" y="817941"/>
            <a:ext cx="7123337" cy="5222117"/>
          </a:xfrm>
        </p:spPr>
        <p:txBody>
          <a:bodyPr anchor="ctr">
            <a:normAutofit/>
          </a:bodyPr>
          <a:lstStyle/>
          <a:p>
            <a:pPr algn="r"/>
            <a:r>
              <a:rPr lang="en-US" sz="4400" dirty="0">
                <a:latin typeface="Calibri Light" panose="020F0302020204030204" pitchFamily="34" charset="0"/>
                <a:cs typeface="Calibri Light" panose="020F0302020204030204" pitchFamily="34" charset="0"/>
              </a:rPr>
              <a:t>THE Scrum-agile approach </a:t>
            </a:r>
            <a:br>
              <a:rPr lang="en-US" sz="2800" dirty="0">
                <a:latin typeface="Calibri Light" panose="020F0302020204030204" pitchFamily="34" charset="0"/>
                <a:cs typeface="Calibri Light" panose="020F0302020204030204" pitchFamily="34" charset="0"/>
              </a:rPr>
            </a:br>
            <a:r>
              <a:rPr lang="en-US" sz="3200" dirty="0">
                <a:latin typeface="Calibri Light" panose="020F0302020204030204" pitchFamily="34" charset="0"/>
                <a:cs typeface="Calibri Light" panose="020F0302020204030204" pitchFamily="34" charset="0"/>
              </a:rPr>
              <a:t>SNHU Travel project</a:t>
            </a:r>
            <a:br>
              <a:rPr lang="en-US" sz="4800" dirty="0">
                <a:latin typeface="Calibri Light" panose="020F0302020204030204" pitchFamily="34" charset="0"/>
                <a:cs typeface="Calibri Light" panose="020F0302020204030204" pitchFamily="34" charset="0"/>
              </a:rPr>
            </a:br>
            <a:br>
              <a:rPr lang="en-US" sz="4800" dirty="0">
                <a:latin typeface="Calibri Light" panose="020F0302020204030204" pitchFamily="34" charset="0"/>
                <a:cs typeface="Calibri Light" panose="020F0302020204030204" pitchFamily="34" charset="0"/>
              </a:rPr>
            </a:br>
            <a:endParaRPr lang="en-US" sz="4800" dirty="0">
              <a:latin typeface="Calibri Light" panose="020F0302020204030204" pitchFamily="34" charset="0"/>
              <a:cs typeface="Calibri Light" panose="020F0302020204030204" pitchFamily="34" charset="0"/>
            </a:endParaRP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573893" y="817941"/>
            <a:ext cx="4382577" cy="5222117"/>
          </a:xfrm>
        </p:spPr>
        <p:txBody>
          <a:bodyPr anchor="ctr">
            <a:normAutofit/>
          </a:bodyPr>
          <a:lstStyle/>
          <a:p>
            <a:endParaRPr lang="en-US" dirty="0">
              <a:latin typeface="Calibri Light" panose="020F0302020204030204" pitchFamily="34" charset="0"/>
              <a:cs typeface="Calibri Light" panose="020F0302020204030204" pitchFamily="34" charset="0"/>
            </a:endParaRPr>
          </a:p>
          <a:p>
            <a:endParaRPr lang="en-US" dirty="0">
              <a:latin typeface="Calibri Light" panose="020F0302020204030204" pitchFamily="34" charset="0"/>
              <a:cs typeface="Calibri Light" panose="020F0302020204030204" pitchFamily="34" charset="0"/>
            </a:endParaRPr>
          </a:p>
          <a:p>
            <a:pPr algn="ctr">
              <a:lnSpc>
                <a:spcPct val="85000"/>
              </a:lnSpc>
              <a:spcBef>
                <a:spcPts val="1300"/>
              </a:spcBef>
            </a:pPr>
            <a:r>
              <a:rPr lang="en-US" sz="2400" dirty="0">
                <a:latin typeface="Calibri Light" panose="020F0302020204030204" pitchFamily="34" charset="0"/>
                <a:cs typeface="Calibri Light" panose="020F0302020204030204" pitchFamily="34" charset="0"/>
              </a:rPr>
              <a:t>David Hernandez</a:t>
            </a:r>
          </a:p>
          <a:p>
            <a:pPr algn="ctr">
              <a:lnSpc>
                <a:spcPct val="85000"/>
              </a:lnSpc>
              <a:spcBef>
                <a:spcPts val="1300"/>
              </a:spcBef>
            </a:pPr>
            <a:r>
              <a:rPr lang="en-US" sz="2400" dirty="0">
                <a:latin typeface="Calibri Light" panose="020F0302020204030204" pitchFamily="34" charset="0"/>
                <a:cs typeface="Calibri Light" panose="020F0302020204030204" pitchFamily="34" charset="0"/>
              </a:rPr>
              <a:t>Software Development Lifecycle</a:t>
            </a:r>
          </a:p>
          <a:p>
            <a:pPr algn="ctr">
              <a:lnSpc>
                <a:spcPct val="85000"/>
              </a:lnSpc>
              <a:spcBef>
                <a:spcPts val="1300"/>
              </a:spcBef>
            </a:pPr>
            <a:r>
              <a:rPr lang="en-US" sz="2400" dirty="0">
                <a:latin typeface="Calibri Light" panose="020F0302020204030204" pitchFamily="34" charset="0"/>
                <a:cs typeface="Calibri Light" panose="020F0302020204030204" pitchFamily="34" charset="0"/>
              </a:rPr>
              <a:t>Final Project</a:t>
            </a:r>
          </a:p>
          <a:p>
            <a:pPr algn="ctr">
              <a:lnSpc>
                <a:spcPct val="85000"/>
              </a:lnSpc>
              <a:spcBef>
                <a:spcPts val="1300"/>
              </a:spcBef>
            </a:pPr>
            <a:r>
              <a:rPr lang="en-US" sz="2400" dirty="0">
                <a:latin typeface="Calibri Light" panose="020F0302020204030204" pitchFamily="34" charset="0"/>
                <a:cs typeface="Calibri Light" panose="020F0302020204030204" pitchFamily="34" charset="0"/>
              </a:rPr>
              <a:t>August 12, 2023.</a:t>
            </a:r>
          </a:p>
          <a:p>
            <a:pPr lvl="0">
              <a:lnSpc>
                <a:spcPct val="85000"/>
              </a:lnSpc>
              <a:spcBef>
                <a:spcPts val="1300"/>
              </a:spcBef>
            </a:pPr>
            <a:endParaRPr lang="en-US" sz="3200" dirty="0">
              <a:latin typeface="Calibri Light" panose="020F0302020204030204"/>
            </a:endParaRPr>
          </a:p>
          <a:p>
            <a:endParaRPr lang="en-US" dirty="0">
              <a:latin typeface="Calibri Light" panose="020F0302020204030204" pitchFamily="34" charset="0"/>
              <a:cs typeface="Calibri Light" panose="020F0302020204030204" pitchFamily="34" charset="0"/>
            </a:endParaRPr>
          </a:p>
          <a:p>
            <a:endParaRPr lang="en-US" dirty="0"/>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3000"/>
                <a:shade val="98000"/>
                <a:satMod val="150000"/>
                <a:lumMod val="102000"/>
              </a:schemeClr>
            </a:gs>
            <a:gs pos="50000">
              <a:schemeClr val="bg1">
                <a:tint val="98000"/>
                <a:shade val="90000"/>
                <a:satMod val="130000"/>
                <a:lumMod val="103000"/>
              </a:schemeClr>
            </a:gs>
            <a:gs pos="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idx="4294967295"/>
          </p:nvPr>
        </p:nvSpPr>
        <p:spPr>
          <a:xfrm>
            <a:off x="0" y="763589"/>
            <a:ext cx="12192000" cy="1203756"/>
          </a:xfrm>
        </p:spPr>
        <p:txBody>
          <a:bodyPr>
            <a:normAutofit/>
          </a:bodyPr>
          <a:lstStyle/>
          <a:p>
            <a:pPr algn="ctr"/>
            <a:r>
              <a:rPr lang="en-US" dirty="0"/>
              <a:t>Waterfall or Agile Approach?</a:t>
            </a:r>
            <a:endParaRPr lang="en-US" sz="3600"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4294967295"/>
          </p:nvPr>
        </p:nvSpPr>
        <p:spPr>
          <a:xfrm>
            <a:off x="1040156" y="1967345"/>
            <a:ext cx="10536702" cy="4035815"/>
          </a:xfrm>
        </p:spPr>
        <p:txBody>
          <a:bodyPr>
            <a:normAutofit fontScale="92500" lnSpcReduction="10000"/>
          </a:bodyPr>
          <a:lstStyle/>
          <a:p>
            <a:pPr>
              <a:lnSpc>
                <a:spcPct val="100000"/>
              </a:lnSpc>
              <a:buFont typeface="Wingdings" panose="05000000000000000000" pitchFamily="2" charset="2"/>
              <a:buChar char="Ø"/>
            </a:pPr>
            <a:r>
              <a:rPr lang="en-US" dirty="0">
                <a:solidFill>
                  <a:srgbClr val="FF0000"/>
                </a:solidFill>
                <a:latin typeface="Calibri Light" panose="020F0302020204030204" pitchFamily="34" charset="0"/>
                <a:cs typeface="Calibri Light" panose="020F0302020204030204" pitchFamily="34" charset="0"/>
              </a:rPr>
              <a:t>Consider the size, complexity, and scope of the project</a:t>
            </a:r>
          </a:p>
          <a:p>
            <a:pPr lvl="1">
              <a:lnSpc>
                <a:spcPct val="100000"/>
              </a:lnSpc>
              <a:buFont typeface="Wingdings" panose="05000000000000000000" pitchFamily="2" charset="2"/>
              <a:buChar char="ü"/>
            </a:pPr>
            <a:r>
              <a:rPr lang="en-US" dirty="0">
                <a:solidFill>
                  <a:srgbClr val="353740"/>
                </a:solidFill>
                <a:latin typeface="Calibri Light" panose="020F0302020204030204" pitchFamily="34" charset="0"/>
                <a:cs typeface="Calibri Light" panose="020F0302020204030204" pitchFamily="34" charset="0"/>
              </a:rPr>
              <a:t>If the project is large and complex, then an Agile approach might be best suited, as it is better suited to accommodate rapid changes and adjustments.</a:t>
            </a:r>
          </a:p>
          <a:p>
            <a:pPr lvl="1">
              <a:lnSpc>
                <a:spcPct val="100000"/>
              </a:lnSpc>
              <a:buFont typeface="Wingdings" panose="05000000000000000000" pitchFamily="2" charset="2"/>
              <a:buChar char="ü"/>
            </a:pPr>
            <a:r>
              <a:rPr lang="en-US" dirty="0">
                <a:solidFill>
                  <a:srgbClr val="353740"/>
                </a:solidFill>
                <a:latin typeface="Calibri Light" panose="020F0302020204030204" pitchFamily="34" charset="0"/>
                <a:cs typeface="Calibri Light" panose="020F0302020204030204" pitchFamily="34" charset="0"/>
              </a:rPr>
              <a:t>If the project is small and the requirements are clear, then a Waterfall approach might be better suited, as it can be completed more quickly and with less complexity.</a:t>
            </a:r>
          </a:p>
          <a:p>
            <a:pPr>
              <a:lnSpc>
                <a:spcPct val="100000"/>
              </a:lnSpc>
              <a:buFont typeface="Wingdings" panose="05000000000000000000" pitchFamily="2" charset="2"/>
              <a:buChar char="Ø"/>
            </a:pPr>
            <a:r>
              <a:rPr lang="en-US" dirty="0">
                <a:solidFill>
                  <a:srgbClr val="FF0000"/>
                </a:solidFill>
                <a:latin typeface="Calibri Light" panose="020F0302020204030204" pitchFamily="34" charset="0"/>
                <a:cs typeface="Calibri Light" panose="020F0302020204030204" pitchFamily="34" charset="0"/>
              </a:rPr>
              <a:t>Consider the team’s experience level</a:t>
            </a:r>
          </a:p>
          <a:p>
            <a:pPr lvl="1">
              <a:lnSpc>
                <a:spcPct val="100000"/>
              </a:lnSpc>
              <a:buFont typeface="Wingdings" panose="05000000000000000000" pitchFamily="2" charset="2"/>
              <a:buChar char="ü"/>
            </a:pPr>
            <a:r>
              <a:rPr lang="en-US" dirty="0">
                <a:solidFill>
                  <a:srgbClr val="353740"/>
                </a:solidFill>
                <a:latin typeface="Calibri Light" panose="020F0302020204030204" pitchFamily="34" charset="0"/>
                <a:cs typeface="Calibri Light" panose="020F0302020204030204" pitchFamily="34" charset="0"/>
              </a:rPr>
              <a:t>Agile approach is well suited for an experienced team with the necessary skills.</a:t>
            </a:r>
          </a:p>
          <a:p>
            <a:pPr lvl="1">
              <a:lnSpc>
                <a:spcPct val="100000"/>
              </a:lnSpc>
              <a:buFont typeface="Wingdings" panose="05000000000000000000" pitchFamily="2" charset="2"/>
              <a:buChar char="ü"/>
            </a:pPr>
            <a:r>
              <a:rPr lang="en-US" dirty="0">
                <a:solidFill>
                  <a:srgbClr val="353740"/>
                </a:solidFill>
                <a:latin typeface="Calibri Light" panose="020F0302020204030204" pitchFamily="34" charset="0"/>
                <a:cs typeface="Calibri Light" panose="020F0302020204030204" pitchFamily="34" charset="0"/>
              </a:rPr>
              <a:t>For a new team to the project, Waterfall model allows the team to learn the project process and develop the necessary skills along the way</a:t>
            </a:r>
          </a:p>
          <a:p>
            <a:pPr>
              <a:lnSpc>
                <a:spcPct val="100000"/>
              </a:lnSpc>
              <a:buFont typeface="Wingdings" panose="05000000000000000000" pitchFamily="2" charset="2"/>
              <a:buChar char="Ø"/>
            </a:pPr>
            <a:r>
              <a:rPr lang="en-US" dirty="0">
                <a:solidFill>
                  <a:srgbClr val="FF0000"/>
                </a:solidFill>
                <a:latin typeface="Calibri Light" panose="020F0302020204030204" pitchFamily="34" charset="0"/>
                <a:cs typeface="Calibri Light" panose="020F0302020204030204" pitchFamily="34" charset="0"/>
              </a:rPr>
              <a:t>Consider Project timeline</a:t>
            </a:r>
          </a:p>
          <a:p>
            <a:pPr lvl="1">
              <a:lnSpc>
                <a:spcPct val="100000"/>
              </a:lnSpc>
              <a:buFont typeface="Wingdings" panose="05000000000000000000" pitchFamily="2" charset="2"/>
              <a:buChar char="ü"/>
            </a:pPr>
            <a:r>
              <a:rPr lang="en-US" dirty="0">
                <a:solidFill>
                  <a:srgbClr val="353740"/>
                </a:solidFill>
                <a:latin typeface="Calibri Light" panose="020F0302020204030204" pitchFamily="34" charset="0"/>
                <a:cs typeface="Calibri Light" panose="020F0302020204030204" pitchFamily="34" charset="0"/>
              </a:rPr>
              <a:t>Waterfall method allows the project to be completed quickly. Best suited for fixed timeline.</a:t>
            </a:r>
          </a:p>
          <a:p>
            <a:pPr lvl="1">
              <a:lnSpc>
                <a:spcPct val="100000"/>
              </a:lnSpc>
              <a:buFont typeface="Wingdings" panose="05000000000000000000" pitchFamily="2" charset="2"/>
              <a:buChar char="ü"/>
            </a:pPr>
            <a:r>
              <a:rPr lang="en-US" dirty="0">
                <a:solidFill>
                  <a:srgbClr val="353740"/>
                </a:solidFill>
                <a:latin typeface="Calibri Light" panose="020F0302020204030204" pitchFamily="34" charset="0"/>
                <a:cs typeface="Calibri Light" panose="020F0302020204030204" pitchFamily="34" charset="0"/>
              </a:rPr>
              <a:t>Agile model is best suited for fluid timeline with potential for change.</a:t>
            </a:r>
          </a:p>
          <a:p>
            <a:pPr lvl="1">
              <a:lnSpc>
                <a:spcPct val="100000"/>
              </a:lnSpc>
              <a:buFont typeface="Wingdings" panose="05000000000000000000" pitchFamily="2" charset="2"/>
              <a:buChar char="ü"/>
            </a:pPr>
            <a:endParaRPr lang="en-US" dirty="0">
              <a:solidFill>
                <a:srgbClr val="35374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76038166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3000"/>
                <a:shade val="98000"/>
                <a:satMod val="150000"/>
                <a:lumMod val="102000"/>
              </a:schemeClr>
            </a:gs>
            <a:gs pos="50000">
              <a:schemeClr val="bg1">
                <a:tint val="98000"/>
                <a:shade val="90000"/>
                <a:satMod val="130000"/>
                <a:lumMod val="103000"/>
              </a:schemeClr>
            </a:gs>
            <a:gs pos="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idx="4294967295"/>
          </p:nvPr>
        </p:nvSpPr>
        <p:spPr>
          <a:xfrm>
            <a:off x="0" y="763589"/>
            <a:ext cx="12192000" cy="1203756"/>
          </a:xfrm>
        </p:spPr>
        <p:txBody>
          <a:bodyPr>
            <a:normAutofit/>
          </a:bodyPr>
          <a:lstStyle/>
          <a:p>
            <a:pPr algn="ctr"/>
            <a:r>
              <a:rPr lang="en-US" sz="3600" dirty="0"/>
              <a:t>Sources</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4294967295"/>
          </p:nvPr>
        </p:nvSpPr>
        <p:spPr>
          <a:xfrm>
            <a:off x="1040156" y="1967345"/>
            <a:ext cx="10536702" cy="4035815"/>
          </a:xfrm>
        </p:spPr>
        <p:txBody>
          <a:bodyPr>
            <a:normAutofit/>
          </a:bodyPr>
          <a:lstStyle/>
          <a:p>
            <a:pPr lvl="1">
              <a:lnSpc>
                <a:spcPct val="100000"/>
              </a:lnSpc>
            </a:pPr>
            <a:r>
              <a:rPr lang="en-US" dirty="0"/>
              <a:t>Cobb, C. G. (2015). </a:t>
            </a:r>
            <a:r>
              <a:rPr lang="en-US" i="1" dirty="0"/>
              <a:t>The Project Manager’s Guide to Mastering Agile: Principles and Practices for an Adaptive Approach</a:t>
            </a:r>
            <a:r>
              <a:rPr lang="en-US" dirty="0"/>
              <a:t>. John Wiley &amp; Sons. </a:t>
            </a:r>
            <a:r>
              <a:rPr lang="en-US" dirty="0">
                <a:hlinkClick r:id="rId2"/>
              </a:rPr>
              <a:t>https://web-s-ebscohost-com.ezproxy.snhu.edu/ehost/detail/detail?vid=0&amp;sid=b04fc5af-e856-4cd5-9542-90a35fec141d%40redis&amp;bdata=JnNpdGU9ZWhvc3QtbGl2ZQ%3d%3d#AN=937009&amp;db=nlebk</a:t>
            </a:r>
            <a:endParaRPr lang="en-US" dirty="0"/>
          </a:p>
          <a:p>
            <a:pPr lvl="1">
              <a:lnSpc>
                <a:spcPct val="100000"/>
              </a:lnSpc>
            </a:pPr>
            <a:r>
              <a:rPr lang="en-US" i="1" dirty="0"/>
              <a:t>CS250-Module One: SDLC methodologies</a:t>
            </a:r>
            <a:r>
              <a:rPr lang="en-US" dirty="0"/>
              <a:t>. (n.d.). https://snhu-media.snhu.edu/files/course_repository/undergraduate/cs/cs250/storyline/mod1/story_html5.html</a:t>
            </a:r>
          </a:p>
          <a:p>
            <a:pPr lvl="1">
              <a:lnSpc>
                <a:spcPct val="100000"/>
              </a:lnSpc>
            </a:pPr>
            <a:r>
              <a:rPr lang="en-US" i="1" dirty="0"/>
              <a:t>SDLC Tutorial</a:t>
            </a:r>
            <a:r>
              <a:rPr lang="en-US" dirty="0"/>
              <a:t>. (n.d.). </a:t>
            </a:r>
            <a:r>
              <a:rPr lang="en-US" dirty="0" err="1"/>
              <a:t>Tutorialspoint</a:t>
            </a:r>
            <a:r>
              <a:rPr lang="en-US" dirty="0"/>
              <a:t>. http://www.tutorialspoint.com/sdlc/index.htm</a:t>
            </a:r>
          </a:p>
          <a:p>
            <a:pPr lvl="1">
              <a:lnSpc>
                <a:spcPct val="100000"/>
              </a:lnSpc>
            </a:pPr>
            <a:endParaRPr lang="en-US" dirty="0"/>
          </a:p>
          <a:p>
            <a:pPr lvl="1">
              <a:lnSpc>
                <a:spcPct val="100000"/>
              </a:lnSpc>
            </a:pPr>
            <a:endParaRPr lang="en-US" dirty="0">
              <a:solidFill>
                <a:srgbClr val="35374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48668073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3000"/>
                <a:shade val="98000"/>
                <a:satMod val="150000"/>
                <a:lumMod val="102000"/>
              </a:schemeClr>
            </a:gs>
            <a:gs pos="50000">
              <a:schemeClr val="bg1">
                <a:tint val="98000"/>
                <a:shade val="90000"/>
                <a:satMod val="130000"/>
                <a:lumMod val="103000"/>
              </a:schemeClr>
            </a:gs>
            <a:gs pos="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idx="4294967295"/>
          </p:nvPr>
        </p:nvSpPr>
        <p:spPr>
          <a:xfrm>
            <a:off x="0" y="763588"/>
            <a:ext cx="12192000" cy="1474787"/>
          </a:xfrm>
        </p:spPr>
        <p:txBody>
          <a:bodyPr>
            <a:normAutofit/>
          </a:bodyPr>
          <a:lstStyle/>
          <a:p>
            <a:pPr algn="ctr"/>
            <a:r>
              <a:rPr lang="en-US" dirty="0"/>
              <a:t>What is the agile model?</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4294967295"/>
          </p:nvPr>
        </p:nvSpPr>
        <p:spPr>
          <a:xfrm>
            <a:off x="1130104" y="2505074"/>
            <a:ext cx="9931791" cy="3589338"/>
          </a:xfrm>
        </p:spPr>
        <p:txBody>
          <a:bodyPr>
            <a:normAutofit/>
          </a:bodyPr>
          <a:lstStyle/>
          <a:p>
            <a:pPr>
              <a:lnSpc>
                <a:spcPct val="100000"/>
              </a:lnSpc>
            </a:pPr>
            <a:r>
              <a:rPr lang="en-US" sz="2000" dirty="0">
                <a:latin typeface="+mj-lt"/>
              </a:rPr>
              <a:t>Is a modern approach to software development that emphasizes incremental development and iteration. </a:t>
            </a:r>
          </a:p>
          <a:p>
            <a:pPr>
              <a:lnSpc>
                <a:spcPct val="100000"/>
              </a:lnSpc>
            </a:pPr>
            <a:r>
              <a:rPr lang="en-US" sz="2000" dirty="0">
                <a:latin typeface="+mj-lt"/>
              </a:rPr>
              <a:t>In agile methodology, the development team spends time on creating a product, getting feedback from stakeholders, and repeating.</a:t>
            </a:r>
          </a:p>
          <a:p>
            <a:pPr>
              <a:lnSpc>
                <a:spcPct val="100000"/>
              </a:lnSpc>
            </a:pPr>
            <a:r>
              <a:rPr lang="en-US" sz="2000" dirty="0">
                <a:latin typeface="+mj-lt"/>
              </a:rPr>
              <a:t>The team works in short iterative sprints that are tightly focused and typically last 1-4 weeks</a:t>
            </a:r>
          </a:p>
          <a:p>
            <a:pPr>
              <a:lnSpc>
                <a:spcPct val="100000"/>
              </a:lnSpc>
            </a:pPr>
            <a:r>
              <a:rPr lang="en-US" sz="2000" dirty="0">
                <a:latin typeface="+mj-lt"/>
              </a:rPr>
              <a:t>Each sprint results is some deliverable part of the application.</a:t>
            </a:r>
          </a:p>
          <a:p>
            <a:pPr>
              <a:lnSpc>
                <a:spcPct val="100000"/>
              </a:lnSpc>
            </a:pPr>
            <a:r>
              <a:rPr lang="en-US" sz="2000" dirty="0">
                <a:latin typeface="+mj-lt"/>
              </a:rPr>
              <a:t>The goal is to develop a product more quickly, with the ability to rapidly adapt to changing customer needs and user feedback.</a:t>
            </a:r>
          </a:p>
          <a:p>
            <a:pPr>
              <a:lnSpc>
                <a:spcPct val="100000"/>
              </a:lnSpc>
            </a:pPr>
            <a:endParaRPr lang="en-US" sz="2000" dirty="0"/>
          </a:p>
          <a:p>
            <a:pPr>
              <a:lnSpc>
                <a:spcPct val="100000"/>
              </a:lnSpc>
            </a:pPr>
            <a:endParaRPr lang="en-US" sz="2000" dirty="0"/>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3000"/>
                <a:shade val="98000"/>
                <a:satMod val="150000"/>
                <a:lumMod val="102000"/>
              </a:schemeClr>
            </a:gs>
            <a:gs pos="50000">
              <a:schemeClr val="bg1">
                <a:tint val="98000"/>
                <a:shade val="90000"/>
                <a:satMod val="130000"/>
                <a:lumMod val="103000"/>
              </a:schemeClr>
            </a:gs>
            <a:gs pos="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idx="4294967295"/>
          </p:nvPr>
        </p:nvSpPr>
        <p:spPr>
          <a:xfrm>
            <a:off x="0" y="763588"/>
            <a:ext cx="12192000" cy="1474787"/>
          </a:xfrm>
        </p:spPr>
        <p:txBody>
          <a:bodyPr>
            <a:normAutofit/>
          </a:bodyPr>
          <a:lstStyle/>
          <a:p>
            <a:pPr algn="ctr"/>
            <a:r>
              <a:rPr lang="en-US" dirty="0"/>
              <a:t>main roles on a Scrum-agile team</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4294967295"/>
          </p:nvPr>
        </p:nvSpPr>
        <p:spPr>
          <a:xfrm>
            <a:off x="725532" y="2481943"/>
            <a:ext cx="10866246" cy="3612469"/>
          </a:xfrm>
        </p:spPr>
        <p:txBody>
          <a:bodyPr>
            <a:normAutofit/>
          </a:bodyPr>
          <a:lstStyle/>
          <a:p>
            <a:pPr marL="0" indent="0">
              <a:lnSpc>
                <a:spcPct val="100000"/>
              </a:lnSpc>
              <a:buNone/>
            </a:pPr>
            <a:endParaRPr lang="en-US" sz="2000" dirty="0"/>
          </a:p>
          <a:p>
            <a:pPr>
              <a:lnSpc>
                <a:spcPct val="100000"/>
              </a:lnSpc>
            </a:pPr>
            <a:endParaRPr lang="en-US" sz="2000" dirty="0"/>
          </a:p>
        </p:txBody>
      </p:sp>
      <p:grpSp>
        <p:nvGrpSpPr>
          <p:cNvPr id="12" name="Group 11">
            <a:extLst>
              <a:ext uri="{FF2B5EF4-FFF2-40B4-BE49-F238E27FC236}">
                <a16:creationId xmlns:a16="http://schemas.microsoft.com/office/drawing/2014/main" id="{739DDD09-C022-44BE-BC0C-24FED17C5A71}"/>
              </a:ext>
            </a:extLst>
          </p:cNvPr>
          <p:cNvGrpSpPr/>
          <p:nvPr/>
        </p:nvGrpSpPr>
        <p:grpSpPr>
          <a:xfrm>
            <a:off x="853842" y="4876251"/>
            <a:ext cx="2467006" cy="569136"/>
            <a:chOff x="7541081" y="2722117"/>
            <a:chExt cx="3206250" cy="720000"/>
          </a:xfrm>
        </p:grpSpPr>
        <p:sp>
          <p:nvSpPr>
            <p:cNvPr id="13" name="Rectangle 12">
              <a:extLst>
                <a:ext uri="{FF2B5EF4-FFF2-40B4-BE49-F238E27FC236}">
                  <a16:creationId xmlns:a16="http://schemas.microsoft.com/office/drawing/2014/main" id="{597BE3B8-1F73-4EB8-8EED-FFF6703795D9}"/>
                </a:ext>
              </a:extLst>
            </p:cNvPr>
            <p:cNvSpPr/>
            <p:nvPr/>
          </p:nvSpPr>
          <p:spPr>
            <a:xfrm>
              <a:off x="7541081" y="2722117"/>
              <a:ext cx="320625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4" name="TextBox 13">
              <a:extLst>
                <a:ext uri="{FF2B5EF4-FFF2-40B4-BE49-F238E27FC236}">
                  <a16:creationId xmlns:a16="http://schemas.microsoft.com/office/drawing/2014/main" id="{E7F48D78-05FF-47A1-9186-201344F8F9FC}"/>
                </a:ext>
              </a:extLst>
            </p:cNvPr>
            <p:cNvSpPr txBox="1"/>
            <p:nvPr/>
          </p:nvSpPr>
          <p:spPr>
            <a:xfrm>
              <a:off x="7541081" y="2722117"/>
              <a:ext cx="3206250"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defRPr cap="all"/>
              </a:pPr>
              <a:r>
                <a:rPr lang="en-US" sz="2000" dirty="0"/>
                <a:t>Scrum master</a:t>
              </a:r>
              <a:endParaRPr lang="en-US" sz="2000" kern="1200" dirty="0"/>
            </a:p>
          </p:txBody>
        </p:sp>
      </p:grpSp>
      <p:grpSp>
        <p:nvGrpSpPr>
          <p:cNvPr id="27" name="Group 26">
            <a:extLst>
              <a:ext uri="{FF2B5EF4-FFF2-40B4-BE49-F238E27FC236}">
                <a16:creationId xmlns:a16="http://schemas.microsoft.com/office/drawing/2014/main" id="{7810C12E-275E-4E1C-9991-596311B309F2}"/>
              </a:ext>
            </a:extLst>
          </p:cNvPr>
          <p:cNvGrpSpPr/>
          <p:nvPr/>
        </p:nvGrpSpPr>
        <p:grpSpPr>
          <a:xfrm>
            <a:off x="1387981" y="3022813"/>
            <a:ext cx="1727761" cy="1630874"/>
            <a:chOff x="2021473" y="2481943"/>
            <a:chExt cx="1955812" cy="1955812"/>
          </a:xfrm>
        </p:grpSpPr>
        <p:sp>
          <p:nvSpPr>
            <p:cNvPr id="25" name="Oval 24">
              <a:extLst>
                <a:ext uri="{FF2B5EF4-FFF2-40B4-BE49-F238E27FC236}">
                  <a16:creationId xmlns:a16="http://schemas.microsoft.com/office/drawing/2014/main" id="{A68853E8-FC54-465C-920F-FF00C6599DB2}"/>
                </a:ext>
              </a:extLst>
            </p:cNvPr>
            <p:cNvSpPr/>
            <p:nvPr/>
          </p:nvSpPr>
          <p:spPr>
            <a:xfrm>
              <a:off x="2021473" y="2481943"/>
              <a:ext cx="1955812" cy="1955812"/>
            </a:xfrm>
            <a:prstGeom prst="ellipse">
              <a:avLst/>
            </a:prstGeom>
            <a:solidFill>
              <a:srgbClr val="4C0000"/>
            </a:solidFill>
            <a:ln>
              <a:noFill/>
            </a:ln>
            <a:effectLst/>
          </p:spPr>
        </p:sp>
        <p:pic>
          <p:nvPicPr>
            <p:cNvPr id="26" name="Graphic 25" descr="Marketing">
              <a:extLst>
                <a:ext uri="{FF2B5EF4-FFF2-40B4-BE49-F238E27FC236}">
                  <a16:creationId xmlns:a16="http://schemas.microsoft.com/office/drawing/2014/main" id="{D57F1359-D722-4783-800B-6B8C37DA67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62162" y="2988299"/>
              <a:ext cx="1186914" cy="914400"/>
            </a:xfrm>
            <a:prstGeom prst="rect">
              <a:avLst/>
            </a:prstGeom>
          </p:spPr>
        </p:pic>
      </p:grpSp>
      <p:grpSp>
        <p:nvGrpSpPr>
          <p:cNvPr id="32" name="Group 31">
            <a:extLst>
              <a:ext uri="{FF2B5EF4-FFF2-40B4-BE49-F238E27FC236}">
                <a16:creationId xmlns:a16="http://schemas.microsoft.com/office/drawing/2014/main" id="{BAD5AAF3-BC2F-4FC0-A227-93F1FC845315}"/>
              </a:ext>
            </a:extLst>
          </p:cNvPr>
          <p:cNvGrpSpPr/>
          <p:nvPr/>
        </p:nvGrpSpPr>
        <p:grpSpPr>
          <a:xfrm>
            <a:off x="3980253" y="2988364"/>
            <a:ext cx="1767272" cy="1630874"/>
            <a:chOff x="4368239" y="2691752"/>
            <a:chExt cx="1767272" cy="1630874"/>
          </a:xfrm>
        </p:grpSpPr>
        <p:sp>
          <p:nvSpPr>
            <p:cNvPr id="29" name="Oval 28">
              <a:extLst>
                <a:ext uri="{FF2B5EF4-FFF2-40B4-BE49-F238E27FC236}">
                  <a16:creationId xmlns:a16="http://schemas.microsoft.com/office/drawing/2014/main" id="{502F6122-AA19-4F77-9E0E-5D66DFE4095C}"/>
                </a:ext>
              </a:extLst>
            </p:cNvPr>
            <p:cNvSpPr/>
            <p:nvPr/>
          </p:nvSpPr>
          <p:spPr>
            <a:xfrm>
              <a:off x="4368239" y="2691752"/>
              <a:ext cx="1767272" cy="1630874"/>
            </a:xfrm>
            <a:prstGeom prst="ellipse">
              <a:avLst/>
            </a:prstGeom>
            <a:solidFill>
              <a:srgbClr val="009BA1"/>
            </a:solidFill>
            <a:ln>
              <a:noFill/>
            </a:ln>
            <a:effectLst/>
          </p:spPr>
        </p:sp>
        <p:pic>
          <p:nvPicPr>
            <p:cNvPr id="31" name="Graphic 30" descr="Confused person">
              <a:extLst>
                <a:ext uri="{FF2B5EF4-FFF2-40B4-BE49-F238E27FC236}">
                  <a16:creationId xmlns:a16="http://schemas.microsoft.com/office/drawing/2014/main" id="{5EC937D2-A188-42C8-9C0D-46D4E18733E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90530" y="3117499"/>
              <a:ext cx="1077091" cy="770271"/>
            </a:xfrm>
            <a:prstGeom prst="rect">
              <a:avLst/>
            </a:prstGeom>
          </p:spPr>
        </p:pic>
      </p:grpSp>
      <p:grpSp>
        <p:nvGrpSpPr>
          <p:cNvPr id="33" name="Group 32">
            <a:extLst>
              <a:ext uri="{FF2B5EF4-FFF2-40B4-BE49-F238E27FC236}">
                <a16:creationId xmlns:a16="http://schemas.microsoft.com/office/drawing/2014/main" id="{A0CFC6FD-D331-4058-85CE-D5CFC977C9C9}"/>
              </a:ext>
            </a:extLst>
          </p:cNvPr>
          <p:cNvGrpSpPr/>
          <p:nvPr/>
        </p:nvGrpSpPr>
        <p:grpSpPr>
          <a:xfrm>
            <a:off x="3628994" y="4862806"/>
            <a:ext cx="2467006" cy="569136"/>
            <a:chOff x="7541081" y="2722117"/>
            <a:chExt cx="3206250" cy="720000"/>
          </a:xfrm>
        </p:grpSpPr>
        <p:sp>
          <p:nvSpPr>
            <p:cNvPr id="34" name="Rectangle 33">
              <a:extLst>
                <a:ext uri="{FF2B5EF4-FFF2-40B4-BE49-F238E27FC236}">
                  <a16:creationId xmlns:a16="http://schemas.microsoft.com/office/drawing/2014/main" id="{764F39B7-F181-4C08-A112-C805660A0117}"/>
                </a:ext>
              </a:extLst>
            </p:cNvPr>
            <p:cNvSpPr/>
            <p:nvPr/>
          </p:nvSpPr>
          <p:spPr>
            <a:xfrm>
              <a:off x="7541081" y="2722117"/>
              <a:ext cx="320625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5" name="TextBox 34">
              <a:extLst>
                <a:ext uri="{FF2B5EF4-FFF2-40B4-BE49-F238E27FC236}">
                  <a16:creationId xmlns:a16="http://schemas.microsoft.com/office/drawing/2014/main" id="{274D173C-B718-4598-A069-42247A9C2932}"/>
                </a:ext>
              </a:extLst>
            </p:cNvPr>
            <p:cNvSpPr txBox="1"/>
            <p:nvPr/>
          </p:nvSpPr>
          <p:spPr>
            <a:xfrm>
              <a:off x="7541081" y="2722117"/>
              <a:ext cx="3206250"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defRPr cap="all"/>
              </a:pPr>
              <a:r>
                <a:rPr lang="en-US" sz="2000" kern="1200" dirty="0"/>
                <a:t>Product owner</a:t>
              </a:r>
            </a:p>
          </p:txBody>
        </p:sp>
      </p:grpSp>
      <p:grpSp>
        <p:nvGrpSpPr>
          <p:cNvPr id="39" name="Group 38">
            <a:extLst>
              <a:ext uri="{FF2B5EF4-FFF2-40B4-BE49-F238E27FC236}">
                <a16:creationId xmlns:a16="http://schemas.microsoft.com/office/drawing/2014/main" id="{9CAE3AF1-E7AB-4ED8-8F98-309D5F91D9DD}"/>
              </a:ext>
            </a:extLst>
          </p:cNvPr>
          <p:cNvGrpSpPr/>
          <p:nvPr/>
        </p:nvGrpSpPr>
        <p:grpSpPr>
          <a:xfrm>
            <a:off x="6469501" y="4862806"/>
            <a:ext cx="2467006" cy="569136"/>
            <a:chOff x="7541081" y="2722117"/>
            <a:chExt cx="3206250" cy="720000"/>
          </a:xfrm>
        </p:grpSpPr>
        <p:sp>
          <p:nvSpPr>
            <p:cNvPr id="40" name="Rectangle 39">
              <a:extLst>
                <a:ext uri="{FF2B5EF4-FFF2-40B4-BE49-F238E27FC236}">
                  <a16:creationId xmlns:a16="http://schemas.microsoft.com/office/drawing/2014/main" id="{945E08D1-8D94-4E7B-8551-6C26F6D82ADC}"/>
                </a:ext>
              </a:extLst>
            </p:cNvPr>
            <p:cNvSpPr/>
            <p:nvPr/>
          </p:nvSpPr>
          <p:spPr>
            <a:xfrm>
              <a:off x="7541081" y="2722117"/>
              <a:ext cx="320625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1" name="TextBox 40">
              <a:extLst>
                <a:ext uri="{FF2B5EF4-FFF2-40B4-BE49-F238E27FC236}">
                  <a16:creationId xmlns:a16="http://schemas.microsoft.com/office/drawing/2014/main" id="{B2BD69B4-266A-4ECA-A4BE-6CFAC6D8562A}"/>
                </a:ext>
              </a:extLst>
            </p:cNvPr>
            <p:cNvSpPr txBox="1"/>
            <p:nvPr/>
          </p:nvSpPr>
          <p:spPr>
            <a:xfrm>
              <a:off x="7541081" y="2722117"/>
              <a:ext cx="3206250"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defRPr cap="all"/>
              </a:pPr>
              <a:r>
                <a:rPr lang="en-US" sz="2000" kern="1200" dirty="0"/>
                <a:t>Development team</a:t>
              </a:r>
            </a:p>
          </p:txBody>
        </p:sp>
      </p:grpSp>
      <p:grpSp>
        <p:nvGrpSpPr>
          <p:cNvPr id="44" name="Group 43">
            <a:extLst>
              <a:ext uri="{FF2B5EF4-FFF2-40B4-BE49-F238E27FC236}">
                <a16:creationId xmlns:a16="http://schemas.microsoft.com/office/drawing/2014/main" id="{7863073C-C871-452F-B63F-7070B0978AA0}"/>
              </a:ext>
            </a:extLst>
          </p:cNvPr>
          <p:cNvGrpSpPr/>
          <p:nvPr/>
        </p:nvGrpSpPr>
        <p:grpSpPr>
          <a:xfrm>
            <a:off x="6612036" y="3010847"/>
            <a:ext cx="1767272" cy="1630874"/>
            <a:chOff x="7185946" y="2757490"/>
            <a:chExt cx="1767272" cy="1630874"/>
          </a:xfrm>
        </p:grpSpPr>
        <p:sp>
          <p:nvSpPr>
            <p:cNvPr id="37" name="Oval 36">
              <a:extLst>
                <a:ext uri="{FF2B5EF4-FFF2-40B4-BE49-F238E27FC236}">
                  <a16:creationId xmlns:a16="http://schemas.microsoft.com/office/drawing/2014/main" id="{4CC6EA86-D880-492B-8942-E08DBAAF08D9}"/>
                </a:ext>
              </a:extLst>
            </p:cNvPr>
            <p:cNvSpPr/>
            <p:nvPr/>
          </p:nvSpPr>
          <p:spPr>
            <a:xfrm>
              <a:off x="7185946" y="2757490"/>
              <a:ext cx="1767272" cy="1630874"/>
            </a:xfrm>
            <a:prstGeom prst="ellipse">
              <a:avLst/>
            </a:prstGeom>
            <a:solidFill>
              <a:srgbClr val="FB6B16"/>
            </a:solidFill>
            <a:ln>
              <a:noFill/>
            </a:ln>
            <a:effectLst/>
          </p:spPr>
          <p:txBody>
            <a:bodyPr/>
            <a:lstStyle/>
            <a:p>
              <a:endParaRPr lang="en-US" dirty="0"/>
            </a:p>
          </p:txBody>
        </p:sp>
        <p:pic>
          <p:nvPicPr>
            <p:cNvPr id="43" name="Graphic 42" descr="Programmer">
              <a:extLst>
                <a:ext uri="{FF2B5EF4-FFF2-40B4-BE49-F238E27FC236}">
                  <a16:creationId xmlns:a16="http://schemas.microsoft.com/office/drawing/2014/main" id="{396B241A-9CAF-4567-A27E-C73D550E386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10620" y="3113982"/>
              <a:ext cx="900333" cy="900333"/>
            </a:xfrm>
            <a:prstGeom prst="rect">
              <a:avLst/>
            </a:prstGeom>
          </p:spPr>
        </p:pic>
      </p:grpSp>
      <p:sp>
        <p:nvSpPr>
          <p:cNvPr id="46" name="Oval 45">
            <a:extLst>
              <a:ext uri="{FF2B5EF4-FFF2-40B4-BE49-F238E27FC236}">
                <a16:creationId xmlns:a16="http://schemas.microsoft.com/office/drawing/2014/main" id="{57718B9F-3797-4D7D-93C5-A6A04602DA14}"/>
              </a:ext>
            </a:extLst>
          </p:cNvPr>
          <p:cNvSpPr/>
          <p:nvPr/>
        </p:nvSpPr>
        <p:spPr>
          <a:xfrm>
            <a:off x="9204308" y="2983809"/>
            <a:ext cx="1767272" cy="1630874"/>
          </a:xfrm>
          <a:prstGeom prst="ellipse">
            <a:avLst/>
          </a:prstGeom>
          <a:solidFill>
            <a:srgbClr val="005716"/>
          </a:solidFill>
          <a:ln>
            <a:noFill/>
          </a:ln>
          <a:effectLst/>
        </p:spPr>
      </p:sp>
      <p:grpSp>
        <p:nvGrpSpPr>
          <p:cNvPr id="48" name="Group 47">
            <a:extLst>
              <a:ext uri="{FF2B5EF4-FFF2-40B4-BE49-F238E27FC236}">
                <a16:creationId xmlns:a16="http://schemas.microsoft.com/office/drawing/2014/main" id="{3B25D218-04D6-49F3-A69E-C98845214E55}"/>
              </a:ext>
            </a:extLst>
          </p:cNvPr>
          <p:cNvGrpSpPr/>
          <p:nvPr/>
        </p:nvGrpSpPr>
        <p:grpSpPr>
          <a:xfrm>
            <a:off x="8968391" y="4876251"/>
            <a:ext cx="2467006" cy="569136"/>
            <a:chOff x="7541081" y="2722117"/>
            <a:chExt cx="3206250" cy="720000"/>
          </a:xfrm>
        </p:grpSpPr>
        <p:sp>
          <p:nvSpPr>
            <p:cNvPr id="49" name="Rectangle 48">
              <a:extLst>
                <a:ext uri="{FF2B5EF4-FFF2-40B4-BE49-F238E27FC236}">
                  <a16:creationId xmlns:a16="http://schemas.microsoft.com/office/drawing/2014/main" id="{44BABCF1-777E-48E5-AB2D-1AE46A51B852}"/>
                </a:ext>
              </a:extLst>
            </p:cNvPr>
            <p:cNvSpPr/>
            <p:nvPr/>
          </p:nvSpPr>
          <p:spPr>
            <a:xfrm>
              <a:off x="7541081" y="2722117"/>
              <a:ext cx="320625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0" name="TextBox 49">
              <a:extLst>
                <a:ext uri="{FF2B5EF4-FFF2-40B4-BE49-F238E27FC236}">
                  <a16:creationId xmlns:a16="http://schemas.microsoft.com/office/drawing/2014/main" id="{26DFF0AA-CDAC-4C32-ABBB-1B0DFCE72C8B}"/>
                </a:ext>
              </a:extLst>
            </p:cNvPr>
            <p:cNvSpPr txBox="1"/>
            <p:nvPr/>
          </p:nvSpPr>
          <p:spPr>
            <a:xfrm>
              <a:off x="7541081" y="2722117"/>
              <a:ext cx="3206250"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defRPr cap="all"/>
              </a:pPr>
              <a:r>
                <a:rPr lang="en-US" sz="2000" dirty="0"/>
                <a:t>testing</a:t>
              </a:r>
              <a:r>
                <a:rPr lang="en-US" sz="2000" kern="1200" dirty="0"/>
                <a:t> team</a:t>
              </a:r>
            </a:p>
          </p:txBody>
        </p:sp>
      </p:grpSp>
      <p:pic>
        <p:nvPicPr>
          <p:cNvPr id="52" name="Graphic 51" descr="Target Audience">
            <a:extLst>
              <a:ext uri="{FF2B5EF4-FFF2-40B4-BE49-F238E27FC236}">
                <a16:creationId xmlns:a16="http://schemas.microsoft.com/office/drawing/2014/main" id="{0B3FA3C6-9AE5-4081-A551-0D34A810A2D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30744" y="3382867"/>
            <a:ext cx="914400" cy="914400"/>
          </a:xfrm>
          <a:prstGeom prst="rect">
            <a:avLst/>
          </a:prstGeom>
        </p:spPr>
      </p:pic>
    </p:spTree>
    <p:extLst>
      <p:ext uri="{BB962C8B-B14F-4D97-AF65-F5344CB8AC3E}">
        <p14:creationId xmlns:p14="http://schemas.microsoft.com/office/powerpoint/2010/main" val="125405384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3000"/>
                <a:shade val="98000"/>
                <a:satMod val="150000"/>
                <a:lumMod val="102000"/>
              </a:schemeClr>
            </a:gs>
            <a:gs pos="50000">
              <a:schemeClr val="bg1">
                <a:tint val="98000"/>
                <a:shade val="90000"/>
                <a:satMod val="130000"/>
                <a:lumMod val="103000"/>
              </a:schemeClr>
            </a:gs>
            <a:gs pos="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idx="4294967295"/>
          </p:nvPr>
        </p:nvSpPr>
        <p:spPr>
          <a:xfrm>
            <a:off x="0" y="763588"/>
            <a:ext cx="12192000" cy="1474787"/>
          </a:xfrm>
        </p:spPr>
        <p:txBody>
          <a:bodyPr>
            <a:normAutofit/>
          </a:bodyPr>
          <a:lstStyle/>
          <a:p>
            <a:pPr algn="ctr"/>
            <a:r>
              <a:rPr lang="en-US" dirty="0"/>
              <a:t>Scrum master</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4294967295"/>
          </p:nvPr>
        </p:nvSpPr>
        <p:spPr>
          <a:xfrm>
            <a:off x="984738" y="2505073"/>
            <a:ext cx="10536702" cy="3769117"/>
          </a:xfrm>
        </p:spPr>
        <p:txBody>
          <a:bodyPr>
            <a:normAutofit/>
          </a:bodyPr>
          <a:lstStyle/>
          <a:p>
            <a:pPr>
              <a:lnSpc>
                <a:spcPct val="100000"/>
              </a:lnSpc>
            </a:pPr>
            <a:r>
              <a:rPr lang="en-US" sz="2000" dirty="0">
                <a:solidFill>
                  <a:srgbClr val="353740"/>
                </a:solidFill>
                <a:latin typeface="Calibri Light" panose="020F0302020204030204" pitchFamily="34" charset="0"/>
                <a:cs typeface="Calibri Light" panose="020F0302020204030204" pitchFamily="34" charset="0"/>
              </a:rPr>
              <a:t>Oversees the team and ensures efficient work flow</a:t>
            </a:r>
            <a:endParaRPr lang="en-US" sz="2000" dirty="0">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4922D0DE-F983-4C3A-A55C-ECB351F93A85}"/>
              </a:ext>
            </a:extLst>
          </p:cNvPr>
          <p:cNvSpPr txBox="1"/>
          <p:nvPr/>
        </p:nvSpPr>
        <p:spPr>
          <a:xfrm>
            <a:off x="1237956" y="3490050"/>
            <a:ext cx="3263705" cy="2585323"/>
          </a:xfrm>
          <a:prstGeom prst="rect">
            <a:avLst/>
          </a:prstGeom>
          <a:noFill/>
          <a:ln w="28575">
            <a:solidFill>
              <a:srgbClr val="FB6B16"/>
            </a:solidFill>
          </a:ln>
        </p:spPr>
        <p:txBody>
          <a:bodyPr wrap="square" rtlCol="0">
            <a:spAutoFit/>
          </a:bodyPr>
          <a:lstStyle/>
          <a:p>
            <a:pPr marL="285750" indent="-285750">
              <a:buFont typeface="Wingdings" panose="05000000000000000000" pitchFamily="2" charset="2"/>
              <a:buChar char="Ø"/>
            </a:pPr>
            <a:r>
              <a:rPr lang="en-US" dirty="0">
                <a:latin typeface="+mj-lt"/>
              </a:rPr>
              <a:t>Facilitates team meetings, ensures that time is properly allocated to each task, and keeps the team on track</a:t>
            </a:r>
          </a:p>
          <a:p>
            <a:pPr marL="285750" indent="-285750">
              <a:buFont typeface="Wingdings" panose="05000000000000000000" pitchFamily="2" charset="2"/>
              <a:buChar char="Ø"/>
            </a:pPr>
            <a:r>
              <a:rPr lang="en-US" dirty="0">
                <a:latin typeface="+mj-lt"/>
              </a:rPr>
              <a:t>Ensures the Scrum process is running smoothly and that Scrum rules are being adhered to</a:t>
            </a:r>
          </a:p>
          <a:p>
            <a:pPr marL="285750" indent="-285750">
              <a:buFont typeface="Wingdings" panose="05000000000000000000" pitchFamily="2" charset="2"/>
              <a:buChar char="Ø"/>
            </a:pPr>
            <a:endParaRPr lang="en-US" dirty="0"/>
          </a:p>
        </p:txBody>
      </p:sp>
      <p:sp>
        <p:nvSpPr>
          <p:cNvPr id="5" name="TextBox 4">
            <a:extLst>
              <a:ext uri="{FF2B5EF4-FFF2-40B4-BE49-F238E27FC236}">
                <a16:creationId xmlns:a16="http://schemas.microsoft.com/office/drawing/2014/main" id="{EB30CF6B-8CCF-4810-A2CF-D9676DCDABF1}"/>
              </a:ext>
            </a:extLst>
          </p:cNvPr>
          <p:cNvSpPr txBox="1"/>
          <p:nvPr/>
        </p:nvSpPr>
        <p:spPr>
          <a:xfrm>
            <a:off x="4609513" y="3509089"/>
            <a:ext cx="3263705" cy="2585323"/>
          </a:xfrm>
          <a:prstGeom prst="rect">
            <a:avLst/>
          </a:prstGeom>
          <a:noFill/>
          <a:ln w="28575">
            <a:solidFill>
              <a:srgbClr val="009BA1"/>
            </a:solidFill>
          </a:ln>
        </p:spPr>
        <p:txBody>
          <a:bodyPr wrap="square" rtlCol="0">
            <a:spAutoFit/>
          </a:bodyPr>
          <a:lstStyle/>
          <a:p>
            <a:pPr marL="285750" indent="-285750">
              <a:buFont typeface="Wingdings" panose="05000000000000000000" pitchFamily="2" charset="2"/>
              <a:buChar char="Ø"/>
            </a:pPr>
            <a:r>
              <a:rPr lang="en-US" dirty="0">
                <a:latin typeface="+mj-lt"/>
              </a:rPr>
              <a:t>Coaches the team on the agile principles.</a:t>
            </a:r>
          </a:p>
          <a:p>
            <a:pPr marL="285750" indent="-285750">
              <a:buFont typeface="Wingdings" panose="05000000000000000000" pitchFamily="2" charset="2"/>
              <a:buChar char="Ø"/>
            </a:pPr>
            <a:r>
              <a:rPr lang="en-US" dirty="0">
                <a:latin typeface="+mj-lt"/>
              </a:rPr>
              <a:t>Helps the team stay focused on the goal.</a:t>
            </a:r>
          </a:p>
          <a:p>
            <a:endParaRPr lang="en-US" dirty="0"/>
          </a:p>
          <a:p>
            <a:endParaRPr lang="en-US" dirty="0"/>
          </a:p>
          <a:p>
            <a:endParaRPr lang="en-US" dirty="0"/>
          </a:p>
          <a:p>
            <a:pPr marL="285750" indent="-285750">
              <a:buFont typeface="Wingdings" panose="05000000000000000000" pitchFamily="2" charset="2"/>
              <a:buChar char="Ø"/>
            </a:pPr>
            <a:endParaRPr lang="en-US" dirty="0"/>
          </a:p>
          <a:p>
            <a:endParaRPr lang="en-US" dirty="0"/>
          </a:p>
        </p:txBody>
      </p:sp>
      <p:sp>
        <p:nvSpPr>
          <p:cNvPr id="6" name="TextBox 5">
            <a:extLst>
              <a:ext uri="{FF2B5EF4-FFF2-40B4-BE49-F238E27FC236}">
                <a16:creationId xmlns:a16="http://schemas.microsoft.com/office/drawing/2014/main" id="{8307FD44-0ADA-41A2-A383-AED07C477B07}"/>
              </a:ext>
            </a:extLst>
          </p:cNvPr>
          <p:cNvSpPr txBox="1"/>
          <p:nvPr/>
        </p:nvSpPr>
        <p:spPr>
          <a:xfrm>
            <a:off x="7981070" y="3509089"/>
            <a:ext cx="3263705" cy="2585323"/>
          </a:xfrm>
          <a:prstGeom prst="rect">
            <a:avLst/>
          </a:prstGeom>
          <a:noFill/>
          <a:ln w="28575">
            <a:solidFill>
              <a:srgbClr val="4C0000"/>
            </a:solidFill>
          </a:ln>
        </p:spPr>
        <p:txBody>
          <a:bodyPr wrap="square" rtlCol="0">
            <a:spAutoFit/>
          </a:bodyPr>
          <a:lstStyle/>
          <a:p>
            <a:pPr marL="285750" indent="-285750">
              <a:buFont typeface="Wingdings" panose="05000000000000000000" pitchFamily="2" charset="2"/>
              <a:buChar char="Ø"/>
            </a:pPr>
            <a:r>
              <a:rPr lang="en-US" dirty="0">
                <a:latin typeface="+mj-lt"/>
              </a:rPr>
              <a:t>Resolves conflicts and act as a mediator between team members</a:t>
            </a:r>
          </a:p>
          <a:p>
            <a:pPr marL="285750" indent="-285750">
              <a:buFont typeface="Wingdings" panose="05000000000000000000" pitchFamily="2" charset="2"/>
              <a:buChar char="Ø"/>
            </a:pPr>
            <a:r>
              <a:rPr lang="en-US" dirty="0">
                <a:latin typeface="+mj-lt"/>
              </a:rPr>
              <a:t>Identifying areas where the process could be improved to increase productivity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11" name="TextBox 10">
            <a:extLst>
              <a:ext uri="{FF2B5EF4-FFF2-40B4-BE49-F238E27FC236}">
                <a16:creationId xmlns:a16="http://schemas.microsoft.com/office/drawing/2014/main" id="{D52A8FB4-BE0F-4DFE-B3CD-A8179C7292A9}"/>
              </a:ext>
            </a:extLst>
          </p:cNvPr>
          <p:cNvSpPr txBox="1"/>
          <p:nvPr/>
        </p:nvSpPr>
        <p:spPr>
          <a:xfrm>
            <a:off x="2222693" y="2956591"/>
            <a:ext cx="1294229" cy="400110"/>
          </a:xfrm>
          <a:prstGeom prst="rect">
            <a:avLst/>
          </a:prstGeom>
          <a:solidFill>
            <a:srgbClr val="FB6B16"/>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2000" dirty="0"/>
              <a:t>Facilitator</a:t>
            </a:r>
            <a:endParaRPr lang="en-US" dirty="0"/>
          </a:p>
        </p:txBody>
      </p:sp>
      <p:sp>
        <p:nvSpPr>
          <p:cNvPr id="15" name="TextBox 14">
            <a:extLst>
              <a:ext uri="{FF2B5EF4-FFF2-40B4-BE49-F238E27FC236}">
                <a16:creationId xmlns:a16="http://schemas.microsoft.com/office/drawing/2014/main" id="{0F923B24-91DF-4F2D-AD06-E6B1B1FD1BF4}"/>
              </a:ext>
            </a:extLst>
          </p:cNvPr>
          <p:cNvSpPr txBox="1"/>
          <p:nvPr/>
        </p:nvSpPr>
        <p:spPr>
          <a:xfrm>
            <a:off x="5448885" y="2956591"/>
            <a:ext cx="1294229" cy="400110"/>
          </a:xfrm>
          <a:prstGeom prst="rect">
            <a:avLst/>
          </a:prstGeom>
          <a:solidFill>
            <a:srgbClr val="009BA1"/>
          </a:solidFill>
          <a:ln>
            <a:solidFill>
              <a:srgbClr val="009BA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2000" dirty="0"/>
              <a:t>Coach</a:t>
            </a:r>
            <a:endParaRPr lang="en-US" dirty="0"/>
          </a:p>
        </p:txBody>
      </p:sp>
      <p:sp>
        <p:nvSpPr>
          <p:cNvPr id="16" name="TextBox 15">
            <a:extLst>
              <a:ext uri="{FF2B5EF4-FFF2-40B4-BE49-F238E27FC236}">
                <a16:creationId xmlns:a16="http://schemas.microsoft.com/office/drawing/2014/main" id="{DD7FD2E2-4839-4718-B362-B7B5F8C0CA79}"/>
              </a:ext>
            </a:extLst>
          </p:cNvPr>
          <p:cNvSpPr txBox="1"/>
          <p:nvPr/>
        </p:nvSpPr>
        <p:spPr>
          <a:xfrm>
            <a:off x="8618803" y="2956591"/>
            <a:ext cx="1988237" cy="400110"/>
          </a:xfrm>
          <a:prstGeom prst="rect">
            <a:avLst/>
          </a:prstGeom>
          <a:solidFill>
            <a:srgbClr val="4C0000"/>
          </a:solidFill>
          <a:ln>
            <a:solidFill>
              <a:srgbClr val="4C0000"/>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t>Problem-Solver</a:t>
            </a:r>
            <a:endParaRPr lang="en-US" dirty="0"/>
          </a:p>
        </p:txBody>
      </p:sp>
    </p:spTree>
    <p:extLst>
      <p:ext uri="{BB962C8B-B14F-4D97-AF65-F5344CB8AC3E}">
        <p14:creationId xmlns:p14="http://schemas.microsoft.com/office/powerpoint/2010/main" val="127150516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3000"/>
                <a:shade val="98000"/>
                <a:satMod val="150000"/>
                <a:lumMod val="102000"/>
              </a:schemeClr>
            </a:gs>
            <a:gs pos="50000">
              <a:schemeClr val="bg1">
                <a:tint val="98000"/>
                <a:shade val="90000"/>
                <a:satMod val="130000"/>
                <a:lumMod val="103000"/>
              </a:schemeClr>
            </a:gs>
            <a:gs pos="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idx="4294967295"/>
          </p:nvPr>
        </p:nvSpPr>
        <p:spPr>
          <a:xfrm>
            <a:off x="0" y="763588"/>
            <a:ext cx="12192000" cy="1474787"/>
          </a:xfrm>
        </p:spPr>
        <p:txBody>
          <a:bodyPr>
            <a:normAutofit/>
          </a:bodyPr>
          <a:lstStyle/>
          <a:p>
            <a:pPr algn="ctr"/>
            <a:r>
              <a:rPr lang="en-US" dirty="0"/>
              <a:t>Product owner</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4294967295"/>
          </p:nvPr>
        </p:nvSpPr>
        <p:spPr>
          <a:xfrm>
            <a:off x="984738" y="2238375"/>
            <a:ext cx="10536702" cy="4035815"/>
          </a:xfrm>
        </p:spPr>
        <p:txBody>
          <a:bodyPr>
            <a:normAutofit/>
          </a:bodyPr>
          <a:lstStyle/>
          <a:p>
            <a:pPr>
              <a:lnSpc>
                <a:spcPct val="100000"/>
              </a:lnSpc>
            </a:pPr>
            <a:r>
              <a:rPr lang="en-US" sz="2000" dirty="0">
                <a:solidFill>
                  <a:srgbClr val="353740"/>
                </a:solidFill>
                <a:latin typeface="Calibri Light" panose="020F0302020204030204" pitchFamily="34" charset="0"/>
                <a:cs typeface="Calibri Light" panose="020F0302020204030204" pitchFamily="34" charset="0"/>
              </a:rPr>
              <a:t>This person is the primary point of contact between the stakeholders and the team and is responsible for visioning, defining, and prioritizing product features and stories. </a:t>
            </a:r>
            <a:endParaRPr lang="en-US" sz="2000" dirty="0">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4922D0DE-F983-4C3A-A55C-ECB351F93A85}"/>
              </a:ext>
            </a:extLst>
          </p:cNvPr>
          <p:cNvSpPr txBox="1"/>
          <p:nvPr/>
        </p:nvSpPr>
        <p:spPr>
          <a:xfrm>
            <a:off x="1069143" y="3924587"/>
            <a:ext cx="3263705" cy="1940957"/>
          </a:xfrm>
          <a:prstGeom prst="roundRect">
            <a:avLst/>
          </a:prstGeom>
          <a:noFill/>
          <a:ln w="28575">
            <a:solidFill>
              <a:srgbClr val="FB6B16"/>
            </a:solidFill>
          </a:ln>
        </p:spPr>
        <p:txBody>
          <a:bodyPr wrap="square" rtlCol="0">
            <a:spAutoFit/>
          </a:bodyPr>
          <a:lstStyle/>
          <a:p>
            <a:r>
              <a:rPr lang="en-US" dirty="0"/>
              <a:t>Responsible for developing a clear understanding of the product’s purpose and goals, what features will best support them, and the roadmap for how they will be implemented</a:t>
            </a:r>
          </a:p>
        </p:txBody>
      </p:sp>
      <p:sp>
        <p:nvSpPr>
          <p:cNvPr id="5" name="TextBox 4">
            <a:extLst>
              <a:ext uri="{FF2B5EF4-FFF2-40B4-BE49-F238E27FC236}">
                <a16:creationId xmlns:a16="http://schemas.microsoft.com/office/drawing/2014/main" id="{EB30CF6B-8CCF-4810-A2CF-D9676DCDABF1}"/>
              </a:ext>
            </a:extLst>
          </p:cNvPr>
          <p:cNvSpPr txBox="1"/>
          <p:nvPr/>
        </p:nvSpPr>
        <p:spPr>
          <a:xfrm>
            <a:off x="4609513" y="3509089"/>
            <a:ext cx="3263705" cy="1021556"/>
          </a:xfrm>
          <a:prstGeom prst="roundRect">
            <a:avLst/>
          </a:prstGeom>
          <a:noFill/>
          <a:ln w="28575">
            <a:solidFill>
              <a:srgbClr val="009BA1"/>
            </a:solidFill>
          </a:ln>
        </p:spPr>
        <p:txBody>
          <a:bodyPr wrap="square" rtlCol="0">
            <a:spAutoFit/>
          </a:bodyPr>
          <a:lstStyle/>
          <a:p>
            <a:r>
              <a:rPr lang="en-US" dirty="0"/>
              <a:t>Manges the product backlog by accurately prioritizing user stories within the backlog.</a:t>
            </a:r>
          </a:p>
        </p:txBody>
      </p:sp>
      <p:sp>
        <p:nvSpPr>
          <p:cNvPr id="6" name="TextBox 5">
            <a:extLst>
              <a:ext uri="{FF2B5EF4-FFF2-40B4-BE49-F238E27FC236}">
                <a16:creationId xmlns:a16="http://schemas.microsoft.com/office/drawing/2014/main" id="{8307FD44-0ADA-41A2-A383-AED07C477B07}"/>
              </a:ext>
            </a:extLst>
          </p:cNvPr>
          <p:cNvSpPr txBox="1"/>
          <p:nvPr/>
        </p:nvSpPr>
        <p:spPr>
          <a:xfrm>
            <a:off x="8065476" y="4530645"/>
            <a:ext cx="3263705" cy="1021556"/>
          </a:xfrm>
          <a:prstGeom prst="roundRect">
            <a:avLst/>
          </a:prstGeom>
          <a:noFill/>
          <a:ln w="28575">
            <a:solidFill>
              <a:srgbClr val="4C0000"/>
            </a:solidFill>
          </a:ln>
        </p:spPr>
        <p:txBody>
          <a:bodyPr wrap="square" rtlCol="0">
            <a:spAutoFit/>
          </a:bodyPr>
          <a:lstStyle/>
          <a:p>
            <a:r>
              <a:rPr lang="en-US" dirty="0"/>
              <a:t>Is the driving force of the team and ensures the product delivers the intended result</a:t>
            </a:r>
          </a:p>
        </p:txBody>
      </p:sp>
    </p:spTree>
    <p:extLst>
      <p:ext uri="{BB962C8B-B14F-4D97-AF65-F5344CB8AC3E}">
        <p14:creationId xmlns:p14="http://schemas.microsoft.com/office/powerpoint/2010/main" val="92378113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3000"/>
                <a:shade val="98000"/>
                <a:satMod val="150000"/>
                <a:lumMod val="102000"/>
              </a:schemeClr>
            </a:gs>
            <a:gs pos="50000">
              <a:schemeClr val="bg1">
                <a:tint val="98000"/>
                <a:shade val="90000"/>
                <a:satMod val="130000"/>
                <a:lumMod val="103000"/>
              </a:schemeClr>
            </a:gs>
            <a:gs pos="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idx="4294967295"/>
          </p:nvPr>
        </p:nvSpPr>
        <p:spPr>
          <a:xfrm>
            <a:off x="0" y="763588"/>
            <a:ext cx="12192000" cy="1474787"/>
          </a:xfrm>
        </p:spPr>
        <p:txBody>
          <a:bodyPr>
            <a:normAutofit/>
          </a:bodyPr>
          <a:lstStyle/>
          <a:p>
            <a:pPr algn="ctr"/>
            <a:r>
              <a:rPr lang="en-US" dirty="0"/>
              <a:t>Development team</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4294967295"/>
          </p:nvPr>
        </p:nvSpPr>
        <p:spPr>
          <a:xfrm>
            <a:off x="984738" y="2238375"/>
            <a:ext cx="10536702" cy="4035815"/>
          </a:xfrm>
        </p:spPr>
        <p:txBody>
          <a:bodyPr>
            <a:normAutofit/>
          </a:bodyPr>
          <a:lstStyle/>
          <a:p>
            <a:pPr>
              <a:lnSpc>
                <a:spcPct val="100000"/>
              </a:lnSpc>
            </a:pPr>
            <a:r>
              <a:rPr lang="en-US" sz="2000" dirty="0">
                <a:solidFill>
                  <a:srgbClr val="353740"/>
                </a:solidFill>
                <a:latin typeface="Calibri Light" panose="020F0302020204030204" pitchFamily="34" charset="0"/>
                <a:cs typeface="Calibri Light" panose="020F0302020204030204" pitchFamily="34" charset="0"/>
              </a:rPr>
              <a:t>This is the team of software developers who are coding the application.</a:t>
            </a:r>
          </a:p>
          <a:p>
            <a:pPr marL="0" indent="0">
              <a:lnSpc>
                <a:spcPct val="100000"/>
              </a:lnSpc>
              <a:buNone/>
            </a:pPr>
            <a:endParaRPr lang="en-US" sz="2000" dirty="0"/>
          </a:p>
        </p:txBody>
      </p:sp>
      <p:sp>
        <p:nvSpPr>
          <p:cNvPr id="6" name="TextBox 5">
            <a:extLst>
              <a:ext uri="{FF2B5EF4-FFF2-40B4-BE49-F238E27FC236}">
                <a16:creationId xmlns:a16="http://schemas.microsoft.com/office/drawing/2014/main" id="{8307FD44-0ADA-41A2-A383-AED07C477B07}"/>
              </a:ext>
            </a:extLst>
          </p:cNvPr>
          <p:cNvSpPr txBox="1"/>
          <p:nvPr/>
        </p:nvSpPr>
        <p:spPr>
          <a:xfrm>
            <a:off x="2994074" y="4580761"/>
            <a:ext cx="6203852" cy="715089"/>
          </a:xfrm>
          <a:prstGeom prst="roundRect">
            <a:avLst/>
          </a:prstGeom>
          <a:noFill/>
          <a:ln w="28575">
            <a:noFill/>
          </a:ln>
        </p:spPr>
        <p:txBody>
          <a:bodyPr wrap="square" rtlCol="0">
            <a:spAutoFit/>
          </a:bodyPr>
          <a:lstStyle/>
          <a:p>
            <a:pPr algn="ctr"/>
            <a:r>
              <a:rPr lang="en-US" dirty="0"/>
              <a:t>This Team ensures that the product meets the requirements set by the Product Owner.</a:t>
            </a:r>
          </a:p>
        </p:txBody>
      </p:sp>
      <p:pic>
        <p:nvPicPr>
          <p:cNvPr id="8" name="Graphic 7" descr="Bullseye">
            <a:extLst>
              <a:ext uri="{FF2B5EF4-FFF2-40B4-BE49-F238E27FC236}">
                <a16:creationId xmlns:a16="http://schemas.microsoft.com/office/drawing/2014/main" id="{42AFAB83-C6F0-4671-9002-C10491D91F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38998" y="3066757"/>
            <a:ext cx="1514004" cy="1514004"/>
          </a:xfrm>
          <a:prstGeom prst="rect">
            <a:avLst/>
          </a:prstGeom>
        </p:spPr>
      </p:pic>
    </p:spTree>
    <p:extLst>
      <p:ext uri="{BB962C8B-B14F-4D97-AF65-F5344CB8AC3E}">
        <p14:creationId xmlns:p14="http://schemas.microsoft.com/office/powerpoint/2010/main" val="100488368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3000"/>
                <a:shade val="98000"/>
                <a:satMod val="150000"/>
                <a:lumMod val="102000"/>
              </a:schemeClr>
            </a:gs>
            <a:gs pos="50000">
              <a:schemeClr val="bg1">
                <a:tint val="98000"/>
                <a:shade val="90000"/>
                <a:satMod val="130000"/>
                <a:lumMod val="103000"/>
              </a:schemeClr>
            </a:gs>
            <a:gs pos="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idx="4294967295"/>
          </p:nvPr>
        </p:nvSpPr>
        <p:spPr>
          <a:xfrm>
            <a:off x="0" y="763588"/>
            <a:ext cx="12192000" cy="1474787"/>
          </a:xfrm>
        </p:spPr>
        <p:txBody>
          <a:bodyPr>
            <a:normAutofit/>
          </a:bodyPr>
          <a:lstStyle/>
          <a:p>
            <a:pPr algn="ctr"/>
            <a:r>
              <a:rPr lang="en-US" dirty="0"/>
              <a:t>Testing team</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4294967295"/>
          </p:nvPr>
        </p:nvSpPr>
        <p:spPr>
          <a:xfrm>
            <a:off x="984738" y="2238375"/>
            <a:ext cx="10536702" cy="4035815"/>
          </a:xfrm>
        </p:spPr>
        <p:txBody>
          <a:bodyPr>
            <a:normAutofit/>
          </a:bodyPr>
          <a:lstStyle/>
          <a:p>
            <a:pPr>
              <a:lnSpc>
                <a:spcPct val="100000"/>
              </a:lnSpc>
            </a:pPr>
            <a:r>
              <a:rPr lang="en-US" sz="2000" dirty="0">
                <a:solidFill>
                  <a:srgbClr val="353740"/>
                </a:solidFill>
                <a:latin typeface="Calibri Light" panose="020F0302020204030204" pitchFamily="34" charset="0"/>
                <a:cs typeface="Calibri Light" panose="020F0302020204030204" pitchFamily="34" charset="0"/>
              </a:rPr>
              <a:t>This team ensures the application works as expected, all software defects are fixed, and user stories and user acceptance is done before the final product delivery.</a:t>
            </a:r>
          </a:p>
          <a:p>
            <a:pPr marL="0" indent="0">
              <a:lnSpc>
                <a:spcPct val="100000"/>
              </a:lnSpc>
              <a:buNone/>
            </a:pPr>
            <a:endParaRPr lang="en-US" sz="2000" dirty="0"/>
          </a:p>
        </p:txBody>
      </p:sp>
      <p:pic>
        <p:nvPicPr>
          <p:cNvPr id="9" name="Graphic 8" descr="Research">
            <a:extLst>
              <a:ext uri="{FF2B5EF4-FFF2-40B4-BE49-F238E27FC236}">
                <a16:creationId xmlns:a16="http://schemas.microsoft.com/office/drawing/2014/main" id="{40F29504-28CD-479F-9341-33042760C6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800" y="3341882"/>
            <a:ext cx="914400" cy="914400"/>
          </a:xfrm>
          <a:prstGeom prst="rect">
            <a:avLst/>
          </a:prstGeom>
        </p:spPr>
      </p:pic>
      <p:pic>
        <p:nvPicPr>
          <p:cNvPr id="11" name="Graphic 10" descr="Upward trend">
            <a:extLst>
              <a:ext uri="{FF2B5EF4-FFF2-40B4-BE49-F238E27FC236}">
                <a16:creationId xmlns:a16="http://schemas.microsoft.com/office/drawing/2014/main" id="{F884D750-86CA-4D7B-9C6F-FBF162FAEA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59163" y="3255962"/>
            <a:ext cx="914400" cy="914400"/>
          </a:xfrm>
          <a:prstGeom prst="rect">
            <a:avLst/>
          </a:prstGeom>
        </p:spPr>
      </p:pic>
      <p:pic>
        <p:nvPicPr>
          <p:cNvPr id="13" name="Graphic 12" descr="Presentation with checklist">
            <a:extLst>
              <a:ext uri="{FF2B5EF4-FFF2-40B4-BE49-F238E27FC236}">
                <a16:creationId xmlns:a16="http://schemas.microsoft.com/office/drawing/2014/main" id="{9C88F9FD-1608-4BEE-900F-E19DE513D53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18437" y="3341882"/>
            <a:ext cx="914400" cy="914400"/>
          </a:xfrm>
          <a:prstGeom prst="rect">
            <a:avLst/>
          </a:prstGeom>
        </p:spPr>
      </p:pic>
      <p:sp>
        <p:nvSpPr>
          <p:cNvPr id="15" name="TextBox 14">
            <a:extLst>
              <a:ext uri="{FF2B5EF4-FFF2-40B4-BE49-F238E27FC236}">
                <a16:creationId xmlns:a16="http://schemas.microsoft.com/office/drawing/2014/main" id="{C7191720-E07D-4C08-81CC-F2C3C48DD55D}"/>
              </a:ext>
            </a:extLst>
          </p:cNvPr>
          <p:cNvSpPr txBox="1"/>
          <p:nvPr/>
        </p:nvSpPr>
        <p:spPr>
          <a:xfrm>
            <a:off x="908372" y="4496355"/>
            <a:ext cx="2534529" cy="715089"/>
          </a:xfrm>
          <a:prstGeom prst="roundRect">
            <a:avLst/>
          </a:prstGeom>
          <a:noFill/>
          <a:ln w="28575">
            <a:noFill/>
          </a:ln>
        </p:spPr>
        <p:txBody>
          <a:bodyPr wrap="square" rtlCol="0">
            <a:spAutoFit/>
          </a:bodyPr>
          <a:lstStyle/>
          <a:p>
            <a:pPr algn="ctr"/>
            <a:r>
              <a:rPr lang="en-US" dirty="0"/>
              <a:t>Writes and Runs Tests (Test Cases)</a:t>
            </a:r>
          </a:p>
        </p:txBody>
      </p:sp>
      <p:sp>
        <p:nvSpPr>
          <p:cNvPr id="16" name="TextBox 15">
            <a:extLst>
              <a:ext uri="{FF2B5EF4-FFF2-40B4-BE49-F238E27FC236}">
                <a16:creationId xmlns:a16="http://schemas.microsoft.com/office/drawing/2014/main" id="{990B304C-ADFD-4EEC-8EF1-2691CFFA5FEB}"/>
              </a:ext>
            </a:extLst>
          </p:cNvPr>
          <p:cNvSpPr txBox="1"/>
          <p:nvPr/>
        </p:nvSpPr>
        <p:spPr>
          <a:xfrm>
            <a:off x="4828735" y="4496354"/>
            <a:ext cx="2534529" cy="408623"/>
          </a:xfrm>
          <a:prstGeom prst="roundRect">
            <a:avLst/>
          </a:prstGeom>
          <a:noFill/>
          <a:ln w="28575">
            <a:noFill/>
          </a:ln>
        </p:spPr>
        <p:txBody>
          <a:bodyPr wrap="square" rtlCol="0">
            <a:spAutoFit/>
          </a:bodyPr>
          <a:lstStyle/>
          <a:p>
            <a:pPr algn="ctr"/>
            <a:r>
              <a:rPr lang="en-US" dirty="0"/>
              <a:t>Analyze Test Results</a:t>
            </a:r>
          </a:p>
        </p:txBody>
      </p:sp>
      <p:sp>
        <p:nvSpPr>
          <p:cNvPr id="17" name="TextBox 16">
            <a:extLst>
              <a:ext uri="{FF2B5EF4-FFF2-40B4-BE49-F238E27FC236}">
                <a16:creationId xmlns:a16="http://schemas.microsoft.com/office/drawing/2014/main" id="{C5133976-E5D2-416E-9C74-E25EB8EA3B3F}"/>
              </a:ext>
            </a:extLst>
          </p:cNvPr>
          <p:cNvSpPr txBox="1"/>
          <p:nvPr/>
        </p:nvSpPr>
        <p:spPr>
          <a:xfrm>
            <a:off x="8749099" y="4496354"/>
            <a:ext cx="2534529" cy="715089"/>
          </a:xfrm>
          <a:prstGeom prst="roundRect">
            <a:avLst/>
          </a:prstGeom>
          <a:noFill/>
          <a:ln w="28575">
            <a:noFill/>
          </a:ln>
        </p:spPr>
        <p:txBody>
          <a:bodyPr wrap="square" rtlCol="0">
            <a:spAutoFit/>
          </a:bodyPr>
          <a:lstStyle/>
          <a:p>
            <a:pPr algn="ctr"/>
            <a:r>
              <a:rPr lang="en-US" dirty="0"/>
              <a:t>Suggest Improvements Based on the Results</a:t>
            </a:r>
          </a:p>
        </p:txBody>
      </p:sp>
    </p:spTree>
    <p:extLst>
      <p:ext uri="{BB962C8B-B14F-4D97-AF65-F5344CB8AC3E}">
        <p14:creationId xmlns:p14="http://schemas.microsoft.com/office/powerpoint/2010/main" val="170062450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3000"/>
                <a:shade val="98000"/>
                <a:satMod val="150000"/>
                <a:lumMod val="102000"/>
              </a:schemeClr>
            </a:gs>
            <a:gs pos="50000">
              <a:schemeClr val="bg1">
                <a:tint val="98000"/>
                <a:shade val="90000"/>
                <a:satMod val="130000"/>
                <a:lumMod val="103000"/>
              </a:schemeClr>
            </a:gs>
            <a:gs pos="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idx="4294967295"/>
          </p:nvPr>
        </p:nvSpPr>
        <p:spPr>
          <a:xfrm>
            <a:off x="0" y="763589"/>
            <a:ext cx="12192000" cy="1203756"/>
          </a:xfrm>
        </p:spPr>
        <p:txBody>
          <a:bodyPr>
            <a:normAutofit/>
          </a:bodyPr>
          <a:lstStyle/>
          <a:p>
            <a:pPr algn="ctr"/>
            <a:r>
              <a:rPr lang="en-US" dirty="0"/>
              <a:t>Phases of the SDLC in an Agile Approach</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4294967295"/>
          </p:nvPr>
        </p:nvSpPr>
        <p:spPr>
          <a:xfrm>
            <a:off x="1040156" y="1967345"/>
            <a:ext cx="10536702" cy="4035815"/>
          </a:xfrm>
        </p:spPr>
        <p:txBody>
          <a:bodyPr>
            <a:normAutofit fontScale="92500" lnSpcReduction="10000"/>
          </a:bodyPr>
          <a:lstStyle/>
          <a:p>
            <a:pPr>
              <a:lnSpc>
                <a:spcPct val="100000"/>
              </a:lnSpc>
            </a:pPr>
            <a:r>
              <a:rPr lang="en-US" dirty="0">
                <a:solidFill>
                  <a:srgbClr val="353740"/>
                </a:solidFill>
                <a:latin typeface="Calibri Light" panose="020F0302020204030204" pitchFamily="34" charset="0"/>
                <a:cs typeface="Calibri Light" panose="020F0302020204030204" pitchFamily="34" charset="0"/>
              </a:rPr>
              <a:t>In an Agile approach, the SDLC is broken down into several iterations, or “sprints.” Each sprint typically lasts between two to four weeks and consists of three distinct phases </a:t>
            </a:r>
            <a:r>
              <a:rPr lang="en-US" i="1" dirty="0">
                <a:solidFill>
                  <a:srgbClr val="353740"/>
                </a:solidFill>
                <a:latin typeface="Calibri Light" panose="020F0302020204030204" pitchFamily="34" charset="0"/>
                <a:cs typeface="Calibri Light" panose="020F0302020204030204" pitchFamily="34" charset="0"/>
              </a:rPr>
              <a:t>(CS250-Module One: SDLC Methodologies, n.d.)</a:t>
            </a:r>
            <a:r>
              <a:rPr lang="en-US" dirty="0">
                <a:solidFill>
                  <a:srgbClr val="353740"/>
                </a:solidFill>
                <a:latin typeface="Calibri Light" panose="020F0302020204030204" pitchFamily="34" charset="0"/>
                <a:cs typeface="Calibri Light" panose="020F0302020204030204" pitchFamily="34" charset="0"/>
              </a:rPr>
              <a:t>:  </a:t>
            </a:r>
          </a:p>
          <a:p>
            <a:pPr marL="457200" lvl="1" indent="0">
              <a:lnSpc>
                <a:spcPct val="100000"/>
              </a:lnSpc>
              <a:buNone/>
            </a:pPr>
            <a:endParaRPr lang="en-US" sz="1700" b="1" dirty="0">
              <a:latin typeface="+mj-lt"/>
            </a:endParaRPr>
          </a:p>
          <a:p>
            <a:pPr marL="914400" lvl="1" indent="-457200">
              <a:lnSpc>
                <a:spcPct val="120000"/>
              </a:lnSpc>
              <a:buFont typeface="+mj-lt"/>
              <a:buAutoNum type="arabicPeriod"/>
            </a:pPr>
            <a:r>
              <a:rPr lang="en-US" sz="1700" b="1" dirty="0">
                <a:latin typeface="+mj-lt"/>
              </a:rPr>
              <a:t>The Planning phase</a:t>
            </a:r>
          </a:p>
          <a:p>
            <a:pPr lvl="2">
              <a:lnSpc>
                <a:spcPct val="120000"/>
              </a:lnSpc>
            </a:pPr>
            <a:r>
              <a:rPr lang="en-US" sz="1500" dirty="0"/>
              <a:t>Product owner collects requirement from client</a:t>
            </a:r>
            <a:r>
              <a:rPr lang="en-US" sz="1300" dirty="0"/>
              <a:t>.</a:t>
            </a:r>
            <a:endParaRPr lang="en-US" sz="1300" b="1" dirty="0">
              <a:latin typeface="+mj-lt"/>
            </a:endParaRPr>
          </a:p>
          <a:p>
            <a:pPr lvl="2">
              <a:lnSpc>
                <a:spcPct val="100000"/>
              </a:lnSpc>
            </a:pPr>
            <a:r>
              <a:rPr lang="en-US" sz="1500" dirty="0"/>
              <a:t>The Scrum team uses the requirements to create a timeline and roadmap for the development process.</a:t>
            </a:r>
          </a:p>
          <a:p>
            <a:pPr marL="914400" lvl="1" indent="-457200">
              <a:lnSpc>
                <a:spcPct val="120000"/>
              </a:lnSpc>
              <a:buFont typeface="+mj-lt"/>
              <a:buAutoNum type="arabicPeriod"/>
            </a:pPr>
            <a:r>
              <a:rPr lang="en-US" sz="1700" b="1" dirty="0">
                <a:latin typeface="+mj-lt"/>
              </a:rPr>
              <a:t>The Design phase</a:t>
            </a:r>
          </a:p>
          <a:p>
            <a:pPr lvl="2">
              <a:lnSpc>
                <a:spcPct val="100000"/>
              </a:lnSpc>
            </a:pPr>
            <a:r>
              <a:rPr lang="en-US" sz="1500" dirty="0"/>
              <a:t> The team puts together a detailed system design and creates the product backlog.</a:t>
            </a:r>
            <a:endParaRPr lang="en-US" sz="1700" b="1" dirty="0">
              <a:latin typeface="+mj-lt"/>
            </a:endParaRPr>
          </a:p>
          <a:p>
            <a:pPr lvl="2">
              <a:lnSpc>
                <a:spcPct val="100000"/>
              </a:lnSpc>
            </a:pPr>
            <a:r>
              <a:rPr lang="en-US" sz="1500" dirty="0"/>
              <a:t>Test cases developed from product backlog to determine acceptance criteria to be used when coding</a:t>
            </a:r>
          </a:p>
          <a:p>
            <a:pPr lvl="2">
              <a:lnSpc>
                <a:spcPct val="100000"/>
              </a:lnSpc>
            </a:pPr>
            <a:r>
              <a:rPr lang="en-US" sz="1700" dirty="0"/>
              <a:t>The team begins coding the product and executing the tasks in the backlog and checking against acceptance criteria</a:t>
            </a:r>
          </a:p>
          <a:p>
            <a:pPr marL="800100" lvl="1" indent="-342900">
              <a:lnSpc>
                <a:spcPct val="120000"/>
              </a:lnSpc>
              <a:buFont typeface="+mj-lt"/>
              <a:buAutoNum type="arabicPeriod"/>
            </a:pPr>
            <a:r>
              <a:rPr lang="en-US" sz="1700" b="1" dirty="0">
                <a:latin typeface="+mj-lt"/>
              </a:rPr>
              <a:t>  Launch phase</a:t>
            </a:r>
          </a:p>
          <a:p>
            <a:pPr lvl="2">
              <a:lnSpc>
                <a:spcPct val="100000"/>
              </a:lnSpc>
            </a:pPr>
            <a:r>
              <a:rPr lang="en-US" sz="1500" dirty="0"/>
              <a:t> The team tests the product and deploys it to the client.</a:t>
            </a:r>
          </a:p>
          <a:p>
            <a:pPr marL="800100" lvl="1" indent="-342900">
              <a:lnSpc>
                <a:spcPct val="100000"/>
              </a:lnSpc>
              <a:buFont typeface="+mj-lt"/>
              <a:buAutoNum type="arabicPeriod"/>
            </a:pPr>
            <a:endParaRPr lang="en-US" dirty="0"/>
          </a:p>
          <a:p>
            <a:pPr marL="800100" lvl="1" indent="-342900">
              <a:lnSpc>
                <a:spcPct val="100000"/>
              </a:lnSpc>
              <a:buFont typeface="+mj-lt"/>
              <a:buAutoNum type="arabicPeriod"/>
            </a:pPr>
            <a:endParaRPr lang="en-US" sz="1800" dirty="0"/>
          </a:p>
          <a:p>
            <a:pPr marL="457200" lvl="1" indent="0">
              <a:lnSpc>
                <a:spcPct val="100000"/>
              </a:lnSpc>
              <a:buNone/>
            </a:pPr>
            <a:endParaRPr lang="en-US" sz="1800" dirty="0"/>
          </a:p>
          <a:p>
            <a:pPr marL="914400" lvl="1" indent="-457200">
              <a:lnSpc>
                <a:spcPct val="100000"/>
              </a:lnSpc>
              <a:buFont typeface="+mj-lt"/>
              <a:buAutoNum type="arabicPeriod"/>
            </a:pPr>
            <a:endParaRPr lang="en-US" sz="1600" dirty="0">
              <a:solidFill>
                <a:sysClr val="windowText" lastClr="000000"/>
              </a:solidFill>
            </a:endParaRPr>
          </a:p>
          <a:p>
            <a:pPr marL="457200" lvl="1" indent="0">
              <a:lnSpc>
                <a:spcPct val="100000"/>
              </a:lnSpc>
              <a:buNone/>
            </a:pPr>
            <a:endParaRPr lang="en-US" sz="1600" dirty="0">
              <a:solidFill>
                <a:sysClr val="windowText" lastClr="000000"/>
              </a:solidFill>
            </a:endParaRPr>
          </a:p>
          <a:p>
            <a:pPr marL="457200" lvl="1" indent="0">
              <a:lnSpc>
                <a:spcPct val="100000"/>
              </a:lnSpc>
              <a:buNone/>
            </a:pPr>
            <a:endParaRPr lang="en-US" sz="1800" dirty="0"/>
          </a:p>
          <a:p>
            <a:pPr marL="800100" lvl="1" indent="-342900">
              <a:lnSpc>
                <a:spcPct val="100000"/>
              </a:lnSpc>
              <a:buFont typeface="+mj-lt"/>
              <a:buAutoNum type="arabicPeriod"/>
            </a:pPr>
            <a:endParaRPr lang="en-US" sz="1400" dirty="0">
              <a:solidFill>
                <a:sysClr val="windowText" lastClr="000000"/>
              </a:solidFill>
            </a:endParaRPr>
          </a:p>
          <a:p>
            <a:pPr marL="457200" lvl="1" indent="0">
              <a:lnSpc>
                <a:spcPct val="100000"/>
              </a:lnSpc>
              <a:buNone/>
            </a:pPr>
            <a:endParaRPr lang="en-US" sz="1800" dirty="0">
              <a:solidFill>
                <a:srgbClr val="353740"/>
              </a:solidFill>
              <a:latin typeface="Calibri Light" panose="020F0302020204030204" pitchFamily="34" charset="0"/>
              <a:cs typeface="Calibri Light" panose="020F0302020204030204" pitchFamily="34" charset="0"/>
            </a:endParaRPr>
          </a:p>
          <a:p>
            <a:pPr marL="914400" lvl="1" indent="-457200">
              <a:lnSpc>
                <a:spcPct val="100000"/>
              </a:lnSpc>
              <a:buFont typeface="+mj-lt"/>
              <a:buAutoNum type="arabicPeriod"/>
            </a:pPr>
            <a:endParaRPr lang="en-US" sz="18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039761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3000"/>
                <a:shade val="98000"/>
                <a:satMod val="150000"/>
                <a:lumMod val="102000"/>
              </a:schemeClr>
            </a:gs>
            <a:gs pos="50000">
              <a:schemeClr val="bg1">
                <a:tint val="98000"/>
                <a:shade val="90000"/>
                <a:satMod val="130000"/>
                <a:lumMod val="103000"/>
              </a:schemeClr>
            </a:gs>
            <a:gs pos="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idx="4294967295"/>
          </p:nvPr>
        </p:nvSpPr>
        <p:spPr>
          <a:xfrm>
            <a:off x="0" y="763589"/>
            <a:ext cx="12192000" cy="1203756"/>
          </a:xfrm>
        </p:spPr>
        <p:txBody>
          <a:bodyPr>
            <a:normAutofit/>
          </a:bodyPr>
          <a:lstStyle/>
          <a:p>
            <a:pPr algn="ctr"/>
            <a:r>
              <a:rPr lang="en-US" sz="3600" dirty="0"/>
              <a:t>Scrum-agile approach for SNHU Travel</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4294967295"/>
          </p:nvPr>
        </p:nvSpPr>
        <p:spPr>
          <a:xfrm>
            <a:off x="1040156" y="1967345"/>
            <a:ext cx="10536702" cy="4035815"/>
          </a:xfrm>
        </p:spPr>
        <p:txBody>
          <a:bodyPr>
            <a:normAutofit lnSpcReduction="10000"/>
          </a:bodyPr>
          <a:lstStyle/>
          <a:p>
            <a:pPr>
              <a:lnSpc>
                <a:spcPct val="100000"/>
              </a:lnSpc>
            </a:pPr>
            <a:r>
              <a:rPr lang="en-US" dirty="0">
                <a:solidFill>
                  <a:srgbClr val="353740"/>
                </a:solidFill>
                <a:latin typeface="Calibri Light" panose="020F0302020204030204" pitchFamily="34" charset="0"/>
                <a:cs typeface="Calibri Light" panose="020F0302020204030204" pitchFamily="34" charset="0"/>
              </a:rPr>
              <a:t>After returning from a meeting with SNHU Travel management, Christy, the product owner relayed to the Scrum team that the client wanted their new booking tool to be focused on detox/wellness travel. This was an abrupt shift to the product focus since the team had already made significant progress on the development of “Top Five Destination List.” </a:t>
            </a:r>
          </a:p>
          <a:p>
            <a:pPr>
              <a:lnSpc>
                <a:spcPct val="100000"/>
              </a:lnSpc>
            </a:pPr>
            <a:r>
              <a:rPr lang="en-US" dirty="0">
                <a:solidFill>
                  <a:srgbClr val="353740"/>
                </a:solidFill>
                <a:latin typeface="Calibri Light" panose="020F0302020204030204" pitchFamily="34" charset="0"/>
                <a:cs typeface="Calibri Light" panose="020F0302020204030204" pitchFamily="34" charset="0"/>
              </a:rPr>
              <a:t>In a waterfall development approach, such kind of changes would have been very difficult to be accommodated. Everything would have been striped down and started afresh. This is because the Waterfall approach is a linear development process in which each phase of the development is completed sequentially before moving on to the next phase and it is very difficult to make any changes or adjustments once a phase is completed.</a:t>
            </a:r>
          </a:p>
          <a:p>
            <a:pPr>
              <a:lnSpc>
                <a:spcPct val="100000"/>
              </a:lnSpc>
            </a:pPr>
            <a:r>
              <a:rPr lang="en-US" dirty="0">
                <a:solidFill>
                  <a:srgbClr val="353740"/>
                </a:solidFill>
                <a:latin typeface="Calibri Light" panose="020F0302020204030204" pitchFamily="34" charset="0"/>
                <a:cs typeface="Calibri Light" panose="020F0302020204030204" pitchFamily="34" charset="0"/>
              </a:rPr>
              <a:t>In agile approach however, all we had to do was make adjustment to the product backlog then adjust the test cases and the code to reflect what was documented in the backlog.</a:t>
            </a:r>
          </a:p>
        </p:txBody>
      </p:sp>
    </p:spTree>
    <p:extLst>
      <p:ext uri="{BB962C8B-B14F-4D97-AF65-F5344CB8AC3E}">
        <p14:creationId xmlns:p14="http://schemas.microsoft.com/office/powerpoint/2010/main" val="72351981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2.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10EE66-8707-456F-8F2E-091D581CB030}">
  <ds:schemaRefs>
    <ds:schemaRef ds:uri="http://schemas.microsoft.com/office/infopath/2007/PartnerControls"/>
    <ds:schemaRef ds:uri="http://purl.org/dc/dcmitype/"/>
    <ds:schemaRef ds:uri="http://schemas.microsoft.com/office/2006/documentManagement/types"/>
    <ds:schemaRef ds:uri="http://www.w3.org/XML/1998/namespace"/>
    <ds:schemaRef ds:uri="http://purl.org/dc/terms/"/>
    <ds:schemaRef ds:uri="http://schemas.openxmlformats.org/package/2006/metadata/core-properties"/>
    <ds:schemaRef ds:uri="16c05727-aa75-4e4a-9b5f-8a80a1165891"/>
    <ds:schemaRef ds:uri="71af3243-3dd4-4a8d-8c0d-dd76da1f02a5"/>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Vapor Trail design</Template>
  <TotalTime>0</TotalTime>
  <Words>986</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Vapor Trail</vt:lpstr>
      <vt:lpstr>THE Scrum-agile approach  SNHU Travel project  </vt:lpstr>
      <vt:lpstr>What is the agile model?</vt:lpstr>
      <vt:lpstr>main roles on a Scrum-agile team</vt:lpstr>
      <vt:lpstr>Scrum master</vt:lpstr>
      <vt:lpstr>Product owner</vt:lpstr>
      <vt:lpstr>Development team</vt:lpstr>
      <vt:lpstr>Testing team</vt:lpstr>
      <vt:lpstr>Phases of the SDLC in an Agile Approach</vt:lpstr>
      <vt:lpstr>Scrum-agile approach for SNHU Travel</vt:lpstr>
      <vt:lpstr>Waterfall or Agile Approach?</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2023-08-11T22:34:14Z</dcterms:created>
  <dcterms:modified xsi:type="dcterms:W3CDTF">2023-08-12T11:07:42Z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