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9"/>
  </p:notesMasterIdLst>
  <p:sldIdLst>
    <p:sldId id="256" r:id="rId2"/>
    <p:sldId id="393" r:id="rId3"/>
    <p:sldId id="394" r:id="rId4"/>
    <p:sldId id="400" r:id="rId5"/>
    <p:sldId id="401" r:id="rId6"/>
    <p:sldId id="258" r:id="rId7"/>
    <p:sldId id="408" r:id="rId8"/>
    <p:sldId id="409" r:id="rId9"/>
    <p:sldId id="410" r:id="rId10"/>
    <p:sldId id="411" r:id="rId11"/>
    <p:sldId id="412" r:id="rId12"/>
    <p:sldId id="413" r:id="rId13"/>
    <p:sldId id="414" r:id="rId14"/>
    <p:sldId id="415" r:id="rId15"/>
    <p:sldId id="416" r:id="rId16"/>
    <p:sldId id="418" r:id="rId17"/>
    <p:sldId id="419" r:id="rId18"/>
  </p:sldIdLst>
  <p:sldSz cx="9144000" cy="5143500" type="screen16x9"/>
  <p:notesSz cx="6858000" cy="9144000"/>
  <p:embeddedFontLst>
    <p:embeddedFont>
      <p:font typeface="Calibri" panose="020F0502020204030204" pitchFamily="34" charset="0"/>
      <p:regular r:id="rId20"/>
      <p:bold r:id="rId21"/>
      <p:italic r:id="rId22"/>
      <p:boldItalic r:id="rId23"/>
    </p:embeddedFont>
    <p:embeddedFont>
      <p:font typeface="Dosis ExtraLight" pitchFamily="2" charset="0"/>
      <p:regular r:id="rId24"/>
      <p:bold r:id="rId25"/>
    </p:embeddedFont>
    <p:embeddedFont>
      <p:font typeface="Titillium Web" panose="00000500000000000000" pitchFamily="2" charset="0"/>
      <p:regular r:id="rId26"/>
      <p:bold r:id="rId27"/>
      <p:italic r:id="rId28"/>
      <p:boldItalic r:id="rId29"/>
    </p:embeddedFont>
    <p:embeddedFont>
      <p:font typeface="Titillium Web Light" panose="00000400000000000000"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6C6BE2-B2DA-4E19-8C83-28EBC29E96DE}" v="3375" dt="2022-12-01T07:26:32.067"/>
  </p1510:revLst>
</p1510:revInfo>
</file>

<file path=ppt/tableStyles.xml><?xml version="1.0" encoding="utf-8"?>
<a:tblStyleLst xmlns:a="http://schemas.openxmlformats.org/drawingml/2006/main" def="{0F24753E-8A85-4BEE-97E2-441CDA198357}">
  <a:tblStyle styleId="{0F24753E-8A85-4BEE-97E2-441CDA19835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A787F38-7B79-44E3-ACA7-109338EB0D08}"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78329" autoAdjust="0"/>
  </p:normalViewPr>
  <p:slideViewPr>
    <p:cSldViewPr snapToGrid="0">
      <p:cViewPr varScale="1">
        <p:scale>
          <a:sx n="136" d="100"/>
          <a:sy n="136" d="100"/>
        </p:scale>
        <p:origin x="852" y="12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21" Type="http://schemas.openxmlformats.org/officeDocument/2006/relationships/font" Target="fonts/font2.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2"/>
        <p:cNvGrpSpPr/>
        <p:nvPr/>
      </p:nvGrpSpPr>
      <p:grpSpPr>
        <a:xfrm>
          <a:off x="0" y="0"/>
          <a:ext cx="0" cy="0"/>
          <a:chOff x="0" y="0"/>
          <a:chExt cx="0" cy="0"/>
        </a:xfrm>
      </p:grpSpPr>
      <p:sp>
        <p:nvSpPr>
          <p:cNvPr id="3833" name="Google Shape;383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4" name="Google Shape;383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Google Shape;385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6" name="Google Shape;385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42084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Google Shape;385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6" name="Google Shape;385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13711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6"/>
        <p:cNvGrpSpPr/>
        <p:nvPr/>
      </p:nvGrpSpPr>
      <p:grpSpPr>
        <a:xfrm>
          <a:off x="0" y="0"/>
          <a:ext cx="0" cy="0"/>
          <a:chOff x="0" y="0"/>
          <a:chExt cx="0" cy="0"/>
        </a:xfrm>
      </p:grpSpPr>
      <p:sp>
        <p:nvSpPr>
          <p:cNvPr id="3847" name="Google Shape;384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8" name="Google Shape;384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PH" dirty="0"/>
          </a:p>
        </p:txBody>
      </p:sp>
    </p:spTree>
    <p:extLst>
      <p:ext uri="{BB962C8B-B14F-4D97-AF65-F5344CB8AC3E}">
        <p14:creationId xmlns:p14="http://schemas.microsoft.com/office/powerpoint/2010/main" val="32102953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PH" dirty="0"/>
          </a:p>
        </p:txBody>
      </p:sp>
    </p:spTree>
    <p:extLst>
      <p:ext uri="{BB962C8B-B14F-4D97-AF65-F5344CB8AC3E}">
        <p14:creationId xmlns:p14="http://schemas.microsoft.com/office/powerpoint/2010/main" val="6391668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2"/>
        <p:cNvGrpSpPr/>
        <p:nvPr/>
      </p:nvGrpSpPr>
      <p:grpSpPr>
        <a:xfrm>
          <a:off x="0" y="0"/>
          <a:ext cx="0" cy="0"/>
          <a:chOff x="0" y="0"/>
          <a:chExt cx="0" cy="0"/>
        </a:xfrm>
      </p:grpSpPr>
      <p:sp>
        <p:nvSpPr>
          <p:cNvPr id="3833" name="Google Shape;383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4" name="Google Shape;383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709075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5"/>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62000" y="696425"/>
            <a:ext cx="5396700" cy="11598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2"/>
              </a:buClr>
              <a:buSzPts val="6000"/>
              <a:buNone/>
              <a:defRPr sz="6000">
                <a:solidFill>
                  <a:schemeClr val="accent2"/>
                </a:solidFill>
              </a:defRPr>
            </a:lvl1pPr>
            <a:lvl2pPr lvl="1">
              <a:spcBef>
                <a:spcPts val="0"/>
              </a:spcBef>
              <a:spcAft>
                <a:spcPts val="0"/>
              </a:spcAft>
              <a:buClr>
                <a:schemeClr val="accent2"/>
              </a:buClr>
              <a:buSzPts val="6000"/>
              <a:buNone/>
              <a:defRPr sz="6000">
                <a:solidFill>
                  <a:schemeClr val="accent2"/>
                </a:solidFill>
              </a:defRPr>
            </a:lvl2pPr>
            <a:lvl3pPr lvl="2">
              <a:spcBef>
                <a:spcPts val="0"/>
              </a:spcBef>
              <a:spcAft>
                <a:spcPts val="0"/>
              </a:spcAft>
              <a:buClr>
                <a:schemeClr val="accent2"/>
              </a:buClr>
              <a:buSzPts val="6000"/>
              <a:buNone/>
              <a:defRPr sz="6000">
                <a:solidFill>
                  <a:schemeClr val="accent2"/>
                </a:solidFill>
              </a:defRPr>
            </a:lvl3pPr>
            <a:lvl4pPr lvl="3">
              <a:spcBef>
                <a:spcPts val="0"/>
              </a:spcBef>
              <a:spcAft>
                <a:spcPts val="0"/>
              </a:spcAft>
              <a:buClr>
                <a:schemeClr val="accent2"/>
              </a:buClr>
              <a:buSzPts val="6000"/>
              <a:buNone/>
              <a:defRPr sz="6000">
                <a:solidFill>
                  <a:schemeClr val="accent2"/>
                </a:solidFill>
              </a:defRPr>
            </a:lvl4pPr>
            <a:lvl5pPr lvl="4">
              <a:spcBef>
                <a:spcPts val="0"/>
              </a:spcBef>
              <a:spcAft>
                <a:spcPts val="0"/>
              </a:spcAft>
              <a:buClr>
                <a:schemeClr val="accent2"/>
              </a:buClr>
              <a:buSzPts val="6000"/>
              <a:buNone/>
              <a:defRPr sz="6000">
                <a:solidFill>
                  <a:schemeClr val="accent2"/>
                </a:solidFill>
              </a:defRPr>
            </a:lvl5pPr>
            <a:lvl6pPr lvl="5">
              <a:spcBef>
                <a:spcPts val="0"/>
              </a:spcBef>
              <a:spcAft>
                <a:spcPts val="0"/>
              </a:spcAft>
              <a:buClr>
                <a:schemeClr val="accent2"/>
              </a:buClr>
              <a:buSzPts val="6000"/>
              <a:buNone/>
              <a:defRPr sz="6000">
                <a:solidFill>
                  <a:schemeClr val="accent2"/>
                </a:solidFill>
              </a:defRPr>
            </a:lvl6pPr>
            <a:lvl7pPr lvl="6">
              <a:spcBef>
                <a:spcPts val="0"/>
              </a:spcBef>
              <a:spcAft>
                <a:spcPts val="0"/>
              </a:spcAft>
              <a:buClr>
                <a:schemeClr val="accent2"/>
              </a:buClr>
              <a:buSzPts val="6000"/>
              <a:buNone/>
              <a:defRPr sz="6000">
                <a:solidFill>
                  <a:schemeClr val="accent2"/>
                </a:solidFill>
              </a:defRPr>
            </a:lvl7pPr>
            <a:lvl8pPr lvl="7">
              <a:spcBef>
                <a:spcPts val="0"/>
              </a:spcBef>
              <a:spcAft>
                <a:spcPts val="0"/>
              </a:spcAft>
              <a:buClr>
                <a:schemeClr val="accent2"/>
              </a:buClr>
              <a:buSzPts val="6000"/>
              <a:buNone/>
              <a:defRPr sz="6000">
                <a:solidFill>
                  <a:schemeClr val="accent2"/>
                </a:solidFill>
              </a:defRPr>
            </a:lvl8pPr>
            <a:lvl9pPr lvl="8">
              <a:spcBef>
                <a:spcPts val="0"/>
              </a:spcBef>
              <a:spcAft>
                <a:spcPts val="0"/>
              </a:spcAft>
              <a:buClr>
                <a:schemeClr val="accent2"/>
              </a:buClr>
              <a:buSzPts val="6000"/>
              <a:buNone/>
              <a:defRPr sz="6000">
                <a:solidFill>
                  <a:schemeClr val="accent2"/>
                </a:solidFill>
              </a:defRPr>
            </a:lvl9pPr>
          </a:lstStyle>
          <a:p>
            <a:endParaRPr/>
          </a:p>
        </p:txBody>
      </p:sp>
      <p:grpSp>
        <p:nvGrpSpPr>
          <p:cNvPr id="11" name="Google Shape;11;p2"/>
          <p:cNvGrpSpPr/>
          <p:nvPr/>
        </p:nvGrpSpPr>
        <p:grpSpPr>
          <a:xfrm rot="10800000">
            <a:off x="8705367" y="28698"/>
            <a:ext cx="410132" cy="5086302"/>
            <a:chOff x="836200" y="238125"/>
            <a:chExt cx="422425" cy="5238750"/>
          </a:xfrm>
        </p:grpSpPr>
        <p:sp>
          <p:nvSpPr>
            <p:cNvPr id="12" name="Google Shape;12;p2"/>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 name="Google Shape;92;p2"/>
          <p:cNvGrpSpPr/>
          <p:nvPr/>
        </p:nvGrpSpPr>
        <p:grpSpPr>
          <a:xfrm rot="10800000">
            <a:off x="6659535" y="28698"/>
            <a:ext cx="2309844" cy="5086302"/>
            <a:chOff x="986700" y="238125"/>
            <a:chExt cx="2379075" cy="5238750"/>
          </a:xfrm>
        </p:grpSpPr>
        <p:sp>
          <p:nvSpPr>
            <p:cNvPr id="93" name="Google Shape;93;p2"/>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 name="Google Shape;212;p2"/>
          <p:cNvGrpSpPr/>
          <p:nvPr/>
        </p:nvGrpSpPr>
        <p:grpSpPr>
          <a:xfrm rot="10800000">
            <a:off x="6367294" y="28698"/>
            <a:ext cx="2017554" cy="5086302"/>
            <a:chOff x="1588750" y="238125"/>
            <a:chExt cx="2078025" cy="5238750"/>
          </a:xfrm>
        </p:grpSpPr>
        <p:sp>
          <p:nvSpPr>
            <p:cNvPr id="213" name="Google Shape;213;p2"/>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2" name="Google Shape;422;p2"/>
          <p:cNvGrpSpPr/>
          <p:nvPr/>
        </p:nvGrpSpPr>
        <p:grpSpPr>
          <a:xfrm rot="10800000">
            <a:off x="6367294" y="28698"/>
            <a:ext cx="2309820" cy="5086302"/>
            <a:chOff x="1287725" y="238125"/>
            <a:chExt cx="2379050" cy="5238750"/>
          </a:xfrm>
        </p:grpSpPr>
        <p:sp>
          <p:nvSpPr>
            <p:cNvPr id="423" name="Google Shape;423;p2"/>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526"/>
        <p:cNvGrpSpPr/>
        <p:nvPr/>
      </p:nvGrpSpPr>
      <p:grpSpPr>
        <a:xfrm>
          <a:off x="0" y="0"/>
          <a:ext cx="0" cy="0"/>
          <a:chOff x="0" y="0"/>
          <a:chExt cx="0" cy="0"/>
        </a:xfrm>
      </p:grpSpPr>
      <p:sp>
        <p:nvSpPr>
          <p:cNvPr id="527" name="Google Shape;527;p3"/>
          <p:cNvSpPr txBox="1">
            <a:spLocks noGrp="1"/>
          </p:cNvSpPr>
          <p:nvPr>
            <p:ph type="ctrTitle"/>
          </p:nvPr>
        </p:nvSpPr>
        <p:spPr>
          <a:xfrm>
            <a:off x="685800" y="2878750"/>
            <a:ext cx="52689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528" name="Google Shape;528;p3"/>
          <p:cNvSpPr txBox="1">
            <a:spLocks noGrp="1"/>
          </p:cNvSpPr>
          <p:nvPr>
            <p:ph type="subTitle" idx="1"/>
          </p:nvPr>
        </p:nvSpPr>
        <p:spPr>
          <a:xfrm>
            <a:off x="685800" y="3983055"/>
            <a:ext cx="52689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2400"/>
              <a:buNone/>
              <a:defRPr>
                <a:solidFill>
                  <a:schemeClr val="accent2"/>
                </a:solidFill>
              </a:defRPr>
            </a:lvl1pPr>
            <a:lvl2pPr lvl="1" rtl="0">
              <a:spcBef>
                <a:spcPts val="0"/>
              </a:spcBef>
              <a:spcAft>
                <a:spcPts val="0"/>
              </a:spcAft>
              <a:buClr>
                <a:schemeClr val="accent2"/>
              </a:buClr>
              <a:buSzPts val="3000"/>
              <a:buNone/>
              <a:defRPr sz="3000">
                <a:solidFill>
                  <a:schemeClr val="accent2"/>
                </a:solidFill>
              </a:defRPr>
            </a:lvl2pPr>
            <a:lvl3pPr lvl="2" rtl="0">
              <a:spcBef>
                <a:spcPts val="0"/>
              </a:spcBef>
              <a:spcAft>
                <a:spcPts val="0"/>
              </a:spcAft>
              <a:buClr>
                <a:schemeClr val="accent2"/>
              </a:buClr>
              <a:buSzPts val="3000"/>
              <a:buNone/>
              <a:defRPr sz="3000">
                <a:solidFill>
                  <a:schemeClr val="accent2"/>
                </a:solidFill>
              </a:defRPr>
            </a:lvl3pPr>
            <a:lvl4pPr lvl="3" rtl="0">
              <a:spcBef>
                <a:spcPts val="0"/>
              </a:spcBef>
              <a:spcAft>
                <a:spcPts val="0"/>
              </a:spcAft>
              <a:buClr>
                <a:schemeClr val="accent2"/>
              </a:buClr>
              <a:buSzPts val="3000"/>
              <a:buNone/>
              <a:defRPr sz="3000">
                <a:solidFill>
                  <a:schemeClr val="accent2"/>
                </a:solidFill>
              </a:defRPr>
            </a:lvl4pPr>
            <a:lvl5pPr lvl="4" rtl="0">
              <a:spcBef>
                <a:spcPts val="0"/>
              </a:spcBef>
              <a:spcAft>
                <a:spcPts val="0"/>
              </a:spcAft>
              <a:buClr>
                <a:schemeClr val="accent2"/>
              </a:buClr>
              <a:buSzPts val="3000"/>
              <a:buNone/>
              <a:defRPr sz="3000">
                <a:solidFill>
                  <a:schemeClr val="accent2"/>
                </a:solidFill>
              </a:defRPr>
            </a:lvl5pPr>
            <a:lvl6pPr lvl="5" rtl="0">
              <a:spcBef>
                <a:spcPts val="0"/>
              </a:spcBef>
              <a:spcAft>
                <a:spcPts val="0"/>
              </a:spcAft>
              <a:buClr>
                <a:schemeClr val="accent2"/>
              </a:buClr>
              <a:buSzPts val="3000"/>
              <a:buNone/>
              <a:defRPr sz="3000">
                <a:solidFill>
                  <a:schemeClr val="accent2"/>
                </a:solidFill>
              </a:defRPr>
            </a:lvl6pPr>
            <a:lvl7pPr lvl="6" rtl="0">
              <a:spcBef>
                <a:spcPts val="0"/>
              </a:spcBef>
              <a:spcAft>
                <a:spcPts val="0"/>
              </a:spcAft>
              <a:buClr>
                <a:schemeClr val="accent2"/>
              </a:buClr>
              <a:buSzPts val="3000"/>
              <a:buNone/>
              <a:defRPr sz="3000">
                <a:solidFill>
                  <a:schemeClr val="accent2"/>
                </a:solidFill>
              </a:defRPr>
            </a:lvl7pPr>
            <a:lvl8pPr lvl="7" rtl="0">
              <a:spcBef>
                <a:spcPts val="0"/>
              </a:spcBef>
              <a:spcAft>
                <a:spcPts val="0"/>
              </a:spcAft>
              <a:buClr>
                <a:schemeClr val="accent2"/>
              </a:buClr>
              <a:buSzPts val="3000"/>
              <a:buNone/>
              <a:defRPr sz="3000">
                <a:solidFill>
                  <a:schemeClr val="accent2"/>
                </a:solidFill>
              </a:defRPr>
            </a:lvl8pPr>
            <a:lvl9pPr lvl="8" rtl="0">
              <a:spcBef>
                <a:spcPts val="0"/>
              </a:spcBef>
              <a:spcAft>
                <a:spcPts val="0"/>
              </a:spcAft>
              <a:buClr>
                <a:schemeClr val="accent2"/>
              </a:buClr>
              <a:buSzPts val="3000"/>
              <a:buNone/>
              <a:defRPr sz="3000">
                <a:solidFill>
                  <a:schemeClr val="accent2"/>
                </a:solidFill>
              </a:defRPr>
            </a:lvl9pPr>
          </a:lstStyle>
          <a:p>
            <a:endParaRPr/>
          </a:p>
        </p:txBody>
      </p:sp>
      <p:grpSp>
        <p:nvGrpSpPr>
          <p:cNvPr id="529" name="Google Shape;529;p3"/>
          <p:cNvGrpSpPr/>
          <p:nvPr/>
        </p:nvGrpSpPr>
        <p:grpSpPr>
          <a:xfrm rot="10800000">
            <a:off x="8705367" y="28698"/>
            <a:ext cx="410132" cy="5086302"/>
            <a:chOff x="836200" y="238125"/>
            <a:chExt cx="422425" cy="5238750"/>
          </a:xfrm>
        </p:grpSpPr>
        <p:sp>
          <p:nvSpPr>
            <p:cNvPr id="530" name="Google Shape;530;p3"/>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0" name="Google Shape;610;p3"/>
          <p:cNvGrpSpPr/>
          <p:nvPr/>
        </p:nvGrpSpPr>
        <p:grpSpPr>
          <a:xfrm rot="10800000">
            <a:off x="6659535" y="28698"/>
            <a:ext cx="2309844" cy="5086302"/>
            <a:chOff x="986700" y="238125"/>
            <a:chExt cx="2379075" cy="5238750"/>
          </a:xfrm>
        </p:grpSpPr>
        <p:sp>
          <p:nvSpPr>
            <p:cNvPr id="611" name="Google Shape;611;p3"/>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0" name="Google Shape;730;p3"/>
          <p:cNvGrpSpPr/>
          <p:nvPr/>
        </p:nvGrpSpPr>
        <p:grpSpPr>
          <a:xfrm rot="10800000">
            <a:off x="6367294" y="28698"/>
            <a:ext cx="2017554" cy="5086302"/>
            <a:chOff x="1588750" y="238125"/>
            <a:chExt cx="2078025" cy="5238750"/>
          </a:xfrm>
        </p:grpSpPr>
        <p:sp>
          <p:nvSpPr>
            <p:cNvPr id="731" name="Google Shape;731;p3"/>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0" name="Google Shape;940;p3"/>
          <p:cNvGrpSpPr/>
          <p:nvPr/>
        </p:nvGrpSpPr>
        <p:grpSpPr>
          <a:xfrm rot="10800000">
            <a:off x="6367294" y="28698"/>
            <a:ext cx="2309820" cy="5086302"/>
            <a:chOff x="1287725" y="238125"/>
            <a:chExt cx="2379050" cy="5238750"/>
          </a:xfrm>
        </p:grpSpPr>
        <p:sp>
          <p:nvSpPr>
            <p:cNvPr id="941" name="Google Shape;941;p3"/>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54"/>
        <p:cNvGrpSpPr/>
        <p:nvPr/>
      </p:nvGrpSpPr>
      <p:grpSpPr>
        <a:xfrm>
          <a:off x="0" y="0"/>
          <a:ext cx="0" cy="0"/>
          <a:chOff x="0" y="0"/>
          <a:chExt cx="0" cy="0"/>
        </a:xfrm>
      </p:grpSpPr>
      <p:sp>
        <p:nvSpPr>
          <p:cNvPr id="2955" name="Google Shape;2955;p1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grpSp>
        <p:nvGrpSpPr>
          <p:cNvPr id="2956" name="Google Shape;2956;p10"/>
          <p:cNvGrpSpPr/>
          <p:nvPr/>
        </p:nvGrpSpPr>
        <p:grpSpPr>
          <a:xfrm rot="10800000">
            <a:off x="8851487" y="28707"/>
            <a:ext cx="264012" cy="5086302"/>
            <a:chOff x="5307800" y="238125"/>
            <a:chExt cx="271925" cy="5238750"/>
          </a:xfrm>
        </p:grpSpPr>
        <p:sp>
          <p:nvSpPr>
            <p:cNvPr id="2957" name="Google Shape;2957;p10"/>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10"/>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10"/>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10"/>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10"/>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10"/>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10"/>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10"/>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10"/>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10"/>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10"/>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10"/>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10"/>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10"/>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10"/>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10"/>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10"/>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10"/>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10"/>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10"/>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10"/>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10"/>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10"/>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10"/>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10"/>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10"/>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10"/>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10"/>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10"/>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10"/>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10"/>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10"/>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10"/>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10"/>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10"/>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10"/>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10"/>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10"/>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10"/>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10"/>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10"/>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10"/>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10"/>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10"/>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10"/>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10"/>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10"/>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10"/>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10"/>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10"/>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10"/>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10"/>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10"/>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10"/>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10"/>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10"/>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10"/>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4" name="Google Shape;3014;p10"/>
          <p:cNvGrpSpPr/>
          <p:nvPr/>
        </p:nvGrpSpPr>
        <p:grpSpPr>
          <a:xfrm rot="10800000">
            <a:off x="7828571" y="28707"/>
            <a:ext cx="1140783" cy="5086302"/>
            <a:chOff x="5458325" y="238125"/>
            <a:chExt cx="1174975" cy="5238750"/>
          </a:xfrm>
        </p:grpSpPr>
        <p:sp>
          <p:nvSpPr>
            <p:cNvPr id="3015" name="Google Shape;3015;p10"/>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10"/>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10"/>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10"/>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10"/>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10"/>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10"/>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10"/>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10"/>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10"/>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10"/>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10"/>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10"/>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10"/>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10"/>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10"/>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10"/>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10"/>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10"/>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10"/>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10"/>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10"/>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10"/>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10"/>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10"/>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10"/>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10"/>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10"/>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10"/>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10"/>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10"/>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10"/>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10"/>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10"/>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10"/>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10"/>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10"/>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10"/>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10"/>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10"/>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10"/>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10"/>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10"/>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10"/>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10"/>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10"/>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10"/>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10"/>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10"/>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10"/>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10"/>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10"/>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10"/>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10"/>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10"/>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10"/>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10"/>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10"/>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10"/>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10"/>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10"/>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10"/>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7" name="Google Shape;3077;p10"/>
          <p:cNvGrpSpPr/>
          <p:nvPr/>
        </p:nvGrpSpPr>
        <p:grpSpPr>
          <a:xfrm rot="10800000">
            <a:off x="7682451" y="28707"/>
            <a:ext cx="994639" cy="4940182"/>
            <a:chOff x="5759350" y="388625"/>
            <a:chExt cx="1024450" cy="5088250"/>
          </a:xfrm>
        </p:grpSpPr>
        <p:sp>
          <p:nvSpPr>
            <p:cNvPr id="3078" name="Google Shape;3078;p10"/>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10"/>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10"/>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10"/>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10"/>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10"/>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10"/>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10"/>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10"/>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10"/>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10"/>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10"/>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10"/>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10"/>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10"/>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10"/>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10"/>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10"/>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10"/>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10"/>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10"/>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10"/>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10"/>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10"/>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10"/>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10"/>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10"/>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10"/>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10"/>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10"/>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10"/>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10"/>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10"/>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10"/>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10"/>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10"/>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10"/>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10"/>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10"/>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10"/>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10"/>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10"/>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10"/>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10"/>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10"/>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10"/>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10"/>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10"/>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10"/>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10"/>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10"/>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10"/>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10"/>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10"/>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10"/>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10"/>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10"/>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10"/>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10"/>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10"/>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10"/>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10"/>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10"/>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10"/>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10"/>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10"/>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10"/>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10"/>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10"/>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10"/>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10"/>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10"/>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10"/>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10"/>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10"/>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10"/>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10"/>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10"/>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10"/>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10"/>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10"/>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10"/>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10"/>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10"/>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10"/>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10"/>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10"/>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10"/>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10"/>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10"/>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10"/>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10"/>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10"/>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10"/>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10"/>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10"/>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10"/>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10"/>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10"/>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10"/>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10"/>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9" name="Google Shape;3179;p10"/>
          <p:cNvGrpSpPr/>
          <p:nvPr/>
        </p:nvGrpSpPr>
        <p:grpSpPr>
          <a:xfrm rot="10800000">
            <a:off x="7682451" y="28707"/>
            <a:ext cx="1140783" cy="5086302"/>
            <a:chOff x="5608825" y="238125"/>
            <a:chExt cx="1174975" cy="5238750"/>
          </a:xfrm>
        </p:grpSpPr>
        <p:sp>
          <p:nvSpPr>
            <p:cNvPr id="3180" name="Google Shape;3180;p10"/>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10"/>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10"/>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10"/>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10"/>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10"/>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10"/>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10"/>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10"/>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10"/>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10"/>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10"/>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10"/>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10"/>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10"/>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10"/>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10"/>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10"/>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10"/>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10"/>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10"/>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10"/>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10"/>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10"/>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10"/>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10"/>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10"/>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10"/>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10"/>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10"/>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10"/>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10"/>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10"/>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10"/>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10"/>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10"/>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10"/>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10"/>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10"/>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10"/>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10"/>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10"/>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10"/>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10"/>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10"/>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10"/>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10"/>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10"/>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10"/>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10"/>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8300" y="739375"/>
            <a:ext cx="67611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1pPr>
            <a:lvl2pPr lvl="1">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2pPr>
            <a:lvl3pPr lvl="2">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3pPr>
            <a:lvl4pPr lvl="3">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4pPr>
            <a:lvl5pPr lvl="4">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5pPr>
            <a:lvl6pPr lvl="5">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6pPr>
            <a:lvl7pPr lvl="6">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7pPr>
            <a:lvl8pPr lvl="7">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8pPr>
            <a:lvl9pPr lvl="8">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9pPr>
          </a:lstStyle>
          <a:p>
            <a:endParaRPr/>
          </a:p>
        </p:txBody>
      </p:sp>
      <p:sp>
        <p:nvSpPr>
          <p:cNvPr id="7" name="Google Shape;7;p1"/>
          <p:cNvSpPr txBox="1">
            <a:spLocks noGrp="1"/>
          </p:cNvSpPr>
          <p:nvPr>
            <p:ph type="body" idx="1"/>
          </p:nvPr>
        </p:nvSpPr>
        <p:spPr>
          <a:xfrm>
            <a:off x="718300" y="1733550"/>
            <a:ext cx="6761100" cy="29805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1pPr>
            <a:lvl2pPr marL="914400" lvl="1" indent="-381000">
              <a:spcBef>
                <a:spcPts val="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2pPr>
            <a:lvl3pPr marL="1371600" lvl="2" indent="-381000">
              <a:spcBef>
                <a:spcPts val="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3pPr>
            <a:lvl4pPr marL="1828800" lvl="3"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4pPr>
            <a:lvl5pPr marL="2286000" lvl="4"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5pPr>
            <a:lvl6pPr marL="2743200" lvl="5"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6pPr>
            <a:lvl7pPr marL="3200400" lvl="6"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7pPr>
            <a:lvl8pPr marL="3657600" lvl="7"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8pPr>
            <a:lvl9pPr marL="4114800" lvl="8"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9pPr>
          </a:lstStyle>
          <a:p>
            <a:endParaRPr/>
          </a:p>
        </p:txBody>
      </p:sp>
      <p:sp>
        <p:nvSpPr>
          <p:cNvPr id="8" name="Google Shape;8;p1"/>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lvl1pPr lvl="0">
              <a:buNone/>
              <a:defRPr sz="1200">
                <a:solidFill>
                  <a:schemeClr val="dk2"/>
                </a:solidFill>
                <a:latin typeface="Dosis ExtraLight"/>
                <a:ea typeface="Dosis ExtraLight"/>
                <a:cs typeface="Dosis ExtraLight"/>
                <a:sym typeface="Dosis ExtraLight"/>
              </a:defRPr>
            </a:lvl1pPr>
            <a:lvl2pPr lvl="1">
              <a:buNone/>
              <a:defRPr sz="1200">
                <a:solidFill>
                  <a:schemeClr val="dk2"/>
                </a:solidFill>
                <a:latin typeface="Dosis ExtraLight"/>
                <a:ea typeface="Dosis ExtraLight"/>
                <a:cs typeface="Dosis ExtraLight"/>
                <a:sym typeface="Dosis ExtraLight"/>
              </a:defRPr>
            </a:lvl2pPr>
            <a:lvl3pPr lvl="2">
              <a:buNone/>
              <a:defRPr sz="1200">
                <a:solidFill>
                  <a:schemeClr val="dk2"/>
                </a:solidFill>
                <a:latin typeface="Dosis ExtraLight"/>
                <a:ea typeface="Dosis ExtraLight"/>
                <a:cs typeface="Dosis ExtraLight"/>
                <a:sym typeface="Dosis ExtraLight"/>
              </a:defRPr>
            </a:lvl3pPr>
            <a:lvl4pPr lvl="3">
              <a:buNone/>
              <a:defRPr sz="1200">
                <a:solidFill>
                  <a:schemeClr val="dk2"/>
                </a:solidFill>
                <a:latin typeface="Dosis ExtraLight"/>
                <a:ea typeface="Dosis ExtraLight"/>
                <a:cs typeface="Dosis ExtraLight"/>
                <a:sym typeface="Dosis ExtraLight"/>
              </a:defRPr>
            </a:lvl4pPr>
            <a:lvl5pPr lvl="4">
              <a:buNone/>
              <a:defRPr sz="1200">
                <a:solidFill>
                  <a:schemeClr val="dk2"/>
                </a:solidFill>
                <a:latin typeface="Dosis ExtraLight"/>
                <a:ea typeface="Dosis ExtraLight"/>
                <a:cs typeface="Dosis ExtraLight"/>
                <a:sym typeface="Dosis ExtraLight"/>
              </a:defRPr>
            </a:lvl5pPr>
            <a:lvl6pPr lvl="5">
              <a:buNone/>
              <a:defRPr sz="1200">
                <a:solidFill>
                  <a:schemeClr val="dk2"/>
                </a:solidFill>
                <a:latin typeface="Dosis ExtraLight"/>
                <a:ea typeface="Dosis ExtraLight"/>
                <a:cs typeface="Dosis ExtraLight"/>
                <a:sym typeface="Dosis ExtraLight"/>
              </a:defRPr>
            </a:lvl6pPr>
            <a:lvl7pPr lvl="6">
              <a:buNone/>
              <a:defRPr sz="1200">
                <a:solidFill>
                  <a:schemeClr val="dk2"/>
                </a:solidFill>
                <a:latin typeface="Dosis ExtraLight"/>
                <a:ea typeface="Dosis ExtraLight"/>
                <a:cs typeface="Dosis ExtraLight"/>
                <a:sym typeface="Dosis ExtraLight"/>
              </a:defRPr>
            </a:lvl7pPr>
            <a:lvl8pPr lvl="7">
              <a:buNone/>
              <a:defRPr sz="1200">
                <a:solidFill>
                  <a:schemeClr val="dk2"/>
                </a:solidFill>
                <a:latin typeface="Dosis ExtraLight"/>
                <a:ea typeface="Dosis ExtraLight"/>
                <a:cs typeface="Dosis ExtraLight"/>
                <a:sym typeface="Dosis ExtraLight"/>
              </a:defRPr>
            </a:lvl8pPr>
            <a:lvl9pPr lvl="8">
              <a:buNone/>
              <a:defRPr sz="1200">
                <a:solidFill>
                  <a:schemeClr val="dk2"/>
                </a:solidFill>
                <a:latin typeface="Dosis ExtraLight"/>
                <a:ea typeface="Dosis ExtraLight"/>
                <a:cs typeface="Dosis ExtraLight"/>
                <a:sym typeface="Dosis ExtraLight"/>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6"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27.sv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microsoft.com/office/2007/relationships/hdphoto" Target="../media/hdphoto1.wdp"/><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3" Type="http://schemas.microsoft.com/office/2007/relationships/hdphoto" Target="../media/hdphoto2.wdp"/><Relationship Id="rId7"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35"/>
        <p:cNvGrpSpPr/>
        <p:nvPr/>
      </p:nvGrpSpPr>
      <p:grpSpPr>
        <a:xfrm>
          <a:off x="0" y="0"/>
          <a:ext cx="0" cy="0"/>
          <a:chOff x="0" y="0"/>
          <a:chExt cx="0" cy="0"/>
        </a:xfrm>
      </p:grpSpPr>
      <p:pic>
        <p:nvPicPr>
          <p:cNvPr id="4108" name="Picture 12" descr="Automated process - Free education icons">
            <a:extLst>
              <a:ext uri="{FF2B5EF4-FFF2-40B4-BE49-F238E27FC236}">
                <a16:creationId xmlns:a16="http://schemas.microsoft.com/office/drawing/2014/main" id="{576157EC-D57A-AA41-9D51-91A158FFA26B}"/>
              </a:ext>
            </a:extLst>
          </p:cNvPr>
          <p:cNvPicPr>
            <a:picLocks noChangeAspect="1" noChangeArrowheads="1"/>
          </p:cNvPicPr>
          <p:nvPr/>
        </p:nvPicPr>
        <p:blipFill>
          <a:blip r:embed="rId3">
            <a:alphaModFix amt="35000"/>
            <a:extLst>
              <a:ext uri="{28A0092B-C50C-407E-A947-70E740481C1C}">
                <a14:useLocalDpi xmlns:a14="http://schemas.microsoft.com/office/drawing/2010/main" val="0"/>
              </a:ext>
            </a:extLst>
          </a:blip>
          <a:srcRect/>
          <a:stretch>
            <a:fillRect/>
          </a:stretch>
        </p:blipFill>
        <p:spPr bwMode="auto">
          <a:xfrm>
            <a:off x="-155777" y="-149721"/>
            <a:ext cx="1879461" cy="1879461"/>
          </a:xfrm>
          <a:prstGeom prst="rect">
            <a:avLst/>
          </a:prstGeom>
          <a:noFill/>
          <a:extLst>
            <a:ext uri="{909E8E84-426E-40DD-AFC4-6F175D3DCCD1}">
              <a14:hiddenFill xmlns:a14="http://schemas.microsoft.com/office/drawing/2010/main">
                <a:solidFill>
                  <a:srgbClr val="FFFFFF"/>
                </a:solidFill>
              </a14:hiddenFill>
            </a:ext>
          </a:extLst>
        </p:spPr>
      </p:pic>
      <p:sp>
        <p:nvSpPr>
          <p:cNvPr id="11" name="Google Shape;3836;p13">
            <a:extLst>
              <a:ext uri="{FF2B5EF4-FFF2-40B4-BE49-F238E27FC236}">
                <a16:creationId xmlns:a16="http://schemas.microsoft.com/office/drawing/2014/main" id="{D523394D-2B3E-8394-A13C-0FF739716781}"/>
              </a:ext>
            </a:extLst>
          </p:cNvPr>
          <p:cNvSpPr txBox="1">
            <a:spLocks/>
          </p:cNvSpPr>
          <p:nvPr/>
        </p:nvSpPr>
        <p:spPr>
          <a:xfrm>
            <a:off x="569047" y="790009"/>
            <a:ext cx="5840845" cy="1021917"/>
          </a:xfrm>
          <a:prstGeom prst="rect">
            <a:avLst/>
          </a:prstGeom>
          <a:noFill/>
          <a:ln>
            <a:noFill/>
          </a:ln>
          <a:effectLst>
            <a:outerShdw blurRad="63500" sx="102000" sy="102000" algn="ctr" rotWithShape="0">
              <a:prstClr val="black">
                <a:alpha val="40000"/>
              </a:prstClr>
            </a:outerShdw>
          </a:effectLst>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1pPr>
            <a:lvl2pPr marR="0" lvl="1"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2pPr>
            <a:lvl3pPr marR="0" lvl="2"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3pPr>
            <a:lvl4pPr marR="0" lvl="3"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4pPr>
            <a:lvl5pPr marR="0" lvl="4"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5pPr>
            <a:lvl6pPr marR="0" lvl="5"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6pPr>
            <a:lvl7pPr marR="0" lvl="6"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7pPr>
            <a:lvl8pPr marR="0" lvl="7"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8pPr>
            <a:lvl9pPr marR="0" lvl="8"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9pPr>
          </a:lstStyle>
          <a:p>
            <a:pPr algn="ctr"/>
            <a:r>
              <a:rPr lang="en-PH" sz="3000" b="1" dirty="0">
                <a:ln>
                  <a:solidFill>
                    <a:schemeClr val="bg1"/>
                  </a:solidFill>
                </a:ln>
                <a:solidFill>
                  <a:schemeClr val="bg1"/>
                </a:solidFill>
                <a:effectLst>
                  <a:outerShdw blurRad="50800" dist="38100" algn="l" rotWithShape="0">
                    <a:prstClr val="black">
                      <a:alpha val="40000"/>
                    </a:prstClr>
                  </a:outerShdw>
                </a:effectLst>
              </a:rPr>
              <a:t>AUTOMATED TIMETABLE SCHEDULING SYSTEM USING BACKTRACKING ALGORTIHM</a:t>
            </a:r>
          </a:p>
        </p:txBody>
      </p:sp>
      <p:sp>
        <p:nvSpPr>
          <p:cNvPr id="2" name="TextBox 1">
            <a:extLst>
              <a:ext uri="{FF2B5EF4-FFF2-40B4-BE49-F238E27FC236}">
                <a16:creationId xmlns:a16="http://schemas.microsoft.com/office/drawing/2014/main" id="{7B79707C-B316-DBC6-22C1-CF892E64AF78}"/>
              </a:ext>
            </a:extLst>
          </p:cNvPr>
          <p:cNvSpPr txBox="1"/>
          <p:nvPr/>
        </p:nvSpPr>
        <p:spPr>
          <a:xfrm>
            <a:off x="2343930" y="2676525"/>
            <a:ext cx="2551920" cy="1301381"/>
          </a:xfrm>
          <a:prstGeom prst="rect">
            <a:avLst/>
          </a:prstGeom>
          <a:noFill/>
        </p:spPr>
        <p:txBody>
          <a:bodyPr wrap="square" rtlCol="0">
            <a:spAutoFit/>
          </a:bodyPr>
          <a:lstStyle/>
          <a:p>
            <a:pPr algn="ctr"/>
            <a:r>
              <a:rPr lang="en-PH" sz="1300" b="1" dirty="0">
                <a:solidFill>
                  <a:schemeClr val="bg1"/>
                </a:solidFill>
                <a:latin typeface="Inter"/>
              </a:rPr>
              <a:t>Costelo, Hernando Jr. J.</a:t>
            </a:r>
          </a:p>
          <a:p>
            <a:pPr algn="ctr"/>
            <a:r>
              <a:rPr lang="en-PH" sz="1300" b="1" dirty="0">
                <a:solidFill>
                  <a:schemeClr val="bg1"/>
                </a:solidFill>
                <a:latin typeface="Inter"/>
              </a:rPr>
              <a:t>Gaetos, Michelle Emmanuel S.</a:t>
            </a:r>
          </a:p>
          <a:p>
            <a:pPr algn="ctr"/>
            <a:r>
              <a:rPr lang="en-PH" sz="1300" b="1" dirty="0">
                <a:solidFill>
                  <a:schemeClr val="bg1"/>
                </a:solidFill>
                <a:latin typeface="Inter"/>
              </a:rPr>
              <a:t>Javier, Johnuel M.</a:t>
            </a:r>
          </a:p>
          <a:p>
            <a:pPr algn="ctr"/>
            <a:r>
              <a:rPr lang="en-PH" sz="1300" b="1" dirty="0">
                <a:solidFill>
                  <a:schemeClr val="bg1"/>
                </a:solidFill>
                <a:latin typeface="Inter"/>
              </a:rPr>
              <a:t>Lavilla, Ren Russel E.</a:t>
            </a:r>
          </a:p>
          <a:p>
            <a:pPr algn="ctr"/>
            <a:r>
              <a:rPr lang="en-PH" sz="1300" b="1" dirty="0">
                <a:solidFill>
                  <a:schemeClr val="bg1"/>
                </a:solidFill>
                <a:latin typeface="Inter"/>
              </a:rPr>
              <a:t>Quijano, Lester Q.</a:t>
            </a:r>
          </a:p>
          <a:p>
            <a:pPr algn="ctr"/>
            <a:endParaRPr lang="en-PH" sz="1300" dirty="0">
              <a:solidFill>
                <a:schemeClr val="bg1"/>
              </a:solidFill>
              <a:latin typeface="Inter"/>
            </a:endParaRPr>
          </a:p>
        </p:txBody>
      </p:sp>
      <p:sp>
        <p:nvSpPr>
          <p:cNvPr id="3" name="TextBox 2">
            <a:extLst>
              <a:ext uri="{FF2B5EF4-FFF2-40B4-BE49-F238E27FC236}">
                <a16:creationId xmlns:a16="http://schemas.microsoft.com/office/drawing/2014/main" id="{9F6FD7B4-F2F5-3BB5-C27B-D7B8486BF789}"/>
              </a:ext>
            </a:extLst>
          </p:cNvPr>
          <p:cNvSpPr txBox="1"/>
          <p:nvPr/>
        </p:nvSpPr>
        <p:spPr>
          <a:xfrm>
            <a:off x="1974567" y="4408453"/>
            <a:ext cx="2393170" cy="276999"/>
          </a:xfrm>
          <a:prstGeom prst="rect">
            <a:avLst/>
          </a:prstGeom>
          <a:noFill/>
        </p:spPr>
        <p:txBody>
          <a:bodyPr wrap="square" rtlCol="0">
            <a:spAutoFit/>
          </a:bodyPr>
          <a:lstStyle/>
          <a:p>
            <a:r>
              <a:rPr lang="en-PH" sz="1200" dirty="0">
                <a:solidFill>
                  <a:schemeClr val="bg1"/>
                </a:solidFill>
                <a:latin typeface="Inter"/>
              </a:rPr>
              <a:t>Thesis Adviser</a:t>
            </a:r>
          </a:p>
        </p:txBody>
      </p:sp>
      <p:sp>
        <p:nvSpPr>
          <p:cNvPr id="4" name="TextBox 3">
            <a:extLst>
              <a:ext uri="{FF2B5EF4-FFF2-40B4-BE49-F238E27FC236}">
                <a16:creationId xmlns:a16="http://schemas.microsoft.com/office/drawing/2014/main" id="{F1BDE80F-9E8E-EC70-308D-7A17E4ABA197}"/>
              </a:ext>
            </a:extLst>
          </p:cNvPr>
          <p:cNvSpPr txBox="1"/>
          <p:nvPr/>
        </p:nvSpPr>
        <p:spPr>
          <a:xfrm>
            <a:off x="1723684" y="4207297"/>
            <a:ext cx="2393170" cy="292388"/>
          </a:xfrm>
          <a:prstGeom prst="rect">
            <a:avLst/>
          </a:prstGeom>
          <a:noFill/>
        </p:spPr>
        <p:txBody>
          <a:bodyPr wrap="square" rtlCol="0">
            <a:spAutoFit/>
          </a:bodyPr>
          <a:lstStyle/>
          <a:p>
            <a:r>
              <a:rPr lang="en-PH" sz="1300" b="1" i="1" dirty="0" err="1">
                <a:solidFill>
                  <a:schemeClr val="bg1"/>
                </a:solidFill>
                <a:latin typeface="Inter"/>
              </a:rPr>
              <a:t>Nabablit</a:t>
            </a:r>
            <a:r>
              <a:rPr lang="en-PH" sz="1300" b="1" i="1" dirty="0">
                <a:solidFill>
                  <a:schemeClr val="bg1"/>
                </a:solidFill>
                <a:latin typeface="Inter"/>
              </a:rPr>
              <a:t>, Karlo Jose E.</a:t>
            </a:r>
          </a:p>
        </p:txBody>
      </p:sp>
      <p:sp>
        <p:nvSpPr>
          <p:cNvPr id="5" name="TextBox 4">
            <a:extLst>
              <a:ext uri="{FF2B5EF4-FFF2-40B4-BE49-F238E27FC236}">
                <a16:creationId xmlns:a16="http://schemas.microsoft.com/office/drawing/2014/main" id="{23FFE77F-DB89-9135-23B6-E82488517DEC}"/>
              </a:ext>
            </a:extLst>
          </p:cNvPr>
          <p:cNvSpPr txBox="1"/>
          <p:nvPr/>
        </p:nvSpPr>
        <p:spPr>
          <a:xfrm>
            <a:off x="3869580" y="4408453"/>
            <a:ext cx="2393170" cy="276999"/>
          </a:xfrm>
          <a:prstGeom prst="rect">
            <a:avLst/>
          </a:prstGeom>
          <a:noFill/>
        </p:spPr>
        <p:txBody>
          <a:bodyPr wrap="square" rtlCol="0">
            <a:spAutoFit/>
          </a:bodyPr>
          <a:lstStyle/>
          <a:p>
            <a:r>
              <a:rPr lang="en-PH" sz="1200" dirty="0">
                <a:solidFill>
                  <a:schemeClr val="bg1"/>
                </a:solidFill>
                <a:latin typeface="Inter"/>
              </a:rPr>
              <a:t>Technical Critic</a:t>
            </a:r>
          </a:p>
        </p:txBody>
      </p:sp>
      <p:sp>
        <p:nvSpPr>
          <p:cNvPr id="6" name="TextBox 5">
            <a:extLst>
              <a:ext uri="{FF2B5EF4-FFF2-40B4-BE49-F238E27FC236}">
                <a16:creationId xmlns:a16="http://schemas.microsoft.com/office/drawing/2014/main" id="{431E0A4A-2B88-CEB4-0A8A-E1F9C28B2DD1}"/>
              </a:ext>
            </a:extLst>
          </p:cNvPr>
          <p:cNvSpPr txBox="1"/>
          <p:nvPr/>
        </p:nvSpPr>
        <p:spPr>
          <a:xfrm>
            <a:off x="3811651" y="4207297"/>
            <a:ext cx="2393170" cy="292388"/>
          </a:xfrm>
          <a:prstGeom prst="rect">
            <a:avLst/>
          </a:prstGeom>
          <a:noFill/>
        </p:spPr>
        <p:txBody>
          <a:bodyPr wrap="square" rtlCol="0">
            <a:spAutoFit/>
          </a:bodyPr>
          <a:lstStyle/>
          <a:p>
            <a:r>
              <a:rPr lang="en-PH" sz="1300" b="1" i="1" dirty="0" err="1">
                <a:solidFill>
                  <a:schemeClr val="bg1"/>
                </a:solidFill>
                <a:latin typeface="Inter"/>
              </a:rPr>
              <a:t>Topacio</a:t>
            </a:r>
            <a:r>
              <a:rPr lang="en-PH" sz="1300" b="1" i="1" dirty="0">
                <a:solidFill>
                  <a:schemeClr val="bg1"/>
                </a:solidFill>
                <a:latin typeface="Inter"/>
              </a:rPr>
              <a:t>, Raven M.</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8716D6A-7E4E-CF2B-7A3A-5B215CE29DDA}"/>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10</a:t>
            </a:fld>
            <a:endParaRPr lang="en"/>
          </a:p>
        </p:txBody>
      </p:sp>
      <p:sp>
        <p:nvSpPr>
          <p:cNvPr id="3" name="Google Shape;3851;p15">
            <a:extLst>
              <a:ext uri="{FF2B5EF4-FFF2-40B4-BE49-F238E27FC236}">
                <a16:creationId xmlns:a16="http://schemas.microsoft.com/office/drawing/2014/main" id="{24055C1C-6B15-0878-7982-5B9F322934E6}"/>
              </a:ext>
            </a:extLst>
          </p:cNvPr>
          <p:cNvSpPr txBox="1">
            <a:spLocks/>
          </p:cNvSpPr>
          <p:nvPr/>
        </p:nvSpPr>
        <p:spPr>
          <a:xfrm>
            <a:off x="0" y="117584"/>
            <a:ext cx="3169921" cy="527269"/>
          </a:xfrm>
          <a:prstGeom prst="rect">
            <a:avLst/>
          </a:prstGeom>
          <a:solidFill>
            <a:schemeClr val="tx1"/>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9pPr>
          </a:lstStyle>
          <a:p>
            <a:pPr marL="0" indent="0">
              <a:spcBef>
                <a:spcPts val="0"/>
              </a:spcBef>
              <a:buClr>
                <a:schemeClr val="dk1"/>
              </a:buClr>
              <a:buSzPts val="1100"/>
              <a:buFont typeface="Titillium Web Light"/>
              <a:buNone/>
            </a:pPr>
            <a:r>
              <a:rPr lang="en-US" sz="2000" b="1" dirty="0">
                <a:solidFill>
                  <a:schemeClr val="bg1"/>
                </a:solidFill>
              </a:rPr>
              <a:t>RESULTS AND DISCUSSION</a:t>
            </a:r>
          </a:p>
        </p:txBody>
      </p:sp>
      <p:pic>
        <p:nvPicPr>
          <p:cNvPr id="7" name="Picture 6">
            <a:extLst>
              <a:ext uri="{FF2B5EF4-FFF2-40B4-BE49-F238E27FC236}">
                <a16:creationId xmlns:a16="http://schemas.microsoft.com/office/drawing/2014/main" id="{533E06DF-90F6-3AA0-7B0F-10A10A04035E}"/>
              </a:ext>
            </a:extLst>
          </p:cNvPr>
          <p:cNvPicPr>
            <a:picLocks noChangeAspect="1"/>
          </p:cNvPicPr>
          <p:nvPr/>
        </p:nvPicPr>
        <p:blipFill>
          <a:blip r:embed="rId2">
            <a:extLst>
              <a:ext uri="{BEBA8EAE-BF5A-486C-A8C5-ECC9F3942E4B}">
                <a14:imgProps xmlns:a14="http://schemas.microsoft.com/office/drawing/2010/main">
                  <a14:imgLayer r:embed="rId3">
                    <a14:imgEffect>
                      <a14:artisticLineDrawing/>
                    </a14:imgEffect>
                  </a14:imgLayer>
                </a14:imgProps>
              </a:ext>
            </a:extLst>
          </a:blip>
          <a:stretch>
            <a:fillRect/>
          </a:stretch>
        </p:blipFill>
        <p:spPr>
          <a:xfrm>
            <a:off x="2995157" y="0"/>
            <a:ext cx="684673" cy="684673"/>
          </a:xfrm>
          <a:prstGeom prst="rect">
            <a:avLst/>
          </a:prstGeom>
        </p:spPr>
      </p:pic>
      <p:graphicFrame>
        <p:nvGraphicFramePr>
          <p:cNvPr id="4" name="Table 3">
            <a:extLst>
              <a:ext uri="{FF2B5EF4-FFF2-40B4-BE49-F238E27FC236}">
                <a16:creationId xmlns:a16="http://schemas.microsoft.com/office/drawing/2014/main" id="{EA435844-FF97-0A93-68B7-8F13BFF97CF0}"/>
              </a:ext>
            </a:extLst>
          </p:cNvPr>
          <p:cNvGraphicFramePr>
            <a:graphicFrameLocks noGrp="1"/>
          </p:cNvGraphicFramePr>
          <p:nvPr>
            <p:extLst>
              <p:ext uri="{D42A27DB-BD31-4B8C-83A1-F6EECF244321}">
                <p14:modId xmlns:p14="http://schemas.microsoft.com/office/powerpoint/2010/main" val="60273801"/>
              </p:ext>
            </p:extLst>
          </p:nvPr>
        </p:nvGraphicFramePr>
        <p:xfrm>
          <a:off x="464820" y="1530288"/>
          <a:ext cx="7093706" cy="2122747"/>
        </p:xfrm>
        <a:graphic>
          <a:graphicData uri="http://schemas.openxmlformats.org/drawingml/2006/table">
            <a:tbl>
              <a:tblPr firstRow="1" lastRow="1">
                <a:tableStyleId>{0F24753E-8A85-4BEE-97E2-441CDA198357}</a:tableStyleId>
              </a:tblPr>
              <a:tblGrid>
                <a:gridCol w="2569685">
                  <a:extLst>
                    <a:ext uri="{9D8B030D-6E8A-4147-A177-3AD203B41FA5}">
                      <a16:colId xmlns:a16="http://schemas.microsoft.com/office/drawing/2014/main" val="1964740671"/>
                    </a:ext>
                  </a:extLst>
                </a:gridCol>
                <a:gridCol w="1723426">
                  <a:extLst>
                    <a:ext uri="{9D8B030D-6E8A-4147-A177-3AD203B41FA5}">
                      <a16:colId xmlns:a16="http://schemas.microsoft.com/office/drawing/2014/main" val="1383120837"/>
                    </a:ext>
                  </a:extLst>
                </a:gridCol>
                <a:gridCol w="2800595">
                  <a:extLst>
                    <a:ext uri="{9D8B030D-6E8A-4147-A177-3AD203B41FA5}">
                      <a16:colId xmlns:a16="http://schemas.microsoft.com/office/drawing/2014/main" val="1190662277"/>
                    </a:ext>
                  </a:extLst>
                </a:gridCol>
              </a:tblGrid>
              <a:tr h="253162">
                <a:tc>
                  <a:txBody>
                    <a:bodyPr/>
                    <a:lstStyle/>
                    <a:p>
                      <a:pPr marL="0" marR="0" algn="ctr">
                        <a:lnSpc>
                          <a:spcPct val="107000"/>
                        </a:lnSpc>
                        <a:spcBef>
                          <a:spcPts val="0"/>
                        </a:spcBef>
                        <a:spcAft>
                          <a:spcPts val="0"/>
                        </a:spcAft>
                      </a:pPr>
                      <a:r>
                        <a:rPr lang="en-US" sz="1200" b="1" dirty="0">
                          <a:solidFill>
                            <a:schemeClr val="bg1"/>
                          </a:solidFill>
                          <a:effectLst/>
                          <a:latin typeface="Inter"/>
                        </a:rPr>
                        <a:t>Characteristics</a:t>
                      </a:r>
                      <a:endParaRPr lang="en-PH" sz="1200" b="1" dirty="0">
                        <a:solidFill>
                          <a:schemeClr val="bg1"/>
                        </a:solidFill>
                        <a:effectLst/>
                        <a:latin typeface="Inter"/>
                        <a:ea typeface="Calibri" panose="020F0502020204030204" pitchFamily="34" charset="0"/>
                        <a:cs typeface="Times New Roman" panose="02020603050405020304" pitchFamily="18" charset="0"/>
                      </a:endParaRPr>
                    </a:p>
                  </a:txBody>
                  <a:tcPr marL="68580" marR="68580" marT="0" marB="0">
                    <a:solidFill>
                      <a:schemeClr val="tx1"/>
                    </a:solidFill>
                  </a:tcPr>
                </a:tc>
                <a:tc>
                  <a:txBody>
                    <a:bodyPr/>
                    <a:lstStyle/>
                    <a:p>
                      <a:pPr marL="0" marR="0" algn="ctr">
                        <a:lnSpc>
                          <a:spcPct val="107000"/>
                        </a:lnSpc>
                        <a:spcBef>
                          <a:spcPts val="0"/>
                        </a:spcBef>
                        <a:spcAft>
                          <a:spcPts val="0"/>
                        </a:spcAft>
                      </a:pPr>
                      <a:r>
                        <a:rPr lang="en-US" sz="1200" b="1">
                          <a:solidFill>
                            <a:schemeClr val="bg1"/>
                          </a:solidFill>
                          <a:effectLst/>
                          <a:latin typeface="Inter"/>
                        </a:rPr>
                        <a:t>Average Score</a:t>
                      </a:r>
                      <a:endParaRPr lang="en-PH" sz="1200" b="1">
                        <a:solidFill>
                          <a:schemeClr val="bg1"/>
                        </a:solidFill>
                        <a:effectLst/>
                        <a:latin typeface="Inter"/>
                        <a:ea typeface="Calibri" panose="020F0502020204030204" pitchFamily="34" charset="0"/>
                        <a:cs typeface="Times New Roman" panose="02020603050405020304" pitchFamily="18" charset="0"/>
                      </a:endParaRPr>
                    </a:p>
                  </a:txBody>
                  <a:tcPr marL="68580" marR="68580" marT="0" marB="0">
                    <a:solidFill>
                      <a:schemeClr val="tx1"/>
                    </a:solidFill>
                  </a:tcPr>
                </a:tc>
                <a:tc>
                  <a:txBody>
                    <a:bodyPr/>
                    <a:lstStyle/>
                    <a:p>
                      <a:pPr marL="0" marR="0" algn="ctr">
                        <a:lnSpc>
                          <a:spcPct val="107000"/>
                        </a:lnSpc>
                        <a:spcBef>
                          <a:spcPts val="0"/>
                        </a:spcBef>
                        <a:spcAft>
                          <a:spcPts val="0"/>
                        </a:spcAft>
                      </a:pPr>
                      <a:r>
                        <a:rPr lang="en-US" sz="1200" b="1" dirty="0">
                          <a:solidFill>
                            <a:schemeClr val="bg1"/>
                          </a:solidFill>
                          <a:effectLst/>
                          <a:latin typeface="Inter"/>
                        </a:rPr>
                        <a:t>Descriptive Interpretation</a:t>
                      </a:r>
                      <a:endParaRPr lang="en-PH" sz="1200" b="1" dirty="0">
                        <a:solidFill>
                          <a:schemeClr val="bg1"/>
                        </a:solidFill>
                        <a:effectLst/>
                        <a:latin typeface="Inter"/>
                        <a:ea typeface="Calibri" panose="020F0502020204030204" pitchFamily="34" charset="0"/>
                        <a:cs typeface="Times New Roman" panose="02020603050405020304" pitchFamily="18" charset="0"/>
                      </a:endParaRPr>
                    </a:p>
                  </a:txBody>
                  <a:tcPr marL="68580" marR="68580" marT="0" marB="0">
                    <a:solidFill>
                      <a:schemeClr val="tx1"/>
                    </a:solidFill>
                  </a:tcPr>
                </a:tc>
                <a:extLst>
                  <a:ext uri="{0D108BD9-81ED-4DB2-BD59-A6C34878D82A}">
                    <a16:rowId xmlns:a16="http://schemas.microsoft.com/office/drawing/2014/main" val="3685716648"/>
                  </a:ext>
                </a:extLst>
              </a:tr>
              <a:tr h="253162">
                <a:tc>
                  <a:txBody>
                    <a:bodyPr/>
                    <a:lstStyle/>
                    <a:p>
                      <a:pPr marL="0" marR="0" lvl="0" indent="0">
                        <a:lnSpc>
                          <a:spcPct val="107000"/>
                        </a:lnSpc>
                        <a:spcBef>
                          <a:spcPts val="0"/>
                        </a:spcBef>
                        <a:spcAft>
                          <a:spcPts val="0"/>
                        </a:spcAft>
                        <a:buFont typeface="+mj-lt"/>
                        <a:buNone/>
                      </a:pPr>
                      <a:r>
                        <a:rPr lang="en-US" sz="1200" b="1" dirty="0">
                          <a:effectLst/>
                          <a:latin typeface="Inter"/>
                        </a:rPr>
                        <a:t>1.  Functional Suitability </a:t>
                      </a:r>
                      <a:endParaRPr lang="en-PH" sz="1200" b="1" dirty="0">
                        <a:solidFill>
                          <a:srgbClr val="000000"/>
                        </a:solidFill>
                        <a:effectLst/>
                        <a:latin typeface="Inter"/>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b="1" dirty="0">
                          <a:effectLst/>
                          <a:latin typeface="Inter"/>
                        </a:rPr>
                        <a:t>4.16</a:t>
                      </a:r>
                      <a:endParaRPr lang="en-PH" sz="1200" b="1" dirty="0">
                        <a:solidFill>
                          <a:srgbClr val="000000"/>
                        </a:solidFill>
                        <a:effectLst/>
                        <a:latin typeface="Inter"/>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b="1">
                          <a:effectLst/>
                          <a:latin typeface="Inter"/>
                        </a:rPr>
                        <a:t>Very Satisfactory</a:t>
                      </a:r>
                      <a:endParaRPr lang="en-PH" sz="1200" b="1">
                        <a:solidFill>
                          <a:srgbClr val="000000"/>
                        </a:solidFill>
                        <a:effectLst/>
                        <a:latin typeface="Inter"/>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02458791"/>
                  </a:ext>
                </a:extLst>
              </a:tr>
              <a:tr h="267943">
                <a:tc>
                  <a:txBody>
                    <a:bodyPr/>
                    <a:lstStyle/>
                    <a:p>
                      <a:pPr marL="0" marR="0" lvl="0" indent="0">
                        <a:lnSpc>
                          <a:spcPct val="107000"/>
                        </a:lnSpc>
                        <a:spcBef>
                          <a:spcPts val="0"/>
                        </a:spcBef>
                        <a:spcAft>
                          <a:spcPts val="0"/>
                        </a:spcAft>
                        <a:buFont typeface="+mj-lt"/>
                        <a:buNone/>
                      </a:pPr>
                      <a:r>
                        <a:rPr lang="en-US" sz="1200" b="1" dirty="0">
                          <a:effectLst/>
                          <a:latin typeface="Inter"/>
                        </a:rPr>
                        <a:t>2.  Performance Efficiency</a:t>
                      </a:r>
                      <a:endParaRPr lang="en-PH" sz="1200" b="1" dirty="0">
                        <a:solidFill>
                          <a:srgbClr val="000000"/>
                        </a:solidFill>
                        <a:effectLst/>
                        <a:latin typeface="Inter"/>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b="1">
                          <a:effectLst/>
                          <a:latin typeface="Inter"/>
                        </a:rPr>
                        <a:t>4.56</a:t>
                      </a:r>
                      <a:endParaRPr lang="en-PH" sz="1200" b="1">
                        <a:solidFill>
                          <a:srgbClr val="000000"/>
                        </a:solidFill>
                        <a:effectLst/>
                        <a:latin typeface="Inter"/>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228600" algn="dec"/>
                        </a:tabLst>
                      </a:pPr>
                      <a:r>
                        <a:rPr lang="en-US" sz="1200" b="1">
                          <a:effectLst/>
                          <a:latin typeface="Inter"/>
                        </a:rPr>
                        <a:t>Very Satisfactory</a:t>
                      </a:r>
                      <a:endParaRPr lang="en-PH" sz="1200" b="1">
                        <a:solidFill>
                          <a:srgbClr val="000000"/>
                        </a:solidFill>
                        <a:effectLst/>
                        <a:latin typeface="Inter"/>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47516929"/>
                  </a:ext>
                </a:extLst>
              </a:tr>
              <a:tr h="267943">
                <a:tc>
                  <a:txBody>
                    <a:bodyPr/>
                    <a:lstStyle/>
                    <a:p>
                      <a:pPr marL="0" marR="0" lvl="0" indent="0">
                        <a:lnSpc>
                          <a:spcPct val="107000"/>
                        </a:lnSpc>
                        <a:spcBef>
                          <a:spcPts val="0"/>
                        </a:spcBef>
                        <a:spcAft>
                          <a:spcPts val="0"/>
                        </a:spcAft>
                        <a:buFont typeface="+mj-lt"/>
                        <a:buNone/>
                      </a:pPr>
                      <a:r>
                        <a:rPr lang="en-US" sz="1200" b="1" dirty="0">
                          <a:effectLst/>
                          <a:latin typeface="Inter"/>
                        </a:rPr>
                        <a:t>3.  Usability</a:t>
                      </a:r>
                      <a:endParaRPr lang="en-PH" sz="1200" b="1" dirty="0">
                        <a:solidFill>
                          <a:srgbClr val="000000"/>
                        </a:solidFill>
                        <a:effectLst/>
                        <a:latin typeface="Inter"/>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b="1">
                          <a:effectLst/>
                          <a:latin typeface="Inter"/>
                        </a:rPr>
                        <a:t>4.35</a:t>
                      </a:r>
                      <a:endParaRPr lang="en-PH" sz="1200" b="1">
                        <a:solidFill>
                          <a:srgbClr val="000000"/>
                        </a:solidFill>
                        <a:effectLst/>
                        <a:latin typeface="Inter"/>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228600" algn="dec"/>
                        </a:tabLst>
                      </a:pPr>
                      <a:r>
                        <a:rPr lang="en-US" sz="1200" b="1">
                          <a:effectLst/>
                          <a:latin typeface="Inter"/>
                        </a:rPr>
                        <a:t>Very Satisfactory</a:t>
                      </a:r>
                      <a:endParaRPr lang="en-PH" sz="1200" b="1">
                        <a:solidFill>
                          <a:srgbClr val="000000"/>
                        </a:solidFill>
                        <a:effectLst/>
                        <a:latin typeface="Inter"/>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84742009"/>
                  </a:ext>
                </a:extLst>
              </a:tr>
              <a:tr h="267943">
                <a:tc>
                  <a:txBody>
                    <a:bodyPr/>
                    <a:lstStyle/>
                    <a:p>
                      <a:pPr marL="0" marR="0" lvl="0" indent="0">
                        <a:lnSpc>
                          <a:spcPct val="107000"/>
                        </a:lnSpc>
                        <a:spcBef>
                          <a:spcPts val="0"/>
                        </a:spcBef>
                        <a:spcAft>
                          <a:spcPts val="0"/>
                        </a:spcAft>
                        <a:buFont typeface="+mj-lt"/>
                        <a:buNone/>
                      </a:pPr>
                      <a:r>
                        <a:rPr lang="en-US" sz="1200" b="1" dirty="0">
                          <a:effectLst/>
                          <a:latin typeface="Inter"/>
                        </a:rPr>
                        <a:t>4.  Security</a:t>
                      </a:r>
                      <a:endParaRPr lang="en-PH" sz="1200" b="1" dirty="0">
                        <a:solidFill>
                          <a:srgbClr val="000000"/>
                        </a:solidFill>
                        <a:effectLst/>
                        <a:latin typeface="Inter"/>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b="1">
                          <a:effectLst/>
                          <a:latin typeface="Inter"/>
                        </a:rPr>
                        <a:t>4.05</a:t>
                      </a:r>
                      <a:endParaRPr lang="en-PH" sz="1200" b="1">
                        <a:solidFill>
                          <a:srgbClr val="000000"/>
                        </a:solidFill>
                        <a:effectLst/>
                        <a:latin typeface="Inter"/>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228600" algn="dec"/>
                        </a:tabLst>
                      </a:pPr>
                      <a:r>
                        <a:rPr lang="en-US" sz="1200" b="1">
                          <a:effectLst/>
                          <a:latin typeface="Inter"/>
                        </a:rPr>
                        <a:t>Very Satisfactory</a:t>
                      </a:r>
                      <a:endParaRPr lang="en-PH" sz="1200" b="1">
                        <a:solidFill>
                          <a:srgbClr val="000000"/>
                        </a:solidFill>
                        <a:effectLst/>
                        <a:latin typeface="Inter"/>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44137494"/>
                  </a:ext>
                </a:extLst>
              </a:tr>
              <a:tr h="267943">
                <a:tc>
                  <a:txBody>
                    <a:bodyPr/>
                    <a:lstStyle/>
                    <a:p>
                      <a:pPr marL="0" marR="0" lvl="0" indent="0">
                        <a:lnSpc>
                          <a:spcPct val="107000"/>
                        </a:lnSpc>
                        <a:spcBef>
                          <a:spcPts val="0"/>
                        </a:spcBef>
                        <a:spcAft>
                          <a:spcPts val="0"/>
                        </a:spcAft>
                        <a:buFont typeface="+mj-lt"/>
                        <a:buNone/>
                      </a:pPr>
                      <a:r>
                        <a:rPr lang="en-US" sz="1200" b="1" dirty="0">
                          <a:effectLst/>
                          <a:latin typeface="Inter"/>
                        </a:rPr>
                        <a:t>5.  Maintainability</a:t>
                      </a:r>
                      <a:endParaRPr lang="en-PH" sz="1200" b="1" dirty="0">
                        <a:solidFill>
                          <a:srgbClr val="000000"/>
                        </a:solidFill>
                        <a:effectLst/>
                        <a:latin typeface="Inter"/>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b="1">
                          <a:effectLst/>
                          <a:latin typeface="Inter"/>
                        </a:rPr>
                        <a:t>4.24</a:t>
                      </a:r>
                      <a:endParaRPr lang="en-PH" sz="1200" b="1">
                        <a:solidFill>
                          <a:srgbClr val="000000"/>
                        </a:solidFill>
                        <a:effectLst/>
                        <a:latin typeface="Inter"/>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228600" algn="dec"/>
                        </a:tabLst>
                      </a:pPr>
                      <a:r>
                        <a:rPr lang="en-US" sz="1200" b="1" dirty="0">
                          <a:effectLst/>
                          <a:latin typeface="Inter"/>
                        </a:rPr>
                        <a:t>Very Satisfactory</a:t>
                      </a:r>
                      <a:endParaRPr lang="en-PH" sz="1200" b="1" dirty="0">
                        <a:solidFill>
                          <a:srgbClr val="000000"/>
                        </a:solidFill>
                        <a:effectLst/>
                        <a:latin typeface="Inter"/>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43270388"/>
                  </a:ext>
                </a:extLst>
              </a:tr>
              <a:tr h="267943">
                <a:tc>
                  <a:txBody>
                    <a:bodyPr/>
                    <a:lstStyle/>
                    <a:p>
                      <a:pPr marL="0" marR="0" lvl="0" indent="0">
                        <a:lnSpc>
                          <a:spcPct val="107000"/>
                        </a:lnSpc>
                        <a:spcBef>
                          <a:spcPts val="0"/>
                        </a:spcBef>
                        <a:spcAft>
                          <a:spcPts val="0"/>
                        </a:spcAft>
                        <a:buFont typeface="+mj-lt"/>
                        <a:buNone/>
                      </a:pPr>
                      <a:r>
                        <a:rPr lang="en-US" sz="1200" b="1" dirty="0">
                          <a:effectLst/>
                          <a:latin typeface="Inter"/>
                        </a:rPr>
                        <a:t>6.  Portability</a:t>
                      </a:r>
                      <a:endParaRPr lang="en-PH" sz="1200" b="1" dirty="0">
                        <a:solidFill>
                          <a:srgbClr val="000000"/>
                        </a:solidFill>
                        <a:effectLst/>
                        <a:latin typeface="Inter"/>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b="1">
                          <a:effectLst/>
                          <a:latin typeface="Inter"/>
                        </a:rPr>
                        <a:t>3.6</a:t>
                      </a:r>
                      <a:endParaRPr lang="en-PH" sz="1200" b="1">
                        <a:solidFill>
                          <a:srgbClr val="000000"/>
                        </a:solidFill>
                        <a:effectLst/>
                        <a:latin typeface="Inter"/>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228600" algn="dec"/>
                        </a:tabLst>
                      </a:pPr>
                      <a:r>
                        <a:rPr lang="en-US" sz="1200" b="1" dirty="0">
                          <a:effectLst/>
                          <a:latin typeface="Inter"/>
                        </a:rPr>
                        <a:t>Satisfactory</a:t>
                      </a:r>
                      <a:endParaRPr lang="en-PH" sz="1200" b="1" dirty="0">
                        <a:solidFill>
                          <a:srgbClr val="000000"/>
                        </a:solidFill>
                        <a:effectLst/>
                        <a:latin typeface="Inter"/>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75197401"/>
                  </a:ext>
                </a:extLst>
              </a:tr>
              <a:tr h="276708">
                <a:tc>
                  <a:txBody>
                    <a:bodyPr/>
                    <a:lstStyle/>
                    <a:p>
                      <a:pPr marL="0" marR="0" algn="ctr">
                        <a:lnSpc>
                          <a:spcPct val="107000"/>
                        </a:lnSpc>
                        <a:spcBef>
                          <a:spcPts val="0"/>
                        </a:spcBef>
                        <a:spcAft>
                          <a:spcPts val="0"/>
                        </a:spcAft>
                      </a:pPr>
                      <a:r>
                        <a:rPr lang="en-US" sz="1200" b="1" dirty="0">
                          <a:effectLst/>
                          <a:latin typeface="Inter"/>
                        </a:rPr>
                        <a:t>Average Mean </a:t>
                      </a:r>
                      <a:endParaRPr lang="en-PH" sz="1200" b="1" dirty="0">
                        <a:solidFill>
                          <a:srgbClr val="000000"/>
                        </a:solidFill>
                        <a:effectLst/>
                        <a:latin typeface="Inter"/>
                        <a:ea typeface="Calibri" panose="020F0502020204030204" pitchFamily="34" charset="0"/>
                        <a:cs typeface="Times New Roman" panose="02020603050405020304" pitchFamily="18" charset="0"/>
                      </a:endParaRPr>
                    </a:p>
                  </a:txBody>
                  <a:tcPr marL="68580" marR="68580" marT="0" marB="0">
                    <a:solidFill>
                      <a:srgbClr val="FFC000"/>
                    </a:solidFill>
                  </a:tcPr>
                </a:tc>
                <a:tc>
                  <a:txBody>
                    <a:bodyPr/>
                    <a:lstStyle/>
                    <a:p>
                      <a:pPr marL="0" marR="0" algn="ctr">
                        <a:lnSpc>
                          <a:spcPct val="107000"/>
                        </a:lnSpc>
                        <a:spcBef>
                          <a:spcPts val="0"/>
                        </a:spcBef>
                        <a:spcAft>
                          <a:spcPts val="0"/>
                        </a:spcAft>
                      </a:pPr>
                      <a:r>
                        <a:rPr lang="en-US" sz="1200" b="1" dirty="0">
                          <a:effectLst/>
                          <a:latin typeface="Inter"/>
                        </a:rPr>
                        <a:t>4.16</a:t>
                      </a:r>
                      <a:endParaRPr lang="en-PH" sz="1200" b="1" dirty="0">
                        <a:solidFill>
                          <a:srgbClr val="000000"/>
                        </a:solidFill>
                        <a:effectLst/>
                        <a:latin typeface="Inter"/>
                        <a:ea typeface="Calibri" panose="020F0502020204030204" pitchFamily="34" charset="0"/>
                        <a:cs typeface="Times New Roman" panose="02020603050405020304" pitchFamily="18" charset="0"/>
                      </a:endParaRPr>
                    </a:p>
                  </a:txBody>
                  <a:tcPr marL="68580" marR="68580" marT="0" marB="0">
                    <a:solidFill>
                      <a:srgbClr val="FFC000"/>
                    </a:solidFill>
                  </a:tcPr>
                </a:tc>
                <a:tc>
                  <a:txBody>
                    <a:bodyPr/>
                    <a:lstStyle/>
                    <a:p>
                      <a:pPr marL="0" marR="0" algn="ctr">
                        <a:lnSpc>
                          <a:spcPct val="115000"/>
                        </a:lnSpc>
                        <a:spcBef>
                          <a:spcPts val="0"/>
                        </a:spcBef>
                        <a:spcAft>
                          <a:spcPts val="800"/>
                        </a:spcAft>
                        <a:tabLst>
                          <a:tab pos="228600" algn="dec"/>
                        </a:tabLst>
                      </a:pPr>
                      <a:r>
                        <a:rPr lang="en-US" sz="1200" b="1" dirty="0">
                          <a:effectLst/>
                          <a:latin typeface="Inter"/>
                        </a:rPr>
                        <a:t>Very Satisfactory</a:t>
                      </a:r>
                      <a:endParaRPr lang="en-PH" sz="1200" b="1" dirty="0">
                        <a:solidFill>
                          <a:srgbClr val="000000"/>
                        </a:solidFill>
                        <a:effectLst/>
                        <a:latin typeface="Inter"/>
                        <a:ea typeface="Times New Roman" panose="02020603050405020304" pitchFamily="18" charset="0"/>
                        <a:cs typeface="Times New Roman" panose="02020603050405020304" pitchFamily="18" charset="0"/>
                      </a:endParaRPr>
                    </a:p>
                  </a:txBody>
                  <a:tcPr marL="68580" marR="68580" marT="0" marB="0">
                    <a:solidFill>
                      <a:srgbClr val="FFC000"/>
                    </a:solidFill>
                  </a:tcPr>
                </a:tc>
                <a:extLst>
                  <a:ext uri="{0D108BD9-81ED-4DB2-BD59-A6C34878D82A}">
                    <a16:rowId xmlns:a16="http://schemas.microsoft.com/office/drawing/2014/main" val="4007394155"/>
                  </a:ext>
                </a:extLst>
              </a:tr>
            </a:tbl>
          </a:graphicData>
        </a:graphic>
      </p:graphicFrame>
      <p:sp>
        <p:nvSpPr>
          <p:cNvPr id="5" name="Rectangle 1">
            <a:extLst>
              <a:ext uri="{FF2B5EF4-FFF2-40B4-BE49-F238E27FC236}">
                <a16:creationId xmlns:a16="http://schemas.microsoft.com/office/drawing/2014/main" id="{97E87E59-90CB-8E2B-446F-F3E19C836D20}"/>
              </a:ext>
            </a:extLst>
          </p:cNvPr>
          <p:cNvSpPr>
            <a:spLocks noChangeArrowheads="1"/>
          </p:cNvSpPr>
          <p:nvPr/>
        </p:nvSpPr>
        <p:spPr bwMode="auto">
          <a:xfrm>
            <a:off x="365881" y="1136286"/>
            <a:ext cx="3922869"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28600" algn="dec"/>
              </a:tabLst>
              <a:defRPr>
                <a:solidFill>
                  <a:schemeClr val="tx1"/>
                </a:solidFill>
                <a:latin typeface="Arial" panose="020B0604020202020204" pitchFamily="34" charset="0"/>
              </a:defRPr>
            </a:lvl1pPr>
            <a:lvl2pPr marL="457200" eaLnBrk="0" fontAlgn="base" hangingPunct="0">
              <a:spcBef>
                <a:spcPct val="0"/>
              </a:spcBef>
              <a:spcAft>
                <a:spcPct val="0"/>
              </a:spcAft>
              <a:tabLst>
                <a:tab pos="228600" algn="dec"/>
              </a:tabLst>
              <a:defRPr>
                <a:solidFill>
                  <a:schemeClr val="tx1"/>
                </a:solidFill>
                <a:latin typeface="Arial" panose="020B0604020202020204" pitchFamily="34" charset="0"/>
              </a:defRPr>
            </a:lvl2pPr>
            <a:lvl3pPr marL="914400" eaLnBrk="0" fontAlgn="base" hangingPunct="0">
              <a:spcBef>
                <a:spcPct val="0"/>
              </a:spcBef>
              <a:spcAft>
                <a:spcPct val="0"/>
              </a:spcAft>
              <a:tabLst>
                <a:tab pos="228600" algn="dec"/>
              </a:tabLst>
              <a:defRPr>
                <a:solidFill>
                  <a:schemeClr val="tx1"/>
                </a:solidFill>
                <a:latin typeface="Arial" panose="020B0604020202020204" pitchFamily="34" charset="0"/>
              </a:defRPr>
            </a:lvl3pPr>
            <a:lvl4pPr marL="1371600" eaLnBrk="0" fontAlgn="base" hangingPunct="0">
              <a:spcBef>
                <a:spcPct val="0"/>
              </a:spcBef>
              <a:spcAft>
                <a:spcPct val="0"/>
              </a:spcAft>
              <a:tabLst>
                <a:tab pos="228600" algn="dec"/>
              </a:tabLst>
              <a:defRPr>
                <a:solidFill>
                  <a:schemeClr val="tx1"/>
                </a:solidFill>
                <a:latin typeface="Arial" panose="020B0604020202020204" pitchFamily="34" charset="0"/>
              </a:defRPr>
            </a:lvl4pPr>
            <a:lvl5pPr marL="1828800" eaLnBrk="0" fontAlgn="base" hangingPunct="0">
              <a:spcBef>
                <a:spcPct val="0"/>
              </a:spcBef>
              <a:spcAft>
                <a:spcPct val="0"/>
              </a:spcAft>
              <a:tabLst>
                <a:tab pos="228600" algn="dec"/>
              </a:tabLst>
              <a:defRPr>
                <a:solidFill>
                  <a:schemeClr val="tx1"/>
                </a:solidFill>
                <a:latin typeface="Arial" panose="020B0604020202020204" pitchFamily="34" charset="0"/>
              </a:defRPr>
            </a:lvl5pPr>
            <a:lvl6pPr marL="2286000" eaLnBrk="0" fontAlgn="base" hangingPunct="0">
              <a:spcBef>
                <a:spcPct val="0"/>
              </a:spcBef>
              <a:spcAft>
                <a:spcPct val="0"/>
              </a:spcAft>
              <a:tabLst>
                <a:tab pos="228600" algn="dec"/>
              </a:tabLst>
              <a:defRPr>
                <a:solidFill>
                  <a:schemeClr val="tx1"/>
                </a:solidFill>
                <a:latin typeface="Arial" panose="020B0604020202020204" pitchFamily="34" charset="0"/>
              </a:defRPr>
            </a:lvl6pPr>
            <a:lvl7pPr marL="2743200" eaLnBrk="0" fontAlgn="base" hangingPunct="0">
              <a:spcBef>
                <a:spcPct val="0"/>
              </a:spcBef>
              <a:spcAft>
                <a:spcPct val="0"/>
              </a:spcAft>
              <a:tabLst>
                <a:tab pos="228600" algn="dec"/>
              </a:tabLst>
              <a:defRPr>
                <a:solidFill>
                  <a:schemeClr val="tx1"/>
                </a:solidFill>
                <a:latin typeface="Arial" panose="020B0604020202020204" pitchFamily="34" charset="0"/>
              </a:defRPr>
            </a:lvl7pPr>
            <a:lvl8pPr marL="3200400" eaLnBrk="0" fontAlgn="base" hangingPunct="0">
              <a:spcBef>
                <a:spcPct val="0"/>
              </a:spcBef>
              <a:spcAft>
                <a:spcPct val="0"/>
              </a:spcAft>
              <a:tabLst>
                <a:tab pos="228600" algn="dec"/>
              </a:tabLst>
              <a:defRPr>
                <a:solidFill>
                  <a:schemeClr val="tx1"/>
                </a:solidFill>
                <a:latin typeface="Arial" panose="020B0604020202020204" pitchFamily="34" charset="0"/>
              </a:defRPr>
            </a:lvl8pPr>
            <a:lvl9pPr marL="3657600" eaLnBrk="0" fontAlgn="base" hangingPunct="0">
              <a:spcBef>
                <a:spcPct val="0"/>
              </a:spcBef>
              <a:spcAft>
                <a:spcPct val="0"/>
              </a:spcAft>
              <a:tabLst>
                <a:tab pos="228600" algn="dec"/>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28600" algn="dec"/>
              </a:tabLst>
            </a:pPr>
            <a:r>
              <a:rPr kumimoji="0" lang="en-PH" altLang="en-US" sz="1700" b="1" i="0" u="none" strike="noStrike" cap="none" normalizeH="0" baseline="0" dirty="0">
                <a:ln>
                  <a:noFill/>
                </a:ln>
                <a:solidFill>
                  <a:schemeClr val="tx1"/>
                </a:solidFill>
                <a:effectLst/>
                <a:latin typeface="Inter"/>
                <a:ea typeface="Times New Roman" panose="02020603050405020304" pitchFamily="18" charset="0"/>
                <a:cs typeface="Times New Roman" panose="02020603050405020304" pitchFamily="18" charset="0"/>
              </a:rPr>
              <a:t>Summary of IT Experts Evaluation Results</a:t>
            </a:r>
            <a:endParaRPr kumimoji="0" lang="en-PH" altLang="en-US" sz="1700" b="0" i="0" u="none" strike="noStrike" cap="none" normalizeH="0" baseline="0" dirty="0">
              <a:ln>
                <a:noFill/>
              </a:ln>
              <a:solidFill>
                <a:schemeClr val="tx1"/>
              </a:solidFill>
              <a:effectLst/>
              <a:latin typeface="Inter"/>
            </a:endParaRPr>
          </a:p>
          <a:p>
            <a:pPr marL="0" marR="0" lvl="0" indent="0" algn="l" defTabSz="914400" rtl="0" eaLnBrk="0" fontAlgn="base" latinLnBrk="0" hangingPunct="0">
              <a:lnSpc>
                <a:spcPct val="100000"/>
              </a:lnSpc>
              <a:spcBef>
                <a:spcPct val="0"/>
              </a:spcBef>
              <a:spcAft>
                <a:spcPct val="0"/>
              </a:spcAft>
              <a:buClrTx/>
              <a:buSzTx/>
              <a:buFontTx/>
              <a:buNone/>
              <a:tabLst>
                <a:tab pos="228600" algn="dec"/>
              </a:tabLst>
            </a:pPr>
            <a:endParaRPr kumimoji="0" lang="en-PH" altLang="en-US" sz="1700" b="0" i="0" u="none" strike="noStrike" cap="none" normalizeH="0" baseline="0" dirty="0">
              <a:ln>
                <a:noFill/>
              </a:ln>
              <a:solidFill>
                <a:schemeClr val="tx1"/>
              </a:solidFill>
              <a:effectLst/>
              <a:latin typeface="Inter"/>
            </a:endParaRPr>
          </a:p>
        </p:txBody>
      </p:sp>
    </p:spTree>
    <p:extLst>
      <p:ext uri="{BB962C8B-B14F-4D97-AF65-F5344CB8AC3E}">
        <p14:creationId xmlns:p14="http://schemas.microsoft.com/office/powerpoint/2010/main" val="30946517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8716D6A-7E4E-CF2B-7A3A-5B215CE29DDA}"/>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11</a:t>
            </a:fld>
            <a:endParaRPr lang="en"/>
          </a:p>
        </p:txBody>
      </p:sp>
      <p:sp>
        <p:nvSpPr>
          <p:cNvPr id="3" name="Google Shape;3851;p15">
            <a:extLst>
              <a:ext uri="{FF2B5EF4-FFF2-40B4-BE49-F238E27FC236}">
                <a16:creationId xmlns:a16="http://schemas.microsoft.com/office/drawing/2014/main" id="{24055C1C-6B15-0878-7982-5B9F322934E6}"/>
              </a:ext>
            </a:extLst>
          </p:cNvPr>
          <p:cNvSpPr txBox="1">
            <a:spLocks/>
          </p:cNvSpPr>
          <p:nvPr/>
        </p:nvSpPr>
        <p:spPr>
          <a:xfrm>
            <a:off x="0" y="117584"/>
            <a:ext cx="3169921" cy="527269"/>
          </a:xfrm>
          <a:prstGeom prst="rect">
            <a:avLst/>
          </a:prstGeom>
          <a:solidFill>
            <a:schemeClr val="tx1"/>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9pPr>
          </a:lstStyle>
          <a:p>
            <a:pPr marL="0" indent="0">
              <a:spcBef>
                <a:spcPts val="0"/>
              </a:spcBef>
              <a:buClr>
                <a:schemeClr val="dk1"/>
              </a:buClr>
              <a:buSzPts val="1100"/>
              <a:buFont typeface="Titillium Web Light"/>
              <a:buNone/>
            </a:pPr>
            <a:r>
              <a:rPr lang="en-US" sz="2000" b="1" dirty="0">
                <a:solidFill>
                  <a:schemeClr val="bg1"/>
                </a:solidFill>
              </a:rPr>
              <a:t>RESULTS AND DISCUSSION</a:t>
            </a:r>
          </a:p>
        </p:txBody>
      </p:sp>
      <p:pic>
        <p:nvPicPr>
          <p:cNvPr id="7" name="Picture 6">
            <a:extLst>
              <a:ext uri="{FF2B5EF4-FFF2-40B4-BE49-F238E27FC236}">
                <a16:creationId xmlns:a16="http://schemas.microsoft.com/office/drawing/2014/main" id="{533E06DF-90F6-3AA0-7B0F-10A10A04035E}"/>
              </a:ext>
            </a:extLst>
          </p:cNvPr>
          <p:cNvPicPr>
            <a:picLocks noChangeAspect="1"/>
          </p:cNvPicPr>
          <p:nvPr/>
        </p:nvPicPr>
        <p:blipFill>
          <a:blip r:embed="rId2">
            <a:extLst>
              <a:ext uri="{BEBA8EAE-BF5A-486C-A8C5-ECC9F3942E4B}">
                <a14:imgProps xmlns:a14="http://schemas.microsoft.com/office/drawing/2010/main">
                  <a14:imgLayer r:embed="rId3">
                    <a14:imgEffect>
                      <a14:artisticLineDrawing/>
                    </a14:imgEffect>
                  </a14:imgLayer>
                </a14:imgProps>
              </a:ext>
            </a:extLst>
          </a:blip>
          <a:stretch>
            <a:fillRect/>
          </a:stretch>
        </p:blipFill>
        <p:spPr>
          <a:xfrm>
            <a:off x="2995157" y="0"/>
            <a:ext cx="684673" cy="684673"/>
          </a:xfrm>
          <a:prstGeom prst="rect">
            <a:avLst/>
          </a:prstGeom>
        </p:spPr>
      </p:pic>
      <p:sp>
        <p:nvSpPr>
          <p:cNvPr id="4" name="Rectangle 1">
            <a:extLst>
              <a:ext uri="{FF2B5EF4-FFF2-40B4-BE49-F238E27FC236}">
                <a16:creationId xmlns:a16="http://schemas.microsoft.com/office/drawing/2014/main" id="{B8C22074-4463-6D0E-F8C0-B46256EC76F0}"/>
              </a:ext>
            </a:extLst>
          </p:cNvPr>
          <p:cNvSpPr>
            <a:spLocks noChangeArrowheads="1"/>
          </p:cNvSpPr>
          <p:nvPr/>
        </p:nvSpPr>
        <p:spPr bwMode="auto">
          <a:xfrm>
            <a:off x="365881" y="1136286"/>
            <a:ext cx="3860352"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28600" algn="dec"/>
              </a:tabLst>
              <a:defRPr>
                <a:solidFill>
                  <a:schemeClr val="tx1"/>
                </a:solidFill>
                <a:latin typeface="Arial" panose="020B0604020202020204" pitchFamily="34" charset="0"/>
              </a:defRPr>
            </a:lvl1pPr>
            <a:lvl2pPr marL="457200" eaLnBrk="0" fontAlgn="base" hangingPunct="0">
              <a:spcBef>
                <a:spcPct val="0"/>
              </a:spcBef>
              <a:spcAft>
                <a:spcPct val="0"/>
              </a:spcAft>
              <a:tabLst>
                <a:tab pos="228600" algn="dec"/>
              </a:tabLst>
              <a:defRPr>
                <a:solidFill>
                  <a:schemeClr val="tx1"/>
                </a:solidFill>
                <a:latin typeface="Arial" panose="020B0604020202020204" pitchFamily="34" charset="0"/>
              </a:defRPr>
            </a:lvl2pPr>
            <a:lvl3pPr marL="914400" eaLnBrk="0" fontAlgn="base" hangingPunct="0">
              <a:spcBef>
                <a:spcPct val="0"/>
              </a:spcBef>
              <a:spcAft>
                <a:spcPct val="0"/>
              </a:spcAft>
              <a:tabLst>
                <a:tab pos="228600" algn="dec"/>
              </a:tabLst>
              <a:defRPr>
                <a:solidFill>
                  <a:schemeClr val="tx1"/>
                </a:solidFill>
                <a:latin typeface="Arial" panose="020B0604020202020204" pitchFamily="34" charset="0"/>
              </a:defRPr>
            </a:lvl3pPr>
            <a:lvl4pPr marL="1371600" eaLnBrk="0" fontAlgn="base" hangingPunct="0">
              <a:spcBef>
                <a:spcPct val="0"/>
              </a:spcBef>
              <a:spcAft>
                <a:spcPct val="0"/>
              </a:spcAft>
              <a:tabLst>
                <a:tab pos="228600" algn="dec"/>
              </a:tabLst>
              <a:defRPr>
                <a:solidFill>
                  <a:schemeClr val="tx1"/>
                </a:solidFill>
                <a:latin typeface="Arial" panose="020B0604020202020204" pitchFamily="34" charset="0"/>
              </a:defRPr>
            </a:lvl4pPr>
            <a:lvl5pPr marL="1828800" eaLnBrk="0" fontAlgn="base" hangingPunct="0">
              <a:spcBef>
                <a:spcPct val="0"/>
              </a:spcBef>
              <a:spcAft>
                <a:spcPct val="0"/>
              </a:spcAft>
              <a:tabLst>
                <a:tab pos="228600" algn="dec"/>
              </a:tabLst>
              <a:defRPr>
                <a:solidFill>
                  <a:schemeClr val="tx1"/>
                </a:solidFill>
                <a:latin typeface="Arial" panose="020B0604020202020204" pitchFamily="34" charset="0"/>
              </a:defRPr>
            </a:lvl5pPr>
            <a:lvl6pPr marL="2286000" eaLnBrk="0" fontAlgn="base" hangingPunct="0">
              <a:spcBef>
                <a:spcPct val="0"/>
              </a:spcBef>
              <a:spcAft>
                <a:spcPct val="0"/>
              </a:spcAft>
              <a:tabLst>
                <a:tab pos="228600" algn="dec"/>
              </a:tabLst>
              <a:defRPr>
                <a:solidFill>
                  <a:schemeClr val="tx1"/>
                </a:solidFill>
                <a:latin typeface="Arial" panose="020B0604020202020204" pitchFamily="34" charset="0"/>
              </a:defRPr>
            </a:lvl6pPr>
            <a:lvl7pPr marL="2743200" eaLnBrk="0" fontAlgn="base" hangingPunct="0">
              <a:spcBef>
                <a:spcPct val="0"/>
              </a:spcBef>
              <a:spcAft>
                <a:spcPct val="0"/>
              </a:spcAft>
              <a:tabLst>
                <a:tab pos="228600" algn="dec"/>
              </a:tabLst>
              <a:defRPr>
                <a:solidFill>
                  <a:schemeClr val="tx1"/>
                </a:solidFill>
                <a:latin typeface="Arial" panose="020B0604020202020204" pitchFamily="34" charset="0"/>
              </a:defRPr>
            </a:lvl7pPr>
            <a:lvl8pPr marL="3200400" eaLnBrk="0" fontAlgn="base" hangingPunct="0">
              <a:spcBef>
                <a:spcPct val="0"/>
              </a:spcBef>
              <a:spcAft>
                <a:spcPct val="0"/>
              </a:spcAft>
              <a:tabLst>
                <a:tab pos="228600" algn="dec"/>
              </a:tabLst>
              <a:defRPr>
                <a:solidFill>
                  <a:schemeClr val="tx1"/>
                </a:solidFill>
                <a:latin typeface="Arial" panose="020B0604020202020204" pitchFamily="34" charset="0"/>
              </a:defRPr>
            </a:lvl8pPr>
            <a:lvl9pPr marL="3657600" eaLnBrk="0" fontAlgn="base" hangingPunct="0">
              <a:spcBef>
                <a:spcPct val="0"/>
              </a:spcBef>
              <a:spcAft>
                <a:spcPct val="0"/>
              </a:spcAft>
              <a:tabLst>
                <a:tab pos="228600" algn="dec"/>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28600" algn="dec"/>
              </a:tabLst>
            </a:pPr>
            <a:r>
              <a:rPr kumimoji="0" lang="en-PH" altLang="en-US" sz="1700" b="1" i="0" u="none" strike="noStrike" cap="none" normalizeH="0" baseline="0" dirty="0">
                <a:ln>
                  <a:noFill/>
                </a:ln>
                <a:solidFill>
                  <a:schemeClr val="tx1"/>
                </a:solidFill>
                <a:effectLst/>
                <a:latin typeface="Inter"/>
                <a:ea typeface="Times New Roman" panose="02020603050405020304" pitchFamily="18" charset="0"/>
                <a:cs typeface="Times New Roman" panose="02020603050405020304" pitchFamily="18" charset="0"/>
              </a:rPr>
              <a:t>Summary of End-User</a:t>
            </a:r>
            <a:r>
              <a:rPr kumimoji="0" lang="en-PH" altLang="en-US" sz="1700" b="1" i="0" u="none" strike="noStrike" cap="none" normalizeH="0" dirty="0">
                <a:ln>
                  <a:noFill/>
                </a:ln>
                <a:solidFill>
                  <a:schemeClr val="tx1"/>
                </a:solidFill>
                <a:effectLst/>
                <a:latin typeface="Inter"/>
                <a:ea typeface="Times New Roman" panose="02020603050405020304" pitchFamily="18" charset="0"/>
                <a:cs typeface="Times New Roman" panose="02020603050405020304" pitchFamily="18" charset="0"/>
              </a:rPr>
              <a:t> </a:t>
            </a:r>
            <a:r>
              <a:rPr kumimoji="0" lang="en-PH" altLang="en-US" sz="1700" b="1" i="0" u="none" strike="noStrike" cap="none" normalizeH="0" baseline="0" dirty="0">
                <a:ln>
                  <a:noFill/>
                </a:ln>
                <a:solidFill>
                  <a:schemeClr val="tx1"/>
                </a:solidFill>
                <a:effectLst/>
                <a:latin typeface="Inter"/>
                <a:ea typeface="Times New Roman" panose="02020603050405020304" pitchFamily="18" charset="0"/>
                <a:cs typeface="Times New Roman" panose="02020603050405020304" pitchFamily="18" charset="0"/>
              </a:rPr>
              <a:t>Evaluation Results</a:t>
            </a:r>
            <a:endParaRPr kumimoji="0" lang="en-PH" altLang="en-US" sz="1700" b="0" i="0" u="none" strike="noStrike" cap="none" normalizeH="0" baseline="0" dirty="0">
              <a:ln>
                <a:noFill/>
              </a:ln>
              <a:solidFill>
                <a:schemeClr val="tx1"/>
              </a:solidFill>
              <a:effectLst/>
              <a:latin typeface="Inter"/>
            </a:endParaRPr>
          </a:p>
          <a:p>
            <a:pPr marL="0" marR="0" lvl="0" indent="0" algn="l" defTabSz="914400" rtl="0" eaLnBrk="0" fontAlgn="base" latinLnBrk="0" hangingPunct="0">
              <a:lnSpc>
                <a:spcPct val="100000"/>
              </a:lnSpc>
              <a:spcBef>
                <a:spcPct val="0"/>
              </a:spcBef>
              <a:spcAft>
                <a:spcPct val="0"/>
              </a:spcAft>
              <a:buClrTx/>
              <a:buSzTx/>
              <a:buFontTx/>
              <a:buNone/>
              <a:tabLst>
                <a:tab pos="228600" algn="dec"/>
              </a:tabLst>
            </a:pPr>
            <a:endParaRPr kumimoji="0" lang="en-PH" altLang="en-US" sz="1700" b="0" i="0" u="none" strike="noStrike" cap="none" normalizeH="0" baseline="0" dirty="0">
              <a:ln>
                <a:noFill/>
              </a:ln>
              <a:solidFill>
                <a:schemeClr val="tx1"/>
              </a:solidFill>
              <a:effectLst/>
              <a:latin typeface="Inter"/>
            </a:endParaRPr>
          </a:p>
        </p:txBody>
      </p:sp>
      <p:graphicFrame>
        <p:nvGraphicFramePr>
          <p:cNvPr id="5" name="Table 4">
            <a:extLst>
              <a:ext uri="{FF2B5EF4-FFF2-40B4-BE49-F238E27FC236}">
                <a16:creationId xmlns:a16="http://schemas.microsoft.com/office/drawing/2014/main" id="{85C03CC7-7513-E1C4-F9D7-97061B1EE5D2}"/>
              </a:ext>
            </a:extLst>
          </p:cNvPr>
          <p:cNvGraphicFramePr>
            <a:graphicFrameLocks noGrp="1"/>
          </p:cNvGraphicFramePr>
          <p:nvPr>
            <p:extLst>
              <p:ext uri="{D42A27DB-BD31-4B8C-83A1-F6EECF244321}">
                <p14:modId xmlns:p14="http://schemas.microsoft.com/office/powerpoint/2010/main" val="4123824269"/>
              </p:ext>
            </p:extLst>
          </p:nvPr>
        </p:nvGraphicFramePr>
        <p:xfrm>
          <a:off x="556260" y="1585524"/>
          <a:ext cx="7010400" cy="1927298"/>
        </p:xfrm>
        <a:graphic>
          <a:graphicData uri="http://schemas.openxmlformats.org/drawingml/2006/table">
            <a:tbl>
              <a:tblPr firstRow="1" lastRow="1">
                <a:tableStyleId>{0F24753E-8A85-4BEE-97E2-441CDA198357}</a:tableStyleId>
              </a:tblPr>
              <a:tblGrid>
                <a:gridCol w="3084576">
                  <a:extLst>
                    <a:ext uri="{9D8B030D-6E8A-4147-A177-3AD203B41FA5}">
                      <a16:colId xmlns:a16="http://schemas.microsoft.com/office/drawing/2014/main" val="3651971245"/>
                    </a:ext>
                  </a:extLst>
                </a:gridCol>
                <a:gridCol w="1460883">
                  <a:extLst>
                    <a:ext uri="{9D8B030D-6E8A-4147-A177-3AD203B41FA5}">
                      <a16:colId xmlns:a16="http://schemas.microsoft.com/office/drawing/2014/main" val="815775054"/>
                    </a:ext>
                  </a:extLst>
                </a:gridCol>
                <a:gridCol w="2464941">
                  <a:extLst>
                    <a:ext uri="{9D8B030D-6E8A-4147-A177-3AD203B41FA5}">
                      <a16:colId xmlns:a16="http://schemas.microsoft.com/office/drawing/2014/main" val="95172814"/>
                    </a:ext>
                  </a:extLst>
                </a:gridCol>
              </a:tblGrid>
              <a:tr h="263057">
                <a:tc>
                  <a:txBody>
                    <a:bodyPr/>
                    <a:lstStyle/>
                    <a:p>
                      <a:pPr marL="0" marR="0" algn="ctr">
                        <a:lnSpc>
                          <a:spcPct val="107000"/>
                        </a:lnSpc>
                        <a:spcBef>
                          <a:spcPts val="0"/>
                        </a:spcBef>
                        <a:spcAft>
                          <a:spcPts val="0"/>
                        </a:spcAft>
                      </a:pPr>
                      <a:r>
                        <a:rPr lang="en-US" sz="1200" b="1" dirty="0">
                          <a:solidFill>
                            <a:schemeClr val="bg1"/>
                          </a:solidFill>
                          <a:effectLst/>
                          <a:latin typeface="Inter"/>
                        </a:rPr>
                        <a:t>Characteristics</a:t>
                      </a:r>
                      <a:endParaRPr lang="en-PH" sz="1100" b="1" dirty="0">
                        <a:solidFill>
                          <a:schemeClr val="bg1"/>
                        </a:solidFill>
                        <a:effectLst/>
                        <a:latin typeface="Inter"/>
                        <a:ea typeface="Calibri" panose="020F0502020204030204" pitchFamily="34" charset="0"/>
                        <a:cs typeface="Times New Roman" panose="02020603050405020304" pitchFamily="18" charset="0"/>
                      </a:endParaRPr>
                    </a:p>
                  </a:txBody>
                  <a:tcPr marL="68580" marR="68580" marT="0" marB="0">
                    <a:solidFill>
                      <a:schemeClr val="tx1"/>
                    </a:solidFill>
                  </a:tcPr>
                </a:tc>
                <a:tc>
                  <a:txBody>
                    <a:bodyPr/>
                    <a:lstStyle/>
                    <a:p>
                      <a:pPr marL="0" marR="0" algn="ctr">
                        <a:lnSpc>
                          <a:spcPct val="107000"/>
                        </a:lnSpc>
                        <a:spcBef>
                          <a:spcPts val="0"/>
                        </a:spcBef>
                        <a:spcAft>
                          <a:spcPts val="0"/>
                        </a:spcAft>
                      </a:pPr>
                      <a:r>
                        <a:rPr lang="en-US" sz="1200" b="1">
                          <a:solidFill>
                            <a:schemeClr val="bg1"/>
                          </a:solidFill>
                          <a:effectLst/>
                          <a:latin typeface="Inter"/>
                        </a:rPr>
                        <a:t>Average Score</a:t>
                      </a:r>
                      <a:endParaRPr lang="en-PH" sz="1100" b="1">
                        <a:solidFill>
                          <a:schemeClr val="bg1"/>
                        </a:solidFill>
                        <a:effectLst/>
                        <a:latin typeface="Inter"/>
                        <a:ea typeface="Calibri" panose="020F0502020204030204" pitchFamily="34" charset="0"/>
                        <a:cs typeface="Times New Roman" panose="02020603050405020304" pitchFamily="18" charset="0"/>
                      </a:endParaRPr>
                    </a:p>
                  </a:txBody>
                  <a:tcPr marL="68580" marR="68580" marT="0" marB="0">
                    <a:solidFill>
                      <a:schemeClr val="tx1"/>
                    </a:solidFill>
                  </a:tcPr>
                </a:tc>
                <a:tc>
                  <a:txBody>
                    <a:bodyPr/>
                    <a:lstStyle/>
                    <a:p>
                      <a:pPr marL="0" marR="0" algn="ctr">
                        <a:lnSpc>
                          <a:spcPct val="107000"/>
                        </a:lnSpc>
                        <a:spcBef>
                          <a:spcPts val="0"/>
                        </a:spcBef>
                        <a:spcAft>
                          <a:spcPts val="0"/>
                        </a:spcAft>
                      </a:pPr>
                      <a:r>
                        <a:rPr lang="en-US" sz="1200" b="1" dirty="0">
                          <a:solidFill>
                            <a:schemeClr val="bg1"/>
                          </a:solidFill>
                          <a:effectLst/>
                          <a:latin typeface="Inter"/>
                        </a:rPr>
                        <a:t>Descriptive Interpretation</a:t>
                      </a:r>
                      <a:endParaRPr lang="en-PH" sz="1100" b="1" dirty="0">
                        <a:solidFill>
                          <a:schemeClr val="bg1"/>
                        </a:solidFill>
                        <a:effectLst/>
                        <a:latin typeface="Inter"/>
                        <a:ea typeface="Calibri" panose="020F0502020204030204" pitchFamily="34" charset="0"/>
                        <a:cs typeface="Times New Roman" panose="02020603050405020304" pitchFamily="18" charset="0"/>
                      </a:endParaRPr>
                    </a:p>
                  </a:txBody>
                  <a:tcPr marL="68580" marR="68580" marT="0" marB="0">
                    <a:solidFill>
                      <a:schemeClr val="tx1"/>
                    </a:solidFill>
                  </a:tcPr>
                </a:tc>
                <a:extLst>
                  <a:ext uri="{0D108BD9-81ED-4DB2-BD59-A6C34878D82A}">
                    <a16:rowId xmlns:a16="http://schemas.microsoft.com/office/drawing/2014/main" val="631134939"/>
                  </a:ext>
                </a:extLst>
              </a:tr>
              <a:tr h="263057">
                <a:tc>
                  <a:txBody>
                    <a:bodyPr/>
                    <a:lstStyle/>
                    <a:p>
                      <a:pPr marL="0" marR="0" lvl="0" indent="0">
                        <a:lnSpc>
                          <a:spcPct val="107000"/>
                        </a:lnSpc>
                        <a:spcBef>
                          <a:spcPts val="0"/>
                        </a:spcBef>
                        <a:spcAft>
                          <a:spcPts val="0"/>
                        </a:spcAft>
                        <a:buFont typeface="+mj-lt"/>
                        <a:buNone/>
                      </a:pPr>
                      <a:r>
                        <a:rPr lang="en-US" sz="1200" b="1" dirty="0">
                          <a:effectLst/>
                          <a:latin typeface="Inter"/>
                        </a:rPr>
                        <a:t>1.  Usability </a:t>
                      </a:r>
                      <a:endParaRPr lang="en-PH" sz="1200" b="1" dirty="0">
                        <a:solidFill>
                          <a:srgbClr val="000000"/>
                        </a:solidFill>
                        <a:effectLst/>
                        <a:latin typeface="Inter"/>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b="1" dirty="0">
                          <a:effectLst/>
                          <a:latin typeface="Inter"/>
                        </a:rPr>
                        <a:t>4.58</a:t>
                      </a:r>
                      <a:endParaRPr lang="en-PH" sz="1200" b="1" dirty="0">
                        <a:solidFill>
                          <a:srgbClr val="000000"/>
                        </a:solidFill>
                        <a:effectLst/>
                        <a:latin typeface="Inter"/>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b="1">
                          <a:effectLst/>
                          <a:latin typeface="Inter"/>
                        </a:rPr>
                        <a:t>Excellent</a:t>
                      </a:r>
                      <a:endParaRPr lang="en-PH" sz="1200" b="1">
                        <a:solidFill>
                          <a:srgbClr val="000000"/>
                        </a:solidFill>
                        <a:effectLst/>
                        <a:latin typeface="Inter"/>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8270082"/>
                  </a:ext>
                </a:extLst>
              </a:tr>
              <a:tr h="278415">
                <a:tc>
                  <a:txBody>
                    <a:bodyPr/>
                    <a:lstStyle/>
                    <a:p>
                      <a:pPr marL="228600" marR="0" lvl="0" indent="-228600">
                        <a:lnSpc>
                          <a:spcPct val="107000"/>
                        </a:lnSpc>
                        <a:spcBef>
                          <a:spcPts val="0"/>
                        </a:spcBef>
                        <a:spcAft>
                          <a:spcPts val="0"/>
                        </a:spcAft>
                        <a:buFont typeface="+mj-lt"/>
                        <a:buAutoNum type="arabicPeriod" startAt="2"/>
                      </a:pPr>
                      <a:r>
                        <a:rPr lang="en-US" sz="1200" b="1" dirty="0">
                          <a:effectLst/>
                          <a:latin typeface="Inter"/>
                        </a:rPr>
                        <a:t>Effectiveness</a:t>
                      </a:r>
                      <a:endParaRPr lang="en-PH" sz="1200" b="1" dirty="0">
                        <a:solidFill>
                          <a:srgbClr val="000000"/>
                        </a:solidFill>
                        <a:effectLst/>
                        <a:latin typeface="Inter"/>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b="1" dirty="0">
                          <a:effectLst/>
                          <a:latin typeface="Inter"/>
                        </a:rPr>
                        <a:t>4.8</a:t>
                      </a:r>
                      <a:endParaRPr lang="en-PH" sz="1200" b="1" dirty="0">
                        <a:solidFill>
                          <a:srgbClr val="000000"/>
                        </a:solidFill>
                        <a:effectLst/>
                        <a:latin typeface="Inter"/>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228600" algn="dec"/>
                        </a:tabLst>
                      </a:pPr>
                      <a:r>
                        <a:rPr lang="en-US" sz="1200" b="1">
                          <a:effectLst/>
                          <a:latin typeface="Inter"/>
                        </a:rPr>
                        <a:t>Excellent</a:t>
                      </a:r>
                      <a:endParaRPr lang="en-PH" sz="1200" b="1">
                        <a:solidFill>
                          <a:srgbClr val="000000"/>
                        </a:solidFill>
                        <a:effectLst/>
                        <a:latin typeface="Inter"/>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90325943"/>
                  </a:ext>
                </a:extLst>
              </a:tr>
              <a:tr h="278415">
                <a:tc>
                  <a:txBody>
                    <a:bodyPr/>
                    <a:lstStyle/>
                    <a:p>
                      <a:pPr marL="228600" marR="0" lvl="0" indent="-228600">
                        <a:lnSpc>
                          <a:spcPct val="107000"/>
                        </a:lnSpc>
                        <a:spcBef>
                          <a:spcPts val="0"/>
                        </a:spcBef>
                        <a:spcAft>
                          <a:spcPts val="0"/>
                        </a:spcAft>
                        <a:buFont typeface="+mj-lt"/>
                        <a:buAutoNum type="arabicPeriod" startAt="3"/>
                      </a:pPr>
                      <a:r>
                        <a:rPr lang="en-US" sz="1200" b="1" dirty="0">
                          <a:effectLst/>
                          <a:latin typeface="Inter"/>
                        </a:rPr>
                        <a:t>Efficiency</a:t>
                      </a:r>
                      <a:endParaRPr lang="en-PH" sz="1200" b="1" dirty="0">
                        <a:solidFill>
                          <a:srgbClr val="000000"/>
                        </a:solidFill>
                        <a:effectLst/>
                        <a:latin typeface="Inter"/>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b="1" dirty="0">
                          <a:effectLst/>
                          <a:latin typeface="Inter"/>
                        </a:rPr>
                        <a:t>4.7</a:t>
                      </a:r>
                      <a:endParaRPr lang="en-PH" sz="1200" b="1" dirty="0">
                        <a:solidFill>
                          <a:srgbClr val="000000"/>
                        </a:solidFill>
                        <a:effectLst/>
                        <a:latin typeface="Inter"/>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228600" algn="dec"/>
                        </a:tabLst>
                      </a:pPr>
                      <a:r>
                        <a:rPr lang="en-US" sz="1200" b="1">
                          <a:effectLst/>
                          <a:latin typeface="Inter"/>
                        </a:rPr>
                        <a:t>Excellent</a:t>
                      </a:r>
                      <a:endParaRPr lang="en-PH" sz="1200" b="1">
                        <a:solidFill>
                          <a:srgbClr val="000000"/>
                        </a:solidFill>
                        <a:effectLst/>
                        <a:latin typeface="Inter"/>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99273787"/>
                  </a:ext>
                </a:extLst>
              </a:tr>
              <a:tr h="278415">
                <a:tc>
                  <a:txBody>
                    <a:bodyPr/>
                    <a:lstStyle/>
                    <a:p>
                      <a:pPr marL="228600" marR="0" lvl="0" indent="-228600">
                        <a:lnSpc>
                          <a:spcPct val="107000"/>
                        </a:lnSpc>
                        <a:spcBef>
                          <a:spcPts val="0"/>
                        </a:spcBef>
                        <a:spcAft>
                          <a:spcPts val="0"/>
                        </a:spcAft>
                        <a:buFont typeface="+mj-lt"/>
                        <a:buAutoNum type="arabicPeriod" startAt="4"/>
                      </a:pPr>
                      <a:r>
                        <a:rPr lang="en-US" sz="1200" b="1" dirty="0">
                          <a:effectLst/>
                          <a:latin typeface="Inter"/>
                        </a:rPr>
                        <a:t>Satisfaction</a:t>
                      </a:r>
                      <a:endParaRPr lang="en-PH" sz="1200" b="1" dirty="0">
                        <a:solidFill>
                          <a:srgbClr val="000000"/>
                        </a:solidFill>
                        <a:effectLst/>
                        <a:latin typeface="Inter"/>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b="1" dirty="0">
                          <a:effectLst/>
                          <a:latin typeface="Inter"/>
                        </a:rPr>
                        <a:t>4.7</a:t>
                      </a:r>
                      <a:endParaRPr lang="en-PH" sz="1200" b="1" dirty="0">
                        <a:solidFill>
                          <a:srgbClr val="000000"/>
                        </a:solidFill>
                        <a:effectLst/>
                        <a:latin typeface="Inter"/>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228600" algn="dec"/>
                        </a:tabLst>
                      </a:pPr>
                      <a:r>
                        <a:rPr lang="en-US" sz="1200" b="1">
                          <a:effectLst/>
                          <a:latin typeface="Inter"/>
                        </a:rPr>
                        <a:t>Excellent</a:t>
                      </a:r>
                      <a:endParaRPr lang="en-PH" sz="1200" b="1">
                        <a:solidFill>
                          <a:srgbClr val="000000"/>
                        </a:solidFill>
                        <a:effectLst/>
                        <a:latin typeface="Inter"/>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20961912"/>
                  </a:ext>
                </a:extLst>
              </a:tr>
              <a:tr h="278415">
                <a:tc>
                  <a:txBody>
                    <a:bodyPr/>
                    <a:lstStyle/>
                    <a:p>
                      <a:pPr marL="0" marR="0" lvl="0" indent="0">
                        <a:lnSpc>
                          <a:spcPct val="107000"/>
                        </a:lnSpc>
                        <a:spcBef>
                          <a:spcPts val="0"/>
                        </a:spcBef>
                        <a:spcAft>
                          <a:spcPts val="0"/>
                        </a:spcAft>
                        <a:buFont typeface="+mj-lt"/>
                        <a:buNone/>
                      </a:pPr>
                      <a:r>
                        <a:rPr lang="en-US" sz="1200" b="1" dirty="0">
                          <a:effectLst/>
                          <a:latin typeface="Inter"/>
                        </a:rPr>
                        <a:t>5.  Context Coverage</a:t>
                      </a:r>
                      <a:endParaRPr lang="en-PH" sz="1200" b="1" dirty="0">
                        <a:solidFill>
                          <a:srgbClr val="000000"/>
                        </a:solidFill>
                        <a:effectLst/>
                        <a:latin typeface="Inter"/>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b="1" dirty="0">
                          <a:effectLst/>
                          <a:latin typeface="Inter"/>
                        </a:rPr>
                        <a:t>4.75</a:t>
                      </a:r>
                      <a:endParaRPr lang="en-PH" sz="1200" b="1" dirty="0">
                        <a:solidFill>
                          <a:srgbClr val="000000"/>
                        </a:solidFill>
                        <a:effectLst/>
                        <a:latin typeface="Inter"/>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228600" algn="dec"/>
                        </a:tabLst>
                      </a:pPr>
                      <a:r>
                        <a:rPr lang="en-US" sz="1200" b="1">
                          <a:effectLst/>
                          <a:latin typeface="Inter"/>
                        </a:rPr>
                        <a:t>Excellent</a:t>
                      </a:r>
                      <a:endParaRPr lang="en-PH" sz="1200" b="1">
                        <a:solidFill>
                          <a:srgbClr val="000000"/>
                        </a:solidFill>
                        <a:effectLst/>
                        <a:latin typeface="Inter"/>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90032085"/>
                  </a:ext>
                </a:extLst>
              </a:tr>
              <a:tr h="287524">
                <a:tc>
                  <a:txBody>
                    <a:bodyPr/>
                    <a:lstStyle/>
                    <a:p>
                      <a:pPr marL="0" marR="0" algn="ctr">
                        <a:lnSpc>
                          <a:spcPct val="107000"/>
                        </a:lnSpc>
                        <a:spcBef>
                          <a:spcPts val="0"/>
                        </a:spcBef>
                        <a:spcAft>
                          <a:spcPts val="0"/>
                        </a:spcAft>
                      </a:pPr>
                      <a:r>
                        <a:rPr lang="en-US" sz="1200" b="1" dirty="0">
                          <a:effectLst/>
                          <a:latin typeface="Inter"/>
                        </a:rPr>
                        <a:t>Average Mean </a:t>
                      </a:r>
                      <a:endParaRPr lang="en-PH" sz="1200" b="1" dirty="0">
                        <a:solidFill>
                          <a:srgbClr val="000000"/>
                        </a:solidFill>
                        <a:effectLst/>
                        <a:latin typeface="Inter"/>
                        <a:ea typeface="Calibri" panose="020F0502020204030204" pitchFamily="34" charset="0"/>
                        <a:cs typeface="Times New Roman" panose="02020603050405020304" pitchFamily="18" charset="0"/>
                      </a:endParaRPr>
                    </a:p>
                  </a:txBody>
                  <a:tcPr marL="68580" marR="68580" marT="0" marB="0">
                    <a:solidFill>
                      <a:srgbClr val="FFCC00"/>
                    </a:solidFill>
                  </a:tcPr>
                </a:tc>
                <a:tc>
                  <a:txBody>
                    <a:bodyPr/>
                    <a:lstStyle/>
                    <a:p>
                      <a:pPr marL="0" marR="0" algn="ctr">
                        <a:lnSpc>
                          <a:spcPct val="107000"/>
                        </a:lnSpc>
                        <a:spcBef>
                          <a:spcPts val="0"/>
                        </a:spcBef>
                        <a:spcAft>
                          <a:spcPts val="0"/>
                        </a:spcAft>
                      </a:pPr>
                      <a:r>
                        <a:rPr lang="en-US" sz="1200" b="1" dirty="0">
                          <a:effectLst/>
                          <a:latin typeface="Inter"/>
                        </a:rPr>
                        <a:t>4.70 </a:t>
                      </a:r>
                      <a:endParaRPr lang="en-PH" sz="1200" b="1" dirty="0">
                        <a:solidFill>
                          <a:srgbClr val="000000"/>
                        </a:solidFill>
                        <a:effectLst/>
                        <a:latin typeface="Inter"/>
                        <a:ea typeface="Calibri" panose="020F0502020204030204" pitchFamily="34" charset="0"/>
                        <a:cs typeface="Times New Roman" panose="02020603050405020304" pitchFamily="18" charset="0"/>
                      </a:endParaRPr>
                    </a:p>
                  </a:txBody>
                  <a:tcPr marL="68580" marR="68580" marT="0" marB="0">
                    <a:solidFill>
                      <a:srgbClr val="FFCC00"/>
                    </a:solidFill>
                  </a:tcPr>
                </a:tc>
                <a:tc>
                  <a:txBody>
                    <a:bodyPr/>
                    <a:lstStyle/>
                    <a:p>
                      <a:pPr marL="0" marR="0" algn="ctr">
                        <a:lnSpc>
                          <a:spcPct val="115000"/>
                        </a:lnSpc>
                        <a:spcBef>
                          <a:spcPts val="0"/>
                        </a:spcBef>
                        <a:spcAft>
                          <a:spcPts val="800"/>
                        </a:spcAft>
                        <a:tabLst>
                          <a:tab pos="228600" algn="dec"/>
                        </a:tabLst>
                      </a:pPr>
                      <a:r>
                        <a:rPr lang="en-US" sz="1200" b="1" dirty="0">
                          <a:effectLst/>
                          <a:latin typeface="Inter"/>
                        </a:rPr>
                        <a:t>Excellent</a:t>
                      </a:r>
                      <a:endParaRPr lang="en-PH" sz="1200" b="1" dirty="0">
                        <a:solidFill>
                          <a:srgbClr val="000000"/>
                        </a:solidFill>
                        <a:effectLst/>
                        <a:latin typeface="Inter"/>
                        <a:ea typeface="Times New Roman" panose="02020603050405020304" pitchFamily="18" charset="0"/>
                        <a:cs typeface="Times New Roman" panose="02020603050405020304" pitchFamily="18" charset="0"/>
                      </a:endParaRPr>
                    </a:p>
                  </a:txBody>
                  <a:tcPr marL="68580" marR="68580" marT="0" marB="0">
                    <a:solidFill>
                      <a:srgbClr val="FFCC00"/>
                    </a:solidFill>
                  </a:tcPr>
                </a:tc>
                <a:extLst>
                  <a:ext uri="{0D108BD9-81ED-4DB2-BD59-A6C34878D82A}">
                    <a16:rowId xmlns:a16="http://schemas.microsoft.com/office/drawing/2014/main" val="1014159876"/>
                  </a:ext>
                </a:extLst>
              </a:tr>
            </a:tbl>
          </a:graphicData>
        </a:graphic>
      </p:graphicFrame>
    </p:spTree>
    <p:extLst>
      <p:ext uri="{BB962C8B-B14F-4D97-AF65-F5344CB8AC3E}">
        <p14:creationId xmlns:p14="http://schemas.microsoft.com/office/powerpoint/2010/main" val="42048754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3851;p15">
            <a:extLst>
              <a:ext uri="{FF2B5EF4-FFF2-40B4-BE49-F238E27FC236}">
                <a16:creationId xmlns:a16="http://schemas.microsoft.com/office/drawing/2014/main" id="{24055C1C-6B15-0878-7982-5B9F322934E6}"/>
              </a:ext>
            </a:extLst>
          </p:cNvPr>
          <p:cNvSpPr txBox="1">
            <a:spLocks/>
          </p:cNvSpPr>
          <p:nvPr/>
        </p:nvSpPr>
        <p:spPr>
          <a:xfrm>
            <a:off x="0" y="161877"/>
            <a:ext cx="1854199" cy="522797"/>
          </a:xfrm>
          <a:prstGeom prst="rect">
            <a:avLst/>
          </a:prstGeom>
          <a:solidFill>
            <a:schemeClr val="tx1"/>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9pPr>
          </a:lstStyle>
          <a:p>
            <a:pPr marL="0" indent="0">
              <a:spcBef>
                <a:spcPts val="0"/>
              </a:spcBef>
              <a:buClr>
                <a:schemeClr val="dk1"/>
              </a:buClr>
              <a:buSzPts val="1100"/>
              <a:buFont typeface="Titillium Web Light"/>
              <a:buNone/>
            </a:pPr>
            <a:r>
              <a:rPr lang="en-US" sz="2000" b="1" dirty="0">
                <a:solidFill>
                  <a:schemeClr val="bg1"/>
                </a:solidFill>
              </a:rPr>
              <a:t>SUMMARY</a:t>
            </a:r>
          </a:p>
        </p:txBody>
      </p:sp>
      <p:pic>
        <p:nvPicPr>
          <p:cNvPr id="6146" name="Picture 2" descr="Summary icon color outline Royalty Free Vector Image">
            <a:extLst>
              <a:ext uri="{FF2B5EF4-FFF2-40B4-BE49-F238E27FC236}">
                <a16:creationId xmlns:a16="http://schemas.microsoft.com/office/drawing/2014/main" id="{1E84892E-5504-A70E-F3D6-8E8D55ABF1A0}"/>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artisticPencilGrayscale/>
                    </a14:imgEffect>
                  </a14:imgLayer>
                </a14:imgProps>
              </a:ext>
              <a:ext uri="{28A0092B-C50C-407E-A947-70E740481C1C}">
                <a14:useLocalDpi xmlns:a14="http://schemas.microsoft.com/office/drawing/2010/main" val="0"/>
              </a:ext>
            </a:extLst>
          </a:blip>
          <a:srcRect l="3280" t="8740" r="5040" b="17482"/>
          <a:stretch/>
        </p:blipFill>
        <p:spPr bwMode="auto">
          <a:xfrm rot="1577609">
            <a:off x="1428278" y="132404"/>
            <a:ext cx="669355" cy="58174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A8716D6A-7E4E-CF2B-7A3A-5B215CE29DDA}"/>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12</a:t>
            </a:fld>
            <a:endParaRPr lang="en"/>
          </a:p>
        </p:txBody>
      </p:sp>
      <p:sp>
        <p:nvSpPr>
          <p:cNvPr id="5" name="TextBox 4">
            <a:extLst>
              <a:ext uri="{FF2B5EF4-FFF2-40B4-BE49-F238E27FC236}">
                <a16:creationId xmlns:a16="http://schemas.microsoft.com/office/drawing/2014/main" id="{C1A10983-2D32-7A76-B2A5-51B56FB06949}"/>
              </a:ext>
            </a:extLst>
          </p:cNvPr>
          <p:cNvSpPr txBox="1"/>
          <p:nvPr/>
        </p:nvSpPr>
        <p:spPr>
          <a:xfrm>
            <a:off x="640230" y="684674"/>
            <a:ext cx="6888329" cy="2186432"/>
          </a:xfrm>
          <a:prstGeom prst="rect">
            <a:avLst/>
          </a:prstGeom>
          <a:noFill/>
        </p:spPr>
        <p:txBody>
          <a:bodyPr wrap="square" rtlCol="0">
            <a:spAutoFit/>
          </a:bodyPr>
          <a:lstStyle/>
          <a:p>
            <a:pPr indent="457200" algn="just">
              <a:lnSpc>
                <a:spcPct val="200000"/>
              </a:lnSpc>
            </a:pPr>
            <a:r>
              <a:rPr lang="en-US" b="1" dirty="0">
                <a:effectLst/>
                <a:latin typeface="Inter"/>
                <a:ea typeface="Calibri" panose="020F0502020204030204" pitchFamily="34" charset="0"/>
                <a:cs typeface="Times New Roman" panose="02020603050405020304" pitchFamily="18" charset="0"/>
              </a:rPr>
              <a:t>The system was evaluated by 40 respondents, including 10 IT Experts and 30 End-users. The IT Experts </a:t>
            </a:r>
            <a:r>
              <a:rPr lang="en-US" b="1" dirty="0">
                <a:latin typeface="Inter"/>
                <a:ea typeface="Calibri" panose="020F0502020204030204" pitchFamily="34" charset="0"/>
                <a:cs typeface="Times New Roman" panose="02020603050405020304" pitchFamily="18" charset="0"/>
              </a:rPr>
              <a:t> evaluation results </a:t>
            </a:r>
            <a:r>
              <a:rPr lang="en-US" b="1" dirty="0">
                <a:effectLst/>
                <a:latin typeface="Inter"/>
                <a:ea typeface="Calibri" panose="020F0502020204030204" pitchFamily="34" charset="0"/>
                <a:cs typeface="Times New Roman" panose="02020603050405020304" pitchFamily="18" charset="0"/>
              </a:rPr>
              <a:t>indicating a Very Satisfactory overall performance. The End-users provided feedback stating that the system is user-friendly, accessible, trustworthy, adaptable, useful, and comfortable, resulting in an average mean score of 4.70, indicating a highly satisfactory level of performance.</a:t>
            </a:r>
            <a:endParaRPr lang="en-PH" b="1" dirty="0">
              <a:effectLst/>
              <a:latin typeface="Inter"/>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044948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6146"/>
                                        </p:tgtEl>
                                        <p:attrNameLst>
                                          <p:attrName>style.visibility</p:attrName>
                                        </p:attrNameLst>
                                      </p:cBhvr>
                                      <p:to>
                                        <p:strVal val="visible"/>
                                      </p:to>
                                    </p:set>
                                    <p:animEffect transition="in" filter="fade">
                                      <p:cBhvr>
                                        <p:cTn id="10" dur="500"/>
                                        <p:tgtEl>
                                          <p:spTgt spid="6146"/>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3851;p15">
            <a:extLst>
              <a:ext uri="{FF2B5EF4-FFF2-40B4-BE49-F238E27FC236}">
                <a16:creationId xmlns:a16="http://schemas.microsoft.com/office/drawing/2014/main" id="{24055C1C-6B15-0878-7982-5B9F322934E6}"/>
              </a:ext>
            </a:extLst>
          </p:cNvPr>
          <p:cNvSpPr txBox="1">
            <a:spLocks/>
          </p:cNvSpPr>
          <p:nvPr/>
        </p:nvSpPr>
        <p:spPr>
          <a:xfrm>
            <a:off x="0" y="161877"/>
            <a:ext cx="1854199" cy="522797"/>
          </a:xfrm>
          <a:prstGeom prst="rect">
            <a:avLst/>
          </a:prstGeom>
          <a:solidFill>
            <a:schemeClr val="tx1"/>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9pPr>
          </a:lstStyle>
          <a:p>
            <a:pPr marL="0" indent="0">
              <a:spcBef>
                <a:spcPts val="0"/>
              </a:spcBef>
              <a:buClr>
                <a:schemeClr val="dk1"/>
              </a:buClr>
              <a:buSzPts val="1100"/>
              <a:buFont typeface="Titillium Web Light"/>
              <a:buNone/>
            </a:pPr>
            <a:r>
              <a:rPr lang="en-US" sz="2000" b="1" dirty="0">
                <a:solidFill>
                  <a:schemeClr val="bg1"/>
                </a:solidFill>
              </a:rPr>
              <a:t>CONCLUSION</a:t>
            </a:r>
          </a:p>
        </p:txBody>
      </p:sp>
      <p:sp>
        <p:nvSpPr>
          <p:cNvPr id="2" name="Slide Number Placeholder 1">
            <a:extLst>
              <a:ext uri="{FF2B5EF4-FFF2-40B4-BE49-F238E27FC236}">
                <a16:creationId xmlns:a16="http://schemas.microsoft.com/office/drawing/2014/main" id="{A8716D6A-7E4E-CF2B-7A3A-5B215CE29DDA}"/>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13</a:t>
            </a:fld>
            <a:endParaRPr lang="en"/>
          </a:p>
        </p:txBody>
      </p:sp>
      <p:sp>
        <p:nvSpPr>
          <p:cNvPr id="5" name="TextBox 4">
            <a:extLst>
              <a:ext uri="{FF2B5EF4-FFF2-40B4-BE49-F238E27FC236}">
                <a16:creationId xmlns:a16="http://schemas.microsoft.com/office/drawing/2014/main" id="{C1A10983-2D32-7A76-B2A5-51B56FB06949}"/>
              </a:ext>
            </a:extLst>
          </p:cNvPr>
          <p:cNvSpPr txBox="1"/>
          <p:nvPr/>
        </p:nvSpPr>
        <p:spPr>
          <a:xfrm>
            <a:off x="640230" y="684674"/>
            <a:ext cx="6888329" cy="3909981"/>
          </a:xfrm>
          <a:prstGeom prst="rect">
            <a:avLst/>
          </a:prstGeom>
          <a:noFill/>
        </p:spPr>
        <p:txBody>
          <a:bodyPr wrap="square" rtlCol="0">
            <a:spAutoFit/>
          </a:bodyPr>
          <a:lstStyle/>
          <a:p>
            <a:pPr indent="457200" algn="just">
              <a:lnSpc>
                <a:spcPct val="200000"/>
              </a:lnSpc>
            </a:pPr>
            <a:r>
              <a:rPr lang="en-US" b="1" dirty="0">
                <a:latin typeface="Inter"/>
              </a:rPr>
              <a:t>In conclusion, our system underwent thorough evaluation by IT experts and end users, resulting in highly positive assessments. The evaluation by IT experts highlighted the system's very satisfactory performance across various aspects, including functionality, performance, usability, security, maintainability, and portability. The system effectively met requirements, delivered efficient performance, and provided a user-friendly experience. The evaluation by end users also revealed excellent performance in terms of usability, effectiveness, efficiency, satisfaction, and context coverage. Overall, the evaluation results demonstrate the system's exceptional performance, effectiveness, and user satisfaction, making it highly satisfactory and excellent.</a:t>
            </a:r>
            <a:endParaRPr lang="en-PH" b="1" dirty="0">
              <a:effectLst/>
              <a:latin typeface="Inter"/>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ECA76EA0-3BE3-1AA1-3997-D271DA164BBC}"/>
              </a:ext>
            </a:extLst>
          </p:cNvPr>
          <p:cNvPicPr>
            <a:picLocks noChangeAspect="1"/>
          </p:cNvPicPr>
          <p:nvPr/>
        </p:nvPicPr>
        <p:blipFill>
          <a:blip r:embed="rId2"/>
          <a:stretch>
            <a:fillRect/>
          </a:stretch>
        </p:blipFill>
        <p:spPr>
          <a:xfrm>
            <a:off x="1416202" y="38252"/>
            <a:ext cx="698348" cy="698348"/>
          </a:xfrm>
          <a:prstGeom prst="rect">
            <a:avLst/>
          </a:prstGeom>
        </p:spPr>
      </p:pic>
    </p:spTree>
    <p:extLst>
      <p:ext uri="{BB962C8B-B14F-4D97-AF65-F5344CB8AC3E}">
        <p14:creationId xmlns:p14="http://schemas.microsoft.com/office/powerpoint/2010/main" val="39714711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3851;p15">
            <a:extLst>
              <a:ext uri="{FF2B5EF4-FFF2-40B4-BE49-F238E27FC236}">
                <a16:creationId xmlns:a16="http://schemas.microsoft.com/office/drawing/2014/main" id="{24055C1C-6B15-0878-7982-5B9F322934E6}"/>
              </a:ext>
            </a:extLst>
          </p:cNvPr>
          <p:cNvSpPr txBox="1">
            <a:spLocks/>
          </p:cNvSpPr>
          <p:nvPr/>
        </p:nvSpPr>
        <p:spPr>
          <a:xfrm>
            <a:off x="0" y="161877"/>
            <a:ext cx="2447925" cy="522797"/>
          </a:xfrm>
          <a:prstGeom prst="rect">
            <a:avLst/>
          </a:prstGeom>
          <a:solidFill>
            <a:schemeClr val="tx1"/>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9pPr>
          </a:lstStyle>
          <a:p>
            <a:pPr marL="0" indent="0">
              <a:spcBef>
                <a:spcPts val="0"/>
              </a:spcBef>
              <a:buClr>
                <a:schemeClr val="dk1"/>
              </a:buClr>
              <a:buSzPts val="1100"/>
              <a:buFont typeface="Titillium Web Light"/>
              <a:buNone/>
            </a:pPr>
            <a:r>
              <a:rPr lang="en-US" sz="2000" b="1" dirty="0">
                <a:solidFill>
                  <a:schemeClr val="bg1"/>
                </a:solidFill>
              </a:rPr>
              <a:t>RECOMMENDATION</a:t>
            </a:r>
          </a:p>
        </p:txBody>
      </p:sp>
      <p:sp>
        <p:nvSpPr>
          <p:cNvPr id="2" name="Slide Number Placeholder 1">
            <a:extLst>
              <a:ext uri="{FF2B5EF4-FFF2-40B4-BE49-F238E27FC236}">
                <a16:creationId xmlns:a16="http://schemas.microsoft.com/office/drawing/2014/main" id="{A8716D6A-7E4E-CF2B-7A3A-5B215CE29DDA}"/>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14</a:t>
            </a:fld>
            <a:endParaRPr lang="en"/>
          </a:p>
        </p:txBody>
      </p:sp>
      <p:sp>
        <p:nvSpPr>
          <p:cNvPr id="5" name="TextBox 4">
            <a:extLst>
              <a:ext uri="{FF2B5EF4-FFF2-40B4-BE49-F238E27FC236}">
                <a16:creationId xmlns:a16="http://schemas.microsoft.com/office/drawing/2014/main" id="{C1A10983-2D32-7A76-B2A5-51B56FB06949}"/>
              </a:ext>
            </a:extLst>
          </p:cNvPr>
          <p:cNvSpPr txBox="1"/>
          <p:nvPr/>
        </p:nvSpPr>
        <p:spPr>
          <a:xfrm>
            <a:off x="543514" y="948443"/>
            <a:ext cx="6888329" cy="2436949"/>
          </a:xfrm>
          <a:prstGeom prst="rect">
            <a:avLst/>
          </a:prstGeom>
          <a:noFill/>
        </p:spPr>
        <p:txBody>
          <a:bodyPr wrap="square" rtlCol="0">
            <a:spAutoFit/>
          </a:bodyPr>
          <a:lstStyle/>
          <a:p>
            <a:pPr marL="285750" indent="-285750" algn="just">
              <a:lnSpc>
                <a:spcPct val="200000"/>
              </a:lnSpc>
              <a:buFont typeface="Arial" panose="020B0604020202020204" pitchFamily="34" charset="0"/>
              <a:buChar char="•"/>
            </a:pPr>
            <a:r>
              <a:rPr lang="en-US" sz="1300" b="1" dirty="0">
                <a:latin typeface="Inter"/>
                <a:ea typeface="Calibri" panose="020F0502020204030204" pitchFamily="34" charset="0"/>
                <a:cs typeface="Times New Roman" panose="02020603050405020304" pitchFamily="18" charset="0"/>
              </a:rPr>
              <a:t>Printing Specific Schedules: Allow users to easily print specific schedules directly from the system. </a:t>
            </a:r>
          </a:p>
          <a:p>
            <a:pPr marL="285750" indent="-285750" algn="just">
              <a:lnSpc>
                <a:spcPct val="200000"/>
              </a:lnSpc>
              <a:buFont typeface="Arial" panose="020B0604020202020204" pitchFamily="34" charset="0"/>
              <a:buChar char="•"/>
            </a:pPr>
            <a:r>
              <a:rPr lang="en-US" sz="1300" b="1" dirty="0">
                <a:latin typeface="Inter"/>
                <a:ea typeface="Calibri" panose="020F0502020204030204" pitchFamily="34" charset="0"/>
                <a:cs typeface="Times New Roman" panose="02020603050405020304" pitchFamily="18" charset="0"/>
              </a:rPr>
              <a:t>User and Teacher Management: Introduce a user management system that enables administrators to add and manage user accounts. Additionally, provide teachers with access to view schedules online. </a:t>
            </a:r>
          </a:p>
          <a:p>
            <a:pPr marL="285750" indent="-285750" algn="just">
              <a:lnSpc>
                <a:spcPct val="200000"/>
              </a:lnSpc>
              <a:buFont typeface="Arial" panose="020B0604020202020204" pitchFamily="34" charset="0"/>
              <a:buChar char="•"/>
            </a:pPr>
            <a:endParaRPr lang="en-US" sz="1300" b="1" dirty="0">
              <a:latin typeface="Inter"/>
              <a:ea typeface="Calibri" panose="020F0502020204030204" pitchFamily="34" charset="0"/>
              <a:cs typeface="Times New Roman" panose="02020603050405020304" pitchFamily="18" charset="0"/>
            </a:endParaRPr>
          </a:p>
        </p:txBody>
      </p:sp>
      <p:pic>
        <p:nvPicPr>
          <p:cNvPr id="4" name="Picture 4" descr="Recommendation - Free commerce and shopping icons">
            <a:extLst>
              <a:ext uri="{FF2B5EF4-FFF2-40B4-BE49-F238E27FC236}">
                <a16:creationId xmlns:a16="http://schemas.microsoft.com/office/drawing/2014/main" id="{BC75515C-C3C3-A814-85F6-BE071FEAEB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6395" y="72343"/>
            <a:ext cx="693859" cy="693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37768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3851;p15">
            <a:extLst>
              <a:ext uri="{FF2B5EF4-FFF2-40B4-BE49-F238E27FC236}">
                <a16:creationId xmlns:a16="http://schemas.microsoft.com/office/drawing/2014/main" id="{24055C1C-6B15-0878-7982-5B9F322934E6}"/>
              </a:ext>
            </a:extLst>
          </p:cNvPr>
          <p:cNvSpPr txBox="1">
            <a:spLocks/>
          </p:cNvSpPr>
          <p:nvPr/>
        </p:nvSpPr>
        <p:spPr>
          <a:xfrm>
            <a:off x="1" y="161877"/>
            <a:ext cx="1758462" cy="522797"/>
          </a:xfrm>
          <a:prstGeom prst="rect">
            <a:avLst/>
          </a:prstGeom>
          <a:solidFill>
            <a:schemeClr val="tx1"/>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9pPr>
          </a:lstStyle>
          <a:p>
            <a:pPr marL="0" indent="0">
              <a:spcBef>
                <a:spcPts val="0"/>
              </a:spcBef>
              <a:buClr>
                <a:schemeClr val="dk1"/>
              </a:buClr>
              <a:buSzPts val="1100"/>
              <a:buFont typeface="Titillium Web Light"/>
              <a:buNone/>
            </a:pPr>
            <a:r>
              <a:rPr lang="en-US" sz="2000" b="1" dirty="0">
                <a:solidFill>
                  <a:schemeClr val="bg1"/>
                </a:solidFill>
              </a:rPr>
              <a:t>REFERENCES</a:t>
            </a:r>
          </a:p>
        </p:txBody>
      </p:sp>
      <p:sp>
        <p:nvSpPr>
          <p:cNvPr id="2" name="Slide Number Placeholder 1">
            <a:extLst>
              <a:ext uri="{FF2B5EF4-FFF2-40B4-BE49-F238E27FC236}">
                <a16:creationId xmlns:a16="http://schemas.microsoft.com/office/drawing/2014/main" id="{A8716D6A-7E4E-CF2B-7A3A-5B215CE29DDA}"/>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15</a:t>
            </a:fld>
            <a:endParaRPr lang="en"/>
          </a:p>
        </p:txBody>
      </p:sp>
      <p:sp>
        <p:nvSpPr>
          <p:cNvPr id="5" name="TextBox 4">
            <a:extLst>
              <a:ext uri="{FF2B5EF4-FFF2-40B4-BE49-F238E27FC236}">
                <a16:creationId xmlns:a16="http://schemas.microsoft.com/office/drawing/2014/main" id="{C1A10983-2D32-7A76-B2A5-51B56FB06949}"/>
              </a:ext>
            </a:extLst>
          </p:cNvPr>
          <p:cNvSpPr txBox="1"/>
          <p:nvPr/>
        </p:nvSpPr>
        <p:spPr>
          <a:xfrm>
            <a:off x="266700" y="819586"/>
            <a:ext cx="8490438" cy="4154984"/>
          </a:xfrm>
          <a:prstGeom prst="rect">
            <a:avLst/>
          </a:prstGeom>
          <a:noFill/>
        </p:spPr>
        <p:txBody>
          <a:bodyPr wrap="square" rtlCol="0">
            <a:spAutoFit/>
          </a:bodyPr>
          <a:lstStyle/>
          <a:p>
            <a:pPr marL="0" marR="0" indent="-457200" algn="just">
              <a:spcBef>
                <a:spcPts val="0"/>
              </a:spcBef>
              <a:spcAft>
                <a:spcPts val="0"/>
              </a:spcAft>
            </a:pPr>
            <a:r>
              <a:rPr lang="en-PH" sz="800" dirty="0">
                <a:solidFill>
                  <a:schemeClr val="accent6"/>
                </a:solidFill>
                <a:effectLst/>
                <a:latin typeface="Inter"/>
                <a:ea typeface="Calibri" panose="020F0502020204030204" pitchFamily="34" charset="0"/>
                <a:cs typeface="Times New Roman" panose="02020603050405020304" pitchFamily="18" charset="0"/>
              </a:rPr>
              <a:t>Al-Jarrah, M. A., Al-Sawalqah, A. A., &amp; Al-Hamdan, S. F. (2017). Developing a course timetable system for academic departments using genetic algorithm https://www.researchgate.net/profile/Sami-Hamdan-4/publication/313487752_Developing_A_Course_Timetable_System_for_Academic_Departments_Using_Genetic_Algorithm/links/601b7a55299bf1cc26a00768/Developing-A-Course-Timetable-System-for-Academic-Departments-Using-Genetic-Algorithm.pdf</a:t>
            </a:r>
          </a:p>
          <a:p>
            <a:pPr marL="0" marR="0" indent="-457200" algn="just">
              <a:spcBef>
                <a:spcPts val="0"/>
              </a:spcBef>
              <a:spcAft>
                <a:spcPts val="0"/>
              </a:spcAft>
            </a:pPr>
            <a:endParaRPr lang="en-PH" sz="800" dirty="0">
              <a:solidFill>
                <a:schemeClr val="accent6"/>
              </a:solidFill>
              <a:effectLst/>
              <a:latin typeface="Inter"/>
              <a:ea typeface="Calibri" panose="020F0502020204030204" pitchFamily="34" charset="0"/>
              <a:cs typeface="Times New Roman" panose="02020603050405020304" pitchFamily="18" charset="0"/>
            </a:endParaRPr>
          </a:p>
          <a:p>
            <a:pPr marL="0" marR="0" indent="-457200" algn="just">
              <a:spcBef>
                <a:spcPts val="0"/>
              </a:spcBef>
              <a:spcAft>
                <a:spcPts val="0"/>
              </a:spcAft>
            </a:pPr>
            <a:r>
              <a:rPr lang="en-PH" sz="800" dirty="0">
                <a:solidFill>
                  <a:schemeClr val="accent6"/>
                </a:solidFill>
                <a:effectLst/>
                <a:latin typeface="Inter"/>
                <a:ea typeface="Calibri" panose="020F0502020204030204" pitchFamily="34" charset="0"/>
                <a:cs typeface="Times New Roman" panose="02020603050405020304" pitchFamily="18" charset="0"/>
              </a:rPr>
              <a:t>“Simplelearn” (2022), What Is Data Collection: Methods, Types, Tools, and Techniques </a:t>
            </a:r>
            <a:r>
              <a:rPr lang="en-US" sz="800" dirty="0">
                <a:solidFill>
                  <a:schemeClr val="accent6"/>
                </a:solidFill>
                <a:effectLst/>
                <a:latin typeface="Inter"/>
                <a:ea typeface="Calibri" panose="020F0502020204030204" pitchFamily="34" charset="0"/>
                <a:cs typeface="Times New Roman" panose="02020603050405020304" pitchFamily="18" charset="0"/>
              </a:rPr>
              <a:t>https://www.simplilearn.com/what-is-data-collection-article</a:t>
            </a:r>
            <a:endParaRPr lang="en-PH" sz="800" dirty="0">
              <a:solidFill>
                <a:schemeClr val="accent6"/>
              </a:solidFill>
              <a:effectLst/>
              <a:latin typeface="Inter"/>
              <a:ea typeface="Calibri" panose="020F0502020204030204" pitchFamily="34" charset="0"/>
              <a:cs typeface="Times New Roman" panose="02020603050405020304" pitchFamily="18" charset="0"/>
            </a:endParaRPr>
          </a:p>
          <a:p>
            <a:pPr marL="0" marR="0" indent="-457200" algn="just">
              <a:spcBef>
                <a:spcPts val="0"/>
              </a:spcBef>
              <a:spcAft>
                <a:spcPts val="0"/>
              </a:spcAft>
            </a:pPr>
            <a:r>
              <a:rPr lang="en-US" sz="800" strike="noStrike" dirty="0">
                <a:solidFill>
                  <a:schemeClr val="accent6"/>
                </a:solidFill>
                <a:effectLst/>
                <a:latin typeface="Inter"/>
                <a:ea typeface="Calibri" panose="020F0502020204030204" pitchFamily="34" charset="0"/>
                <a:cs typeface="Times New Roman" panose="02020603050405020304" pitchFamily="18" charset="0"/>
              </a:rPr>
              <a:t> </a:t>
            </a:r>
            <a:endParaRPr lang="en-PH" sz="800" dirty="0">
              <a:solidFill>
                <a:schemeClr val="accent6"/>
              </a:solidFill>
              <a:effectLst/>
              <a:latin typeface="Inter"/>
              <a:ea typeface="Calibri" panose="020F0502020204030204" pitchFamily="34" charset="0"/>
              <a:cs typeface="Times New Roman" panose="02020603050405020304" pitchFamily="18" charset="0"/>
            </a:endParaRPr>
          </a:p>
          <a:p>
            <a:pPr marL="0" marR="0" indent="-457200" algn="just">
              <a:spcBef>
                <a:spcPts val="0"/>
              </a:spcBef>
              <a:spcAft>
                <a:spcPts val="0"/>
              </a:spcAft>
            </a:pPr>
            <a:r>
              <a:rPr lang="en-PH" sz="800" dirty="0">
                <a:solidFill>
                  <a:schemeClr val="accent6"/>
                </a:solidFill>
                <a:effectLst/>
                <a:latin typeface="Inter"/>
                <a:ea typeface="Calibri" panose="020F0502020204030204" pitchFamily="34" charset="0"/>
                <a:cs typeface="Times New Roman" panose="02020603050405020304" pitchFamily="18" charset="0"/>
              </a:rPr>
              <a:t>Ben Moreland, (2015), Hard and Soft timetabling constraints. https://educationspaceconsultancy.com/hard-and-soft-timetabling-constraints-not-only-a-working-timetable-but-a-great-timetable/ </a:t>
            </a:r>
          </a:p>
          <a:p>
            <a:pPr marL="0" marR="0" indent="-457200" algn="just">
              <a:spcBef>
                <a:spcPts val="0"/>
              </a:spcBef>
              <a:spcAft>
                <a:spcPts val="0"/>
              </a:spcAft>
            </a:pPr>
            <a:r>
              <a:rPr lang="en-PH" sz="800" dirty="0">
                <a:solidFill>
                  <a:schemeClr val="accent6"/>
                </a:solidFill>
                <a:effectLst/>
                <a:latin typeface="Inter"/>
                <a:ea typeface="Calibri" panose="020F0502020204030204" pitchFamily="34" charset="0"/>
                <a:cs typeface="Times New Roman" panose="02020603050405020304" pitchFamily="18" charset="0"/>
              </a:rPr>
              <a:t>   </a:t>
            </a:r>
          </a:p>
          <a:p>
            <a:pPr marL="0" marR="0" indent="-457200" algn="just">
              <a:spcBef>
                <a:spcPts val="0"/>
              </a:spcBef>
              <a:spcAft>
                <a:spcPts val="0"/>
              </a:spcAft>
            </a:pPr>
            <a:r>
              <a:rPr lang="en-PH" sz="800" dirty="0">
                <a:solidFill>
                  <a:schemeClr val="accent6"/>
                </a:solidFill>
                <a:effectLst/>
                <a:latin typeface="Inter"/>
                <a:ea typeface="Calibri" panose="020F0502020204030204" pitchFamily="34" charset="0"/>
                <a:cs typeface="Times New Roman" panose="02020603050405020304" pitchFamily="18" charset="0"/>
              </a:rPr>
              <a:t>Edmund Kieran Burke, Sanja Petrovic (2002), Recent research   directions in automated timetabling https://doi.org/10.1016/S0377-2217(02)00069-3</a:t>
            </a:r>
          </a:p>
          <a:p>
            <a:pPr marL="0" marR="0" indent="-457200" algn="just">
              <a:spcBef>
                <a:spcPts val="0"/>
              </a:spcBef>
              <a:spcAft>
                <a:spcPts val="0"/>
              </a:spcAft>
            </a:pPr>
            <a:r>
              <a:rPr lang="en-PH" sz="800" strike="noStrike" dirty="0">
                <a:solidFill>
                  <a:schemeClr val="accent6"/>
                </a:solidFill>
                <a:effectLst/>
                <a:latin typeface="Inter"/>
                <a:ea typeface="Calibri" panose="020F0502020204030204" pitchFamily="34" charset="0"/>
                <a:cs typeface="Times New Roman" panose="02020603050405020304" pitchFamily="18" charset="0"/>
              </a:rPr>
              <a:t> </a:t>
            </a:r>
            <a:endParaRPr lang="en-PH" sz="800" dirty="0">
              <a:solidFill>
                <a:schemeClr val="accent6"/>
              </a:solidFill>
              <a:effectLst/>
              <a:latin typeface="Inter"/>
              <a:ea typeface="Calibri" panose="020F0502020204030204" pitchFamily="34" charset="0"/>
              <a:cs typeface="Times New Roman" panose="02020603050405020304" pitchFamily="18" charset="0"/>
            </a:endParaRPr>
          </a:p>
          <a:p>
            <a:pPr marL="0" marR="0" indent="-457200" algn="just">
              <a:spcBef>
                <a:spcPts val="0"/>
              </a:spcBef>
              <a:spcAft>
                <a:spcPts val="0"/>
              </a:spcAft>
            </a:pPr>
            <a:r>
              <a:rPr lang="en-PH" sz="800" dirty="0">
                <a:solidFill>
                  <a:schemeClr val="accent6"/>
                </a:solidFill>
                <a:effectLst/>
                <a:latin typeface="Inter"/>
                <a:ea typeface="Calibri" panose="020F0502020204030204" pitchFamily="34" charset="0"/>
                <a:cs typeface="Times New Roman" panose="02020603050405020304" pitchFamily="18" charset="0"/>
              </a:rPr>
              <a:t>Soni Upadhyay (2023), Introdcution Backtracking algorithm  https://www.simplilearn.com/ </a:t>
            </a:r>
          </a:p>
          <a:p>
            <a:pPr marL="0" marR="0" indent="-457200" algn="just">
              <a:spcBef>
                <a:spcPts val="0"/>
              </a:spcBef>
              <a:spcAft>
                <a:spcPts val="0"/>
              </a:spcAft>
            </a:pPr>
            <a:r>
              <a:rPr lang="en-PH" sz="800" dirty="0">
                <a:solidFill>
                  <a:schemeClr val="accent6"/>
                </a:solidFill>
                <a:effectLst/>
                <a:latin typeface="Inter"/>
                <a:ea typeface="Calibri" panose="020F0502020204030204" pitchFamily="34" charset="0"/>
                <a:cs typeface="Times New Roman" panose="02020603050405020304" pitchFamily="18" charset="0"/>
              </a:rPr>
              <a:t>Zina Houhamdi, Belkacem Athamena, Rani Abuzaineddin, Mohammad Muhairat (2019), A Multi-Agent System for Course Timetable Generation. https://www.researchgate.net/publication/331995150_A_multi-agent_system_for_course_timetable_generation </a:t>
            </a:r>
          </a:p>
          <a:p>
            <a:pPr marL="0" marR="0" indent="-457200" algn="just">
              <a:spcBef>
                <a:spcPts val="0"/>
              </a:spcBef>
              <a:spcAft>
                <a:spcPts val="0"/>
              </a:spcAft>
            </a:pPr>
            <a:r>
              <a:rPr lang="en-PH" sz="800" dirty="0">
                <a:solidFill>
                  <a:schemeClr val="accent6"/>
                </a:solidFill>
                <a:effectLst/>
                <a:latin typeface="Inter"/>
                <a:ea typeface="Calibri" panose="020F0502020204030204" pitchFamily="34" charset="0"/>
                <a:cs typeface="Times New Roman" panose="02020603050405020304" pitchFamily="18" charset="0"/>
              </a:rPr>
              <a:t> </a:t>
            </a:r>
          </a:p>
          <a:p>
            <a:pPr marL="0" marR="0" indent="-457200" algn="just">
              <a:spcBef>
                <a:spcPts val="0"/>
              </a:spcBef>
              <a:spcAft>
                <a:spcPts val="0"/>
              </a:spcAft>
            </a:pPr>
            <a:r>
              <a:rPr lang="en-PH" sz="800" dirty="0">
                <a:solidFill>
                  <a:schemeClr val="accent6"/>
                </a:solidFill>
                <a:effectLst/>
                <a:latin typeface="Inter"/>
                <a:ea typeface="Calibri" panose="020F0502020204030204" pitchFamily="34" charset="0"/>
                <a:cs typeface="Times New Roman" panose="02020603050405020304" pitchFamily="18" charset="0"/>
              </a:rPr>
              <a:t>Ahmed Gad (2018), Introduction to Optimization with Genetic Algorithm. https://www.kdnuggets.com/2018/03/introduction-optimization-with-genetic-algorithm.html </a:t>
            </a:r>
          </a:p>
          <a:p>
            <a:pPr marL="0" marR="0" indent="-457200" algn="just">
              <a:spcBef>
                <a:spcPts val="0"/>
              </a:spcBef>
              <a:spcAft>
                <a:spcPts val="0"/>
              </a:spcAft>
            </a:pPr>
            <a:endParaRPr lang="en-PH" sz="800" dirty="0">
              <a:solidFill>
                <a:schemeClr val="accent6"/>
              </a:solidFill>
              <a:effectLst/>
              <a:latin typeface="Inter"/>
              <a:ea typeface="Calibri" panose="020F0502020204030204" pitchFamily="34" charset="0"/>
              <a:cs typeface="Times New Roman" panose="02020603050405020304" pitchFamily="18" charset="0"/>
            </a:endParaRPr>
          </a:p>
          <a:p>
            <a:pPr marL="0" marR="0" indent="-374650" algn="just">
              <a:spcBef>
                <a:spcPts val="0"/>
              </a:spcBef>
              <a:spcAft>
                <a:spcPts val="0"/>
              </a:spcAft>
            </a:pPr>
            <a:r>
              <a:rPr lang="en-PH" sz="800" b="1" dirty="0">
                <a:solidFill>
                  <a:schemeClr val="accent6"/>
                </a:solidFill>
                <a:effectLst/>
                <a:latin typeface="Inter"/>
                <a:ea typeface="Calibri" panose="020F0502020204030204" pitchFamily="34" charset="0"/>
                <a:cs typeface="Times New Roman" panose="02020603050405020304" pitchFamily="18" charset="0"/>
              </a:rPr>
              <a:t>Related System</a:t>
            </a:r>
            <a:endParaRPr lang="en-PH" sz="800" dirty="0">
              <a:solidFill>
                <a:schemeClr val="accent6"/>
              </a:solidFill>
              <a:effectLst/>
              <a:latin typeface="Inter"/>
              <a:ea typeface="Calibri" panose="020F0502020204030204" pitchFamily="34" charset="0"/>
              <a:cs typeface="Times New Roman" panose="02020603050405020304" pitchFamily="18" charset="0"/>
            </a:endParaRPr>
          </a:p>
          <a:p>
            <a:pPr marL="0" marR="0" indent="-374650" algn="just">
              <a:spcBef>
                <a:spcPts val="0"/>
              </a:spcBef>
              <a:spcAft>
                <a:spcPts val="0"/>
              </a:spcAft>
            </a:pPr>
            <a:r>
              <a:rPr lang="en-PH" sz="800" b="1" dirty="0">
                <a:solidFill>
                  <a:schemeClr val="accent6"/>
                </a:solidFill>
                <a:effectLst/>
                <a:latin typeface="Inter"/>
                <a:ea typeface="Calibri" panose="020F0502020204030204" pitchFamily="34" charset="0"/>
                <a:cs typeface="Times New Roman" panose="02020603050405020304" pitchFamily="18" charset="0"/>
              </a:rPr>
              <a:t> </a:t>
            </a:r>
            <a:endParaRPr lang="en-PH" sz="800" dirty="0">
              <a:solidFill>
                <a:schemeClr val="accent6"/>
              </a:solidFill>
              <a:effectLst/>
              <a:latin typeface="Inter"/>
              <a:ea typeface="Calibri" panose="020F0502020204030204" pitchFamily="34" charset="0"/>
              <a:cs typeface="Times New Roman" panose="02020603050405020304" pitchFamily="18" charset="0"/>
            </a:endParaRPr>
          </a:p>
          <a:p>
            <a:pPr marL="0" marR="0" indent="-374650" algn="just">
              <a:spcBef>
                <a:spcPts val="0"/>
              </a:spcBef>
              <a:spcAft>
                <a:spcPts val="0"/>
              </a:spcAft>
            </a:pPr>
            <a:r>
              <a:rPr lang="en-PH" sz="800" dirty="0">
                <a:solidFill>
                  <a:schemeClr val="accent6"/>
                </a:solidFill>
                <a:effectLst/>
                <a:latin typeface="Inter"/>
                <a:ea typeface="Calibri" panose="020F0502020204030204" pitchFamily="34" charset="0"/>
                <a:cs typeface="Times New Roman" panose="02020603050405020304" pitchFamily="18" charset="0"/>
              </a:rPr>
              <a:t>“Neon Projects” (2015), Automated College Timetable Generator. https://nevonprojects.com/automated-college-timetable-generator/</a:t>
            </a:r>
          </a:p>
          <a:p>
            <a:pPr marL="0" marR="0" indent="-374650" algn="just">
              <a:spcBef>
                <a:spcPts val="0"/>
              </a:spcBef>
              <a:spcAft>
                <a:spcPts val="0"/>
              </a:spcAft>
            </a:pPr>
            <a:r>
              <a:rPr lang="en-PH" sz="800" strike="noStrike" dirty="0">
                <a:solidFill>
                  <a:schemeClr val="accent6"/>
                </a:solidFill>
                <a:effectLst/>
                <a:latin typeface="Inter"/>
                <a:ea typeface="Calibri" panose="020F0502020204030204" pitchFamily="34" charset="0"/>
                <a:cs typeface="Times New Roman" panose="02020603050405020304" pitchFamily="18" charset="0"/>
              </a:rPr>
              <a:t> </a:t>
            </a:r>
            <a:endParaRPr lang="en-PH" sz="800" dirty="0">
              <a:solidFill>
                <a:schemeClr val="accent6"/>
              </a:solidFill>
              <a:effectLst/>
              <a:latin typeface="Inter"/>
              <a:ea typeface="Calibri" panose="020F0502020204030204" pitchFamily="34" charset="0"/>
              <a:cs typeface="Times New Roman" panose="02020603050405020304" pitchFamily="18" charset="0"/>
            </a:endParaRPr>
          </a:p>
          <a:p>
            <a:pPr marL="0" marR="0" indent="-374650" algn="just">
              <a:spcBef>
                <a:spcPts val="0"/>
              </a:spcBef>
              <a:spcAft>
                <a:spcPts val="0"/>
              </a:spcAft>
            </a:pPr>
            <a:r>
              <a:rPr lang="en-PH" sz="800" dirty="0">
                <a:solidFill>
                  <a:schemeClr val="accent6"/>
                </a:solidFill>
                <a:effectLst/>
                <a:latin typeface="Inter"/>
                <a:ea typeface="Calibri" panose="020F0502020204030204" pitchFamily="34" charset="0"/>
                <a:cs typeface="Times New Roman" panose="02020603050405020304" pitchFamily="18" charset="0"/>
              </a:rPr>
              <a:t>Gamale, Jeralyn M., Anuta, Edward C., Sayson, Zina D. (2011), Automated Scheduling System Capstone Project. https://capstoneguide.com/automated-class-scheduling-system-capstone-project-document/</a:t>
            </a:r>
          </a:p>
          <a:p>
            <a:pPr marL="0" marR="0" indent="-374650" algn="just">
              <a:spcBef>
                <a:spcPts val="0"/>
              </a:spcBef>
              <a:spcAft>
                <a:spcPts val="0"/>
              </a:spcAft>
            </a:pPr>
            <a:r>
              <a:rPr lang="en-PH" sz="800" strike="noStrike" dirty="0">
                <a:solidFill>
                  <a:schemeClr val="accent6"/>
                </a:solidFill>
                <a:effectLst/>
                <a:latin typeface="Inter"/>
                <a:ea typeface="Calibri" panose="020F0502020204030204" pitchFamily="34" charset="0"/>
                <a:cs typeface="Times New Roman" panose="02020603050405020304" pitchFamily="18" charset="0"/>
              </a:rPr>
              <a:t> </a:t>
            </a:r>
            <a:endParaRPr lang="en-PH" sz="800" dirty="0">
              <a:solidFill>
                <a:schemeClr val="accent6"/>
              </a:solidFill>
              <a:effectLst/>
              <a:latin typeface="Inter"/>
              <a:ea typeface="Calibri" panose="020F0502020204030204" pitchFamily="34" charset="0"/>
              <a:cs typeface="Times New Roman" panose="02020603050405020304" pitchFamily="18" charset="0"/>
            </a:endParaRPr>
          </a:p>
          <a:p>
            <a:pPr marL="0" marR="0" indent="-374650">
              <a:spcBef>
                <a:spcPts val="0"/>
              </a:spcBef>
              <a:spcAft>
                <a:spcPts val="0"/>
              </a:spcAft>
            </a:pPr>
            <a:r>
              <a:rPr lang="en-PH" sz="800" dirty="0">
                <a:solidFill>
                  <a:schemeClr val="accent6"/>
                </a:solidFill>
                <a:effectLst/>
                <a:latin typeface="Inter"/>
                <a:ea typeface="Calibri" panose="020F0502020204030204" pitchFamily="34" charset="0"/>
                <a:cs typeface="Times New Roman" panose="02020603050405020304" pitchFamily="18" charset="0"/>
              </a:rPr>
              <a:t>John Benedict C. Legaspi, Roman M. De Angel, Ace C. Lagman, John Heland Jasper C. Ortega (n.d), </a:t>
            </a:r>
            <a:r>
              <a:rPr lang="en-PH" sz="800" dirty="0">
                <a:solidFill>
                  <a:schemeClr val="accent6"/>
                </a:solidFill>
                <a:effectLst/>
                <a:latin typeface="Inter"/>
                <a:ea typeface="Roboto" panose="02000000000000000000" pitchFamily="2" charset="0"/>
                <a:cs typeface="Times New Roman" panose="02020603050405020304" pitchFamily="18" charset="0"/>
              </a:rPr>
              <a:t>Web based Course Scheduling System using Greedy Algorithm. https://ijssst.info/Vol-20/No-S2/paper14.pdf </a:t>
            </a:r>
            <a:endParaRPr lang="en-PH" sz="800" dirty="0">
              <a:solidFill>
                <a:schemeClr val="accent6"/>
              </a:solidFill>
              <a:effectLst/>
              <a:latin typeface="Inter"/>
              <a:ea typeface="Calibri" panose="020F0502020204030204" pitchFamily="34" charset="0"/>
              <a:cs typeface="Times New Roman" panose="02020603050405020304" pitchFamily="18" charset="0"/>
            </a:endParaRPr>
          </a:p>
          <a:p>
            <a:pPr marL="0" marR="0" indent="-374650">
              <a:spcBef>
                <a:spcPts val="0"/>
              </a:spcBef>
              <a:spcAft>
                <a:spcPts val="0"/>
              </a:spcAft>
            </a:pPr>
            <a:r>
              <a:rPr lang="en-PH" sz="800" strike="noStrike" dirty="0">
                <a:solidFill>
                  <a:schemeClr val="accent6"/>
                </a:solidFill>
                <a:effectLst/>
                <a:latin typeface="Inter"/>
                <a:ea typeface="Roboto" panose="02000000000000000000" pitchFamily="2" charset="0"/>
                <a:cs typeface="Times New Roman" panose="02020603050405020304" pitchFamily="18" charset="0"/>
              </a:rPr>
              <a:t> </a:t>
            </a:r>
            <a:endParaRPr lang="en-PH" sz="800" dirty="0">
              <a:solidFill>
                <a:schemeClr val="accent6"/>
              </a:solidFill>
              <a:effectLst/>
              <a:latin typeface="Inter"/>
              <a:ea typeface="Calibri" panose="020F0502020204030204" pitchFamily="34" charset="0"/>
              <a:cs typeface="Times New Roman" panose="02020603050405020304" pitchFamily="18" charset="0"/>
            </a:endParaRPr>
          </a:p>
          <a:p>
            <a:pPr marL="0" marR="0" indent="-374650" algn="just">
              <a:spcBef>
                <a:spcPts val="0"/>
              </a:spcBef>
              <a:spcAft>
                <a:spcPts val="0"/>
              </a:spcAft>
            </a:pPr>
            <a:r>
              <a:rPr lang="en-PH" sz="800" dirty="0">
                <a:solidFill>
                  <a:schemeClr val="accent6"/>
                </a:solidFill>
                <a:effectLst/>
                <a:latin typeface="Inter"/>
                <a:ea typeface="Roboto" panose="02000000000000000000" pitchFamily="2" charset="0"/>
                <a:cs typeface="Times New Roman" panose="02020603050405020304" pitchFamily="18" charset="0"/>
              </a:rPr>
              <a:t>Abhik Mitra (2020), Intelligent Timetable Generator using Genetic Algorithm. http://abhik.pythonanywhere.com/</a:t>
            </a:r>
            <a:endParaRPr lang="en-PH" sz="800" dirty="0">
              <a:solidFill>
                <a:schemeClr val="accent6"/>
              </a:solidFill>
              <a:effectLst/>
              <a:latin typeface="Inter"/>
              <a:ea typeface="Calibri" panose="020F0502020204030204" pitchFamily="34" charset="0"/>
              <a:cs typeface="Times New Roman" panose="02020603050405020304" pitchFamily="18" charset="0"/>
            </a:endParaRPr>
          </a:p>
          <a:p>
            <a:pPr marL="0" marR="0" indent="-374650" algn="just">
              <a:spcBef>
                <a:spcPts val="0"/>
              </a:spcBef>
              <a:spcAft>
                <a:spcPts val="0"/>
              </a:spcAft>
            </a:pPr>
            <a:r>
              <a:rPr lang="en-PH" sz="800" dirty="0">
                <a:solidFill>
                  <a:schemeClr val="accent6"/>
                </a:solidFill>
                <a:effectLst/>
                <a:latin typeface="Inter"/>
                <a:ea typeface="Roboto" panose="02000000000000000000" pitchFamily="2" charset="0"/>
                <a:cs typeface="Times New Roman" panose="02020603050405020304" pitchFamily="18" charset="0"/>
              </a:rPr>
              <a:t> </a:t>
            </a:r>
            <a:endParaRPr lang="en-PH" sz="800" dirty="0">
              <a:solidFill>
                <a:schemeClr val="accent6"/>
              </a:solidFill>
              <a:effectLst/>
              <a:latin typeface="Inter"/>
              <a:ea typeface="Calibri" panose="020F0502020204030204" pitchFamily="34" charset="0"/>
              <a:cs typeface="Times New Roman" panose="02020603050405020304" pitchFamily="18" charset="0"/>
            </a:endParaRPr>
          </a:p>
          <a:p>
            <a:pPr marL="0" marR="0" indent="-374650" algn="just">
              <a:spcBef>
                <a:spcPts val="0"/>
              </a:spcBef>
              <a:spcAft>
                <a:spcPts val="0"/>
              </a:spcAft>
            </a:pPr>
            <a:r>
              <a:rPr lang="en-PH" sz="800" dirty="0">
                <a:solidFill>
                  <a:schemeClr val="accent6"/>
                </a:solidFill>
                <a:effectLst/>
                <a:latin typeface="Inter"/>
                <a:ea typeface="Roboto" panose="02000000000000000000" pitchFamily="2" charset="0"/>
                <a:cs typeface="Times New Roman" panose="02020603050405020304" pitchFamily="18" charset="0"/>
              </a:rPr>
              <a:t>Loic Ngou (2019), Timetable Generator using Genetic Algoritmh. https://Timetable Generator </a:t>
            </a:r>
          </a:p>
          <a:p>
            <a:pPr marL="0" marR="0" indent="-374650" algn="just">
              <a:spcBef>
                <a:spcPts val="0"/>
              </a:spcBef>
              <a:spcAft>
                <a:spcPts val="0"/>
              </a:spcAft>
            </a:pPr>
            <a:endParaRPr lang="en-PH" sz="800" dirty="0">
              <a:solidFill>
                <a:schemeClr val="accent6"/>
              </a:solidFill>
              <a:latin typeface="Inter"/>
              <a:ea typeface="Roboto" panose="02000000000000000000" pitchFamily="2" charset="0"/>
              <a:cs typeface="Times New Roman" panose="02020603050405020304" pitchFamily="18" charset="0"/>
            </a:endParaRPr>
          </a:p>
          <a:p>
            <a:pPr marL="0" marR="0" indent="-374650" algn="just">
              <a:spcBef>
                <a:spcPts val="0"/>
              </a:spcBef>
              <a:spcAft>
                <a:spcPts val="0"/>
              </a:spcAft>
            </a:pPr>
            <a:r>
              <a:rPr lang="en-PH" sz="800" dirty="0">
                <a:solidFill>
                  <a:schemeClr val="accent6"/>
                </a:solidFill>
                <a:effectLst/>
                <a:latin typeface="Inter"/>
                <a:ea typeface="Calibri" panose="020F0502020204030204" pitchFamily="34" charset="0"/>
                <a:cs typeface="Times New Roman" panose="02020603050405020304" pitchFamily="18" charset="0"/>
              </a:rPr>
              <a:t>https://www.freecodecamp.org/news/backtracking-algorithms-recursive-search/</a:t>
            </a:r>
          </a:p>
          <a:p>
            <a:pPr marL="0" marR="0" indent="-374650" algn="just">
              <a:spcBef>
                <a:spcPts val="0"/>
              </a:spcBef>
              <a:spcAft>
                <a:spcPts val="0"/>
              </a:spcAft>
            </a:pPr>
            <a:r>
              <a:rPr lang="en-PH" sz="800" dirty="0">
                <a:solidFill>
                  <a:schemeClr val="accent6"/>
                </a:solidFill>
                <a:effectLst/>
                <a:latin typeface="Inter"/>
                <a:ea typeface="Roboto" panose="02000000000000000000" pitchFamily="2" charset="0"/>
                <a:cs typeface="Times New Roman" panose="02020603050405020304" pitchFamily="18" charset="0"/>
              </a:rPr>
              <a:t> </a:t>
            </a:r>
            <a:endParaRPr lang="en-PH" sz="800" dirty="0">
              <a:solidFill>
                <a:schemeClr val="accent6"/>
              </a:solidFill>
              <a:effectLst/>
              <a:latin typeface="Inter"/>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endParaRPr lang="en-US" sz="800" b="1" dirty="0">
              <a:solidFill>
                <a:schemeClr val="accent6"/>
              </a:solidFill>
              <a:latin typeface="Inter"/>
              <a:ea typeface="Calibri" panose="020F0502020204030204" pitchFamily="34" charset="0"/>
              <a:cs typeface="Times New Roman" panose="02020603050405020304" pitchFamily="18" charset="0"/>
            </a:endParaRPr>
          </a:p>
        </p:txBody>
      </p:sp>
      <p:pic>
        <p:nvPicPr>
          <p:cNvPr id="12290" name="Picture 2" descr="Reference - Free education icons">
            <a:extLst>
              <a:ext uri="{FF2B5EF4-FFF2-40B4-BE49-F238E27FC236}">
                <a16:creationId xmlns:a16="http://schemas.microsoft.com/office/drawing/2014/main" id="{B90F6EDF-D7EA-F0C1-1B4F-9A44A7E1E3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5385" y="26965"/>
            <a:ext cx="728296" cy="728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13533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12290"/>
                                        </p:tgtEl>
                                        <p:attrNameLst>
                                          <p:attrName>style.visibility</p:attrName>
                                        </p:attrNameLst>
                                      </p:cBhvr>
                                      <p:to>
                                        <p:strVal val="visible"/>
                                      </p:to>
                                    </p:set>
                                    <p:animEffect transition="in" filter="fade">
                                      <p:cBhvr>
                                        <p:cTn id="10" dur="500"/>
                                        <p:tgtEl>
                                          <p:spTgt spid="12290"/>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3851;p15">
            <a:extLst>
              <a:ext uri="{FF2B5EF4-FFF2-40B4-BE49-F238E27FC236}">
                <a16:creationId xmlns:a16="http://schemas.microsoft.com/office/drawing/2014/main" id="{24055C1C-6B15-0878-7982-5B9F322934E6}"/>
              </a:ext>
            </a:extLst>
          </p:cNvPr>
          <p:cNvSpPr txBox="1">
            <a:spLocks/>
          </p:cNvSpPr>
          <p:nvPr/>
        </p:nvSpPr>
        <p:spPr>
          <a:xfrm>
            <a:off x="0" y="161877"/>
            <a:ext cx="2571749" cy="522797"/>
          </a:xfrm>
          <a:prstGeom prst="rect">
            <a:avLst/>
          </a:prstGeom>
          <a:solidFill>
            <a:schemeClr val="tx1"/>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9pPr>
          </a:lstStyle>
          <a:p>
            <a:pPr marL="0" indent="0">
              <a:spcBef>
                <a:spcPts val="0"/>
              </a:spcBef>
              <a:buClr>
                <a:schemeClr val="dk1"/>
              </a:buClr>
              <a:buSzPts val="1100"/>
              <a:buFont typeface="Titillium Web Light"/>
              <a:buNone/>
            </a:pPr>
            <a:r>
              <a:rPr lang="en-US" sz="2000" b="1" dirty="0">
                <a:solidFill>
                  <a:schemeClr val="bg1"/>
                </a:solidFill>
              </a:rPr>
              <a:t>ACKNOWLEDGEMENT</a:t>
            </a:r>
          </a:p>
        </p:txBody>
      </p:sp>
      <p:sp>
        <p:nvSpPr>
          <p:cNvPr id="2" name="Slide Number Placeholder 1">
            <a:extLst>
              <a:ext uri="{FF2B5EF4-FFF2-40B4-BE49-F238E27FC236}">
                <a16:creationId xmlns:a16="http://schemas.microsoft.com/office/drawing/2014/main" id="{A8716D6A-7E4E-CF2B-7A3A-5B215CE29DDA}"/>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16</a:t>
            </a:fld>
            <a:endParaRPr lang="en"/>
          </a:p>
        </p:txBody>
      </p:sp>
      <p:sp>
        <p:nvSpPr>
          <p:cNvPr id="5" name="TextBox 4">
            <a:extLst>
              <a:ext uri="{FF2B5EF4-FFF2-40B4-BE49-F238E27FC236}">
                <a16:creationId xmlns:a16="http://schemas.microsoft.com/office/drawing/2014/main" id="{C1A10983-2D32-7A76-B2A5-51B56FB06949}"/>
              </a:ext>
            </a:extLst>
          </p:cNvPr>
          <p:cNvSpPr txBox="1"/>
          <p:nvPr/>
        </p:nvSpPr>
        <p:spPr>
          <a:xfrm>
            <a:off x="266700" y="819586"/>
            <a:ext cx="8010525" cy="4370427"/>
          </a:xfrm>
          <a:prstGeom prst="rect">
            <a:avLst/>
          </a:prstGeom>
          <a:noFill/>
        </p:spPr>
        <p:txBody>
          <a:bodyPr wrap="square" rtlCol="0">
            <a:spAutoFit/>
          </a:bodyPr>
          <a:lstStyle/>
          <a:p>
            <a:pPr marR="0" algn="just">
              <a:lnSpc>
                <a:spcPct val="150000"/>
              </a:lnSpc>
              <a:spcBef>
                <a:spcPts val="0"/>
              </a:spcBef>
              <a:spcAft>
                <a:spcPts val="0"/>
              </a:spcAft>
            </a:pPr>
            <a:r>
              <a:rPr lang="en-US" sz="1200" b="1" dirty="0">
                <a:latin typeface="Inter"/>
              </a:rPr>
              <a:t>We express our sincere gratitude to the following individuals for their unwavering support, guidance, and assistance throughout our journey:</a:t>
            </a:r>
            <a:endParaRPr lang="en-US" sz="1200" dirty="0">
              <a:latin typeface="Inter"/>
            </a:endParaRPr>
          </a:p>
          <a:p>
            <a:pPr marL="285750" marR="0" indent="-285750" algn="just">
              <a:lnSpc>
                <a:spcPct val="150000"/>
              </a:lnSpc>
              <a:spcBef>
                <a:spcPts val="0"/>
              </a:spcBef>
              <a:spcAft>
                <a:spcPts val="0"/>
              </a:spcAft>
              <a:buFont typeface="Arial" panose="020B0604020202020204" pitchFamily="34" charset="0"/>
              <a:buChar char="•"/>
            </a:pPr>
            <a:r>
              <a:rPr lang="en-US" sz="1200" dirty="0">
                <a:latin typeface="Inter"/>
              </a:rPr>
              <a:t>Our Family for supporting us financially and emotionally.</a:t>
            </a:r>
          </a:p>
          <a:p>
            <a:pPr marL="285750" marR="0" indent="-285750" algn="just">
              <a:lnSpc>
                <a:spcPct val="150000"/>
              </a:lnSpc>
              <a:spcBef>
                <a:spcPts val="0"/>
              </a:spcBef>
              <a:spcAft>
                <a:spcPts val="0"/>
              </a:spcAft>
              <a:buFont typeface="Arial" panose="020B0604020202020204" pitchFamily="34" charset="0"/>
              <a:buChar char="•"/>
            </a:pPr>
            <a:r>
              <a:rPr lang="en-US" sz="1200" dirty="0">
                <a:latin typeface="Inter"/>
              </a:rPr>
              <a:t>We would like to extend our heartfelt gratitude to the faculty members of CVSU CCAT Campus, particularly from the Department of Computer Science (DCS). Their expertise, guidance, and support have been instrumental in our journey, and we deeply appreciate their contributions.</a:t>
            </a:r>
          </a:p>
          <a:p>
            <a:pPr marL="285750" marR="0" indent="-285750" algn="just">
              <a:lnSpc>
                <a:spcPct val="150000"/>
              </a:lnSpc>
              <a:spcBef>
                <a:spcPts val="0"/>
              </a:spcBef>
              <a:spcAft>
                <a:spcPts val="0"/>
              </a:spcAft>
              <a:buFont typeface="Arial" panose="020B0604020202020204" pitchFamily="34" charset="0"/>
              <a:buChar char="•"/>
            </a:pPr>
            <a:r>
              <a:rPr lang="en-US" sz="1200" dirty="0">
                <a:latin typeface="Inter"/>
              </a:rPr>
              <a:t>We would like to express our sincere gratitude to </a:t>
            </a:r>
            <a:r>
              <a:rPr lang="en-US" sz="1200" b="1" dirty="0">
                <a:latin typeface="Inter"/>
              </a:rPr>
              <a:t>Mr. Raven M. </a:t>
            </a:r>
            <a:r>
              <a:rPr lang="en-US" sz="1200" b="1" dirty="0" err="1">
                <a:latin typeface="Inter"/>
              </a:rPr>
              <a:t>Topacio</a:t>
            </a:r>
            <a:r>
              <a:rPr lang="en-US" sz="1200" b="1" dirty="0">
                <a:latin typeface="Inter"/>
              </a:rPr>
              <a:t> </a:t>
            </a:r>
            <a:r>
              <a:rPr lang="en-US" sz="1200" dirty="0">
                <a:latin typeface="Inter"/>
              </a:rPr>
              <a:t>for his invaluable assistance in completing our system. His expertise, guidance, and support have been instrumental in overcoming challenges and achieving our goals. We deeply appreciate his contributions.</a:t>
            </a:r>
          </a:p>
          <a:p>
            <a:pPr marL="285750" marR="0" indent="-285750" algn="just">
              <a:lnSpc>
                <a:spcPct val="150000"/>
              </a:lnSpc>
              <a:spcBef>
                <a:spcPts val="0"/>
              </a:spcBef>
              <a:spcAft>
                <a:spcPts val="0"/>
              </a:spcAft>
              <a:buFont typeface="Arial" panose="020B0604020202020204" pitchFamily="34" charset="0"/>
              <a:buChar char="•"/>
            </a:pPr>
            <a:r>
              <a:rPr lang="en-US" sz="1200" dirty="0">
                <a:latin typeface="Inter"/>
              </a:rPr>
              <a:t>We also extend our heartfelt thanks to</a:t>
            </a:r>
            <a:r>
              <a:rPr lang="en-US" sz="1200" b="1" dirty="0">
                <a:latin typeface="Inter"/>
              </a:rPr>
              <a:t> Mr. Karlo Jose E. </a:t>
            </a:r>
            <a:r>
              <a:rPr lang="en-US" sz="1200" b="1" dirty="0" err="1">
                <a:latin typeface="Inter"/>
              </a:rPr>
              <a:t>Nabablit</a:t>
            </a:r>
            <a:r>
              <a:rPr lang="en-US" sz="1200" b="1" dirty="0">
                <a:latin typeface="Inter"/>
              </a:rPr>
              <a:t> </a:t>
            </a:r>
            <a:r>
              <a:rPr lang="en-US" sz="1200" dirty="0">
                <a:latin typeface="Inter"/>
              </a:rPr>
              <a:t>for his motivation and unwavering support. During challenging times, his encouragement and belief in us have been a source of hope and inspiration. We are grateful for his positive influence.</a:t>
            </a:r>
          </a:p>
          <a:p>
            <a:pPr marL="285750" marR="0" indent="-285750" algn="just">
              <a:lnSpc>
                <a:spcPct val="150000"/>
              </a:lnSpc>
              <a:spcBef>
                <a:spcPts val="0"/>
              </a:spcBef>
              <a:spcAft>
                <a:spcPts val="0"/>
              </a:spcAft>
              <a:buFont typeface="Arial" panose="020B0604020202020204" pitchFamily="34" charset="0"/>
              <a:buChar char="•"/>
            </a:pPr>
            <a:r>
              <a:rPr lang="en-US" sz="1200" dirty="0">
                <a:latin typeface="Inter"/>
              </a:rPr>
              <a:t>We would like to acknowledge </a:t>
            </a:r>
            <a:r>
              <a:rPr lang="en-US" sz="1200" b="1" dirty="0">
                <a:latin typeface="Inter"/>
              </a:rPr>
              <a:t>Mr. Aries E. </a:t>
            </a:r>
            <a:r>
              <a:rPr lang="en-US" sz="1200" b="1" dirty="0" err="1">
                <a:latin typeface="Inter"/>
              </a:rPr>
              <a:t>Gelera</a:t>
            </a:r>
            <a:r>
              <a:rPr lang="en-US" sz="1200" b="1" dirty="0">
                <a:latin typeface="Inter"/>
              </a:rPr>
              <a:t> </a:t>
            </a:r>
            <a:r>
              <a:rPr lang="en-US" sz="1200" dirty="0">
                <a:latin typeface="Inter"/>
              </a:rPr>
              <a:t>for his contributions and support throughout our journey. His involvement and assistance have been greatly appreciated.</a:t>
            </a:r>
          </a:p>
          <a:p>
            <a:pPr marL="285750" marR="0" indent="-285750" algn="just">
              <a:spcBef>
                <a:spcPts val="0"/>
              </a:spcBef>
              <a:spcAft>
                <a:spcPts val="0"/>
              </a:spcAft>
              <a:buFont typeface="Arial" panose="020B0604020202020204" pitchFamily="34" charset="0"/>
              <a:buChar char="•"/>
            </a:pPr>
            <a:endParaRPr lang="en-US" sz="1300" dirty="0">
              <a:latin typeface="Inter"/>
            </a:endParaRPr>
          </a:p>
          <a:p>
            <a:pPr marL="285750" marR="0" indent="-285750" algn="just">
              <a:spcBef>
                <a:spcPts val="0"/>
              </a:spcBef>
              <a:spcAft>
                <a:spcPts val="0"/>
              </a:spcAft>
              <a:buFont typeface="Arial" panose="020B0604020202020204" pitchFamily="34" charset="0"/>
              <a:buChar char="•"/>
            </a:pPr>
            <a:endParaRPr lang="en-US" sz="1300" dirty="0">
              <a:latin typeface="Inter"/>
            </a:endParaRPr>
          </a:p>
        </p:txBody>
      </p:sp>
      <p:pic>
        <p:nvPicPr>
          <p:cNvPr id="14338" name="Picture 2" descr="Acknowledgement Icons &amp; Symbols">
            <a:extLst>
              <a:ext uri="{FF2B5EF4-FFF2-40B4-BE49-F238E27FC236}">
                <a16:creationId xmlns:a16="http://schemas.microsoft.com/office/drawing/2014/main" id="{C58C1FF6-844A-AB67-E59A-DD29A1EE22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7926" y="75074"/>
            <a:ext cx="6096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31931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14338"/>
                                        </p:tgtEl>
                                        <p:attrNameLst>
                                          <p:attrName>style.visibility</p:attrName>
                                        </p:attrNameLst>
                                      </p:cBhvr>
                                      <p:to>
                                        <p:strVal val="visible"/>
                                      </p:to>
                                    </p:set>
                                    <p:animEffect transition="in" filter="fade">
                                      <p:cBhvr>
                                        <p:cTn id="10" dur="500"/>
                                        <p:tgtEl>
                                          <p:spTgt spid="14338"/>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35"/>
        <p:cNvGrpSpPr/>
        <p:nvPr/>
      </p:nvGrpSpPr>
      <p:grpSpPr>
        <a:xfrm>
          <a:off x="0" y="0"/>
          <a:ext cx="0" cy="0"/>
          <a:chOff x="0" y="0"/>
          <a:chExt cx="0" cy="0"/>
        </a:xfrm>
      </p:grpSpPr>
      <p:pic>
        <p:nvPicPr>
          <p:cNvPr id="8" name="Graphic 7" descr="Heart with solid fill">
            <a:extLst>
              <a:ext uri="{FF2B5EF4-FFF2-40B4-BE49-F238E27FC236}">
                <a16:creationId xmlns:a16="http://schemas.microsoft.com/office/drawing/2014/main" id="{DF9ECAF6-26AA-2D30-EC77-8346E1EFA64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45863" y="413238"/>
            <a:ext cx="4317024" cy="4317024"/>
          </a:xfrm>
          <a:prstGeom prst="rect">
            <a:avLst/>
          </a:prstGeom>
        </p:spPr>
      </p:pic>
      <p:pic>
        <p:nvPicPr>
          <p:cNvPr id="4108" name="Picture 12" descr="Automated process - Free education icons">
            <a:extLst>
              <a:ext uri="{FF2B5EF4-FFF2-40B4-BE49-F238E27FC236}">
                <a16:creationId xmlns:a16="http://schemas.microsoft.com/office/drawing/2014/main" id="{576157EC-D57A-AA41-9D51-91A158FFA26B}"/>
              </a:ext>
            </a:extLst>
          </p:cNvPr>
          <p:cNvPicPr>
            <a:picLocks noChangeAspect="1" noChangeArrowheads="1"/>
          </p:cNvPicPr>
          <p:nvPr/>
        </p:nvPicPr>
        <p:blipFill>
          <a:blip r:embed="rId5">
            <a:alphaModFix amt="35000"/>
            <a:extLst>
              <a:ext uri="{28A0092B-C50C-407E-A947-70E740481C1C}">
                <a14:useLocalDpi xmlns:a14="http://schemas.microsoft.com/office/drawing/2010/main" val="0"/>
              </a:ext>
            </a:extLst>
          </a:blip>
          <a:srcRect/>
          <a:stretch>
            <a:fillRect/>
          </a:stretch>
        </p:blipFill>
        <p:spPr bwMode="auto">
          <a:xfrm>
            <a:off x="-155777" y="-149721"/>
            <a:ext cx="939729" cy="939729"/>
          </a:xfrm>
          <a:prstGeom prst="rect">
            <a:avLst/>
          </a:prstGeom>
          <a:noFill/>
          <a:extLst>
            <a:ext uri="{909E8E84-426E-40DD-AFC4-6F175D3DCCD1}">
              <a14:hiddenFill xmlns:a14="http://schemas.microsoft.com/office/drawing/2010/main">
                <a:solidFill>
                  <a:srgbClr val="FFFFFF"/>
                </a:solidFill>
              </a14:hiddenFill>
            </a:ext>
          </a:extLst>
        </p:spPr>
      </p:pic>
      <p:sp>
        <p:nvSpPr>
          <p:cNvPr id="11" name="Google Shape;3836;p13">
            <a:extLst>
              <a:ext uri="{FF2B5EF4-FFF2-40B4-BE49-F238E27FC236}">
                <a16:creationId xmlns:a16="http://schemas.microsoft.com/office/drawing/2014/main" id="{D523394D-2B3E-8394-A13C-0FF739716781}"/>
              </a:ext>
            </a:extLst>
          </p:cNvPr>
          <p:cNvSpPr txBox="1">
            <a:spLocks/>
          </p:cNvSpPr>
          <p:nvPr/>
        </p:nvSpPr>
        <p:spPr>
          <a:xfrm>
            <a:off x="783953" y="1994555"/>
            <a:ext cx="5840845" cy="1021917"/>
          </a:xfrm>
          <a:prstGeom prst="rect">
            <a:avLst/>
          </a:prstGeom>
          <a:noFill/>
          <a:ln>
            <a:noFill/>
          </a:ln>
          <a:effectLst>
            <a:outerShdw blurRad="63500" sx="102000" sy="102000" algn="ctr" rotWithShape="0">
              <a:prstClr val="black">
                <a:alpha val="40000"/>
              </a:prstClr>
            </a:outerShdw>
          </a:effectLst>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1pPr>
            <a:lvl2pPr marR="0" lvl="1"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2pPr>
            <a:lvl3pPr marR="0" lvl="2"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3pPr>
            <a:lvl4pPr marR="0" lvl="3"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4pPr>
            <a:lvl5pPr marR="0" lvl="4"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5pPr>
            <a:lvl6pPr marR="0" lvl="5"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6pPr>
            <a:lvl7pPr marR="0" lvl="6"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7pPr>
            <a:lvl8pPr marR="0" lvl="7"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8pPr>
            <a:lvl9pPr marR="0" lvl="8"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9pPr>
          </a:lstStyle>
          <a:p>
            <a:pPr algn="ctr"/>
            <a:r>
              <a:rPr lang="en-PH" sz="5000" b="1" dirty="0">
                <a:ln>
                  <a:solidFill>
                    <a:schemeClr val="bg1"/>
                  </a:solidFill>
                </a:ln>
                <a:solidFill>
                  <a:schemeClr val="bg1"/>
                </a:solidFill>
                <a:effectLst>
                  <a:outerShdw blurRad="50800" dist="38100" algn="l" rotWithShape="0">
                    <a:prstClr val="black">
                      <a:alpha val="40000"/>
                    </a:prstClr>
                  </a:outerShdw>
                </a:effectLst>
              </a:rPr>
              <a:t>THANK YOU!</a:t>
            </a:r>
          </a:p>
          <a:p>
            <a:pPr algn="ctr"/>
            <a:endParaRPr lang="en-PH" sz="5000" b="1" dirty="0">
              <a:ln>
                <a:solidFill>
                  <a:schemeClr val="bg1"/>
                </a:solidFill>
              </a:ln>
              <a:solidFill>
                <a:schemeClr val="bg1"/>
              </a:solidFill>
              <a:effectLst>
                <a:outerShdw blurRad="50800" dist="38100" algn="l" rotWithShape="0">
                  <a:prstClr val="black">
                    <a:alpha val="40000"/>
                  </a:prstClr>
                </a:outerShdw>
              </a:effectLst>
            </a:endParaRPr>
          </a:p>
        </p:txBody>
      </p:sp>
    </p:spTree>
    <p:extLst>
      <p:ext uri="{BB962C8B-B14F-4D97-AF65-F5344CB8AC3E}">
        <p14:creationId xmlns:p14="http://schemas.microsoft.com/office/powerpoint/2010/main" val="33226603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8"/>
                                        </p:tgtEl>
                                      </p:cBhvr>
                                    </p:animEffect>
                                    <p:animScale>
                                      <p:cBhvr>
                                        <p:cTn id="7" dur="250" autoRev="1" fill="hold"/>
                                        <p:tgtEl>
                                          <p:spTgt spid="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pic>
        <p:nvPicPr>
          <p:cNvPr id="24" name="Picture 2" descr="Reason Icons &amp; Symbols">
            <a:extLst>
              <a:ext uri="{FF2B5EF4-FFF2-40B4-BE49-F238E27FC236}">
                <a16:creationId xmlns:a16="http://schemas.microsoft.com/office/drawing/2014/main" id="{208A9F7A-5DD3-341E-0668-E5B4434A74B6}"/>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artisticLineDrawing/>
                    </a14:imgEffect>
                  </a14:imgLayer>
                </a14:imgProps>
              </a:ext>
              <a:ext uri="{28A0092B-C50C-407E-A947-70E740481C1C}">
                <a14:useLocalDpi xmlns:a14="http://schemas.microsoft.com/office/drawing/2010/main" val="0"/>
              </a:ext>
            </a:extLst>
          </a:blip>
          <a:srcRect/>
          <a:stretch>
            <a:fillRect/>
          </a:stretch>
        </p:blipFill>
        <p:spPr bwMode="auto">
          <a:xfrm>
            <a:off x="3342508" y="1233738"/>
            <a:ext cx="948102" cy="948102"/>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3843;p14">
            <a:extLst>
              <a:ext uri="{FF2B5EF4-FFF2-40B4-BE49-F238E27FC236}">
                <a16:creationId xmlns:a16="http://schemas.microsoft.com/office/drawing/2014/main" id="{DCAD1AE3-55AE-9886-F6DB-9B4A6D9E9DBE}"/>
              </a:ext>
            </a:extLst>
          </p:cNvPr>
          <p:cNvSpPr txBox="1">
            <a:spLocks/>
          </p:cNvSpPr>
          <p:nvPr/>
        </p:nvSpPr>
        <p:spPr>
          <a:xfrm>
            <a:off x="2588496" y="1984788"/>
            <a:ext cx="2613885" cy="895866"/>
          </a:xfrm>
          <a:prstGeom prst="rect">
            <a:avLst/>
          </a:prstGeom>
        </p:spPr>
        <p:style>
          <a:lnRef idx="2">
            <a:schemeClr val="dk1">
              <a:shade val="50000"/>
            </a:schemeClr>
          </a:lnRef>
          <a:fillRef idx="1">
            <a:schemeClr val="dk1"/>
          </a:fillRef>
          <a:effectRef idx="0">
            <a:schemeClr val="dk1"/>
          </a:effectRef>
          <a:fontRef idx="minor">
            <a:schemeClr val="lt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buClr>
                <a:schemeClr val="dk1"/>
              </a:buClr>
              <a:buSzPts val="1100"/>
            </a:pPr>
            <a:r>
              <a:rPr lang="en-PH" sz="1700" b="1" dirty="0">
                <a:solidFill>
                  <a:schemeClr val="bg1"/>
                </a:solidFill>
                <a:latin typeface="Titillium Web"/>
                <a:ea typeface="Titillium Web"/>
                <a:cs typeface="Titillium Web"/>
                <a:sym typeface="Titillium Web"/>
              </a:rPr>
              <a:t>AUTOMATED TIMETABLE SCHEDULING SYSTEM (ATS)</a:t>
            </a:r>
          </a:p>
          <a:p>
            <a:pPr algn="ctr">
              <a:buClr>
                <a:schemeClr val="dk1"/>
              </a:buClr>
              <a:buSzPts val="1100"/>
            </a:pPr>
            <a:r>
              <a:rPr lang="en-PH" sz="1700" dirty="0">
                <a:solidFill>
                  <a:schemeClr val="bg1"/>
                </a:solidFill>
                <a:latin typeface="Titillium Web"/>
                <a:ea typeface="Titillium Web"/>
                <a:cs typeface="Titillium Web"/>
                <a:sym typeface="Titillium Web"/>
              </a:rPr>
              <a:t>    </a:t>
            </a:r>
          </a:p>
        </p:txBody>
      </p:sp>
      <p:grpSp>
        <p:nvGrpSpPr>
          <p:cNvPr id="3" name="Group 2">
            <a:extLst>
              <a:ext uri="{FF2B5EF4-FFF2-40B4-BE49-F238E27FC236}">
                <a16:creationId xmlns:a16="http://schemas.microsoft.com/office/drawing/2014/main" id="{6B7186B1-7378-D5B6-098F-AD1DB2FBC658}"/>
              </a:ext>
            </a:extLst>
          </p:cNvPr>
          <p:cNvGrpSpPr/>
          <p:nvPr/>
        </p:nvGrpSpPr>
        <p:grpSpPr>
          <a:xfrm>
            <a:off x="843966" y="537614"/>
            <a:ext cx="1461710" cy="1296409"/>
            <a:chOff x="390117" y="1732480"/>
            <a:chExt cx="1750410" cy="1736861"/>
          </a:xfrm>
        </p:grpSpPr>
        <p:pic>
          <p:nvPicPr>
            <p:cNvPr id="4" name="Picture 2" descr="web app Icon - Free PNG &amp; SVG 1760714 - Noun Project">
              <a:extLst>
                <a:ext uri="{FF2B5EF4-FFF2-40B4-BE49-F238E27FC236}">
                  <a16:creationId xmlns:a16="http://schemas.microsoft.com/office/drawing/2014/main" id="{C5B61164-9E0C-E776-46C1-2336025E737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1635" y="1732480"/>
              <a:ext cx="1325656" cy="132565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53E5911-6B7C-1778-56BB-CC77A875E39A}"/>
                </a:ext>
              </a:extLst>
            </p:cNvPr>
            <p:cNvSpPr txBox="1"/>
            <p:nvPr/>
          </p:nvSpPr>
          <p:spPr>
            <a:xfrm>
              <a:off x="390117" y="3098232"/>
              <a:ext cx="1750410" cy="37110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pPr marL="342900" indent="-342900" algn="ctr">
                <a:buClr>
                  <a:schemeClr val="dk1"/>
                </a:buClr>
                <a:buSzPts val="1100"/>
              </a:pPr>
              <a:r>
                <a:rPr lang="en-US" sz="1200" b="1" dirty="0">
                  <a:ln w="10160">
                    <a:noFill/>
                    <a:prstDash val="solid"/>
                  </a:ln>
                  <a:solidFill>
                    <a:schemeClr val="bg1"/>
                  </a:solidFill>
                  <a:effectLst>
                    <a:outerShdw blurRad="38100" dist="22860" dir="5400000" algn="tl" rotWithShape="0">
                      <a:srgbClr val="000000">
                        <a:alpha val="30000"/>
                      </a:srgbClr>
                    </a:outerShdw>
                  </a:effectLst>
                  <a:latin typeface="Titillium Web" panose="00000500000000000000" pitchFamily="2" charset="0"/>
                </a:rPr>
                <a:t>Web-based</a:t>
              </a:r>
            </a:p>
          </p:txBody>
        </p:sp>
      </p:grpSp>
      <p:grpSp>
        <p:nvGrpSpPr>
          <p:cNvPr id="6" name="Group 5">
            <a:extLst>
              <a:ext uri="{FF2B5EF4-FFF2-40B4-BE49-F238E27FC236}">
                <a16:creationId xmlns:a16="http://schemas.microsoft.com/office/drawing/2014/main" id="{07D25582-4F42-DCA5-D73B-736623B51A1F}"/>
              </a:ext>
            </a:extLst>
          </p:cNvPr>
          <p:cNvGrpSpPr/>
          <p:nvPr/>
        </p:nvGrpSpPr>
        <p:grpSpPr>
          <a:xfrm>
            <a:off x="5545094" y="2895410"/>
            <a:ext cx="1461710" cy="1390844"/>
            <a:chOff x="2748624" y="1162703"/>
            <a:chExt cx="1750410" cy="1863380"/>
          </a:xfrm>
        </p:grpSpPr>
        <p:pic>
          <p:nvPicPr>
            <p:cNvPr id="8" name="Picture 8" descr="Automated process - Free computer icons">
              <a:extLst>
                <a:ext uri="{FF2B5EF4-FFF2-40B4-BE49-F238E27FC236}">
                  <a16:creationId xmlns:a16="http://schemas.microsoft.com/office/drawing/2014/main" id="{F8A1F40D-4084-0C65-6FA0-3AEA3324DC1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50686" y="1162703"/>
              <a:ext cx="1546285" cy="154628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8F2DB162-E043-56D0-46A3-BF440A37D21B}"/>
                </a:ext>
              </a:extLst>
            </p:cNvPr>
            <p:cNvSpPr txBox="1"/>
            <p:nvPr/>
          </p:nvSpPr>
          <p:spPr>
            <a:xfrm>
              <a:off x="2748624" y="2749084"/>
              <a:ext cx="1750410" cy="27699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pPr marL="342900" indent="-342900" algn="ctr">
                <a:buClr>
                  <a:schemeClr val="dk1"/>
                </a:buClr>
                <a:buSzPts val="1100"/>
              </a:pPr>
              <a:r>
                <a:rPr lang="en-US" sz="1200" b="1" dirty="0">
                  <a:ln w="10160">
                    <a:noFill/>
                    <a:prstDash val="solid"/>
                  </a:ln>
                  <a:solidFill>
                    <a:schemeClr val="bg1"/>
                  </a:solidFill>
                  <a:effectLst>
                    <a:outerShdw blurRad="38100" dist="22860" dir="5400000" algn="tl" rotWithShape="0">
                      <a:srgbClr val="000000">
                        <a:alpha val="30000"/>
                      </a:srgbClr>
                    </a:outerShdw>
                  </a:effectLst>
                  <a:latin typeface="Titillium Web" panose="00000500000000000000" pitchFamily="2" charset="0"/>
                </a:rPr>
                <a:t>Automated</a:t>
              </a:r>
            </a:p>
          </p:txBody>
        </p:sp>
      </p:grpSp>
      <p:grpSp>
        <p:nvGrpSpPr>
          <p:cNvPr id="12" name="Group 11">
            <a:extLst>
              <a:ext uri="{FF2B5EF4-FFF2-40B4-BE49-F238E27FC236}">
                <a16:creationId xmlns:a16="http://schemas.microsoft.com/office/drawing/2014/main" id="{CB629FFB-3283-4520-DC82-ECB1FC1C369A}"/>
              </a:ext>
            </a:extLst>
          </p:cNvPr>
          <p:cNvGrpSpPr/>
          <p:nvPr/>
        </p:nvGrpSpPr>
        <p:grpSpPr>
          <a:xfrm>
            <a:off x="5327442" y="529783"/>
            <a:ext cx="1461710" cy="1271833"/>
            <a:chOff x="3623828" y="3293265"/>
            <a:chExt cx="1750410" cy="1703935"/>
          </a:xfrm>
        </p:grpSpPr>
        <p:pic>
          <p:nvPicPr>
            <p:cNvPr id="13" name="Picture 18" descr="Schedule - Free education icons">
              <a:extLst>
                <a:ext uri="{FF2B5EF4-FFF2-40B4-BE49-F238E27FC236}">
                  <a16:creationId xmlns:a16="http://schemas.microsoft.com/office/drawing/2014/main" id="{3B9FA34A-1C6D-F234-40F7-069C744819D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84468" y="3293265"/>
              <a:ext cx="1375064" cy="1375064"/>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814145C2-AB33-5BC9-9E77-EA9741A52338}"/>
                </a:ext>
              </a:extLst>
            </p:cNvPr>
            <p:cNvSpPr txBox="1"/>
            <p:nvPr/>
          </p:nvSpPr>
          <p:spPr>
            <a:xfrm>
              <a:off x="3623828" y="4720201"/>
              <a:ext cx="1750410" cy="27699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pPr marL="342900" indent="-342900" algn="ctr">
                <a:buClr>
                  <a:schemeClr val="dk1"/>
                </a:buClr>
                <a:buSzPts val="1100"/>
              </a:pPr>
              <a:r>
                <a:rPr lang="en-US" sz="1200" b="1" dirty="0">
                  <a:ln w="10160">
                    <a:noFill/>
                    <a:prstDash val="solid"/>
                  </a:ln>
                  <a:solidFill>
                    <a:schemeClr val="bg1"/>
                  </a:solidFill>
                  <a:effectLst>
                    <a:outerShdw blurRad="38100" dist="22860" dir="5400000" algn="tl" rotWithShape="0">
                      <a:srgbClr val="000000">
                        <a:alpha val="30000"/>
                      </a:srgbClr>
                    </a:outerShdw>
                  </a:effectLst>
                  <a:latin typeface="Titillium Web" panose="00000500000000000000" pitchFamily="2" charset="0"/>
                </a:rPr>
                <a:t>Schedules</a:t>
              </a:r>
            </a:p>
          </p:txBody>
        </p:sp>
      </p:grpSp>
      <p:grpSp>
        <p:nvGrpSpPr>
          <p:cNvPr id="15" name="Group 14">
            <a:extLst>
              <a:ext uri="{FF2B5EF4-FFF2-40B4-BE49-F238E27FC236}">
                <a16:creationId xmlns:a16="http://schemas.microsoft.com/office/drawing/2014/main" id="{A1D6E4F8-2408-1070-A19B-18A3DFEE8699}"/>
              </a:ext>
            </a:extLst>
          </p:cNvPr>
          <p:cNvGrpSpPr/>
          <p:nvPr/>
        </p:nvGrpSpPr>
        <p:grpSpPr>
          <a:xfrm>
            <a:off x="833734" y="2895410"/>
            <a:ext cx="1461710" cy="1418253"/>
            <a:chOff x="4780265" y="1215078"/>
            <a:chExt cx="1750410" cy="1900100"/>
          </a:xfrm>
        </p:grpSpPr>
        <p:pic>
          <p:nvPicPr>
            <p:cNvPr id="16" name="Picture 6" descr="dynamic website Icon - Free PNG &amp; SVG 2209205 - Noun Project">
              <a:extLst>
                <a:ext uri="{FF2B5EF4-FFF2-40B4-BE49-F238E27FC236}">
                  <a16:creationId xmlns:a16="http://schemas.microsoft.com/office/drawing/2014/main" id="{63C86282-88EA-9B7B-EC13-CD614A6F9AA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34703" y="1215078"/>
              <a:ext cx="1441534" cy="1441534"/>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84A2C347-9293-C644-A3AE-6B45747958F1}"/>
                </a:ext>
              </a:extLst>
            </p:cNvPr>
            <p:cNvSpPr txBox="1"/>
            <p:nvPr/>
          </p:nvSpPr>
          <p:spPr>
            <a:xfrm>
              <a:off x="4780265" y="2744069"/>
              <a:ext cx="1750410" cy="37110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pPr marL="342900" indent="-342900" algn="ctr">
                <a:buClr>
                  <a:schemeClr val="dk1"/>
                </a:buClr>
                <a:buSzPts val="1100"/>
              </a:pPr>
              <a:r>
                <a:rPr lang="en-US" sz="1200" b="1" dirty="0">
                  <a:ln w="10160">
                    <a:noFill/>
                    <a:prstDash val="solid"/>
                  </a:ln>
                  <a:solidFill>
                    <a:schemeClr val="bg1"/>
                  </a:solidFill>
                  <a:effectLst>
                    <a:outerShdw blurRad="38100" dist="22860" dir="5400000" algn="tl" rotWithShape="0">
                      <a:srgbClr val="000000">
                        <a:alpha val="30000"/>
                      </a:srgbClr>
                    </a:outerShdw>
                  </a:effectLst>
                  <a:latin typeface="Titillium Web" panose="00000500000000000000" pitchFamily="2" charset="0"/>
                </a:rPr>
                <a:t>Dynamic</a:t>
              </a:r>
            </a:p>
          </p:txBody>
        </p:sp>
      </p:grpSp>
      <p:grpSp>
        <p:nvGrpSpPr>
          <p:cNvPr id="23" name="Group 22">
            <a:extLst>
              <a:ext uri="{FF2B5EF4-FFF2-40B4-BE49-F238E27FC236}">
                <a16:creationId xmlns:a16="http://schemas.microsoft.com/office/drawing/2014/main" id="{056294B9-CB1F-2906-55DA-A64E787B77A9}"/>
              </a:ext>
            </a:extLst>
          </p:cNvPr>
          <p:cNvGrpSpPr/>
          <p:nvPr/>
        </p:nvGrpSpPr>
        <p:grpSpPr>
          <a:xfrm>
            <a:off x="3107009" y="3296602"/>
            <a:ext cx="1576857" cy="1226320"/>
            <a:chOff x="5488961" y="3322202"/>
            <a:chExt cx="1576857" cy="1226320"/>
          </a:xfrm>
        </p:grpSpPr>
        <p:sp>
          <p:nvSpPr>
            <p:cNvPr id="20" name="TextBox 19">
              <a:extLst>
                <a:ext uri="{FF2B5EF4-FFF2-40B4-BE49-F238E27FC236}">
                  <a16:creationId xmlns:a16="http://schemas.microsoft.com/office/drawing/2014/main" id="{83D9AD47-2564-D63D-3FE1-A9118B9DB194}"/>
                </a:ext>
              </a:extLst>
            </p:cNvPr>
            <p:cNvSpPr txBox="1"/>
            <p:nvPr/>
          </p:nvSpPr>
          <p:spPr>
            <a:xfrm>
              <a:off x="5543862" y="4302301"/>
              <a:ext cx="1521956" cy="24622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pPr marL="342900" indent="-342900" algn="ctr">
                <a:buClr>
                  <a:schemeClr val="dk1"/>
                </a:buClr>
                <a:buSzPts val="1100"/>
              </a:pPr>
              <a:r>
                <a:rPr lang="en-US" sz="1000" b="1" dirty="0">
                  <a:ln w="10160">
                    <a:noFill/>
                    <a:prstDash val="solid"/>
                  </a:ln>
                  <a:solidFill>
                    <a:schemeClr val="bg1"/>
                  </a:solidFill>
                  <a:effectLst>
                    <a:outerShdw blurRad="38100" dist="22860" dir="5400000" algn="tl" rotWithShape="0">
                      <a:srgbClr val="000000">
                        <a:alpha val="30000"/>
                      </a:srgbClr>
                    </a:outerShdw>
                  </a:effectLst>
                  <a:latin typeface="Titillium Web" panose="00000500000000000000" pitchFamily="2" charset="0"/>
                </a:rPr>
                <a:t>Backtracking Algorithm</a:t>
              </a:r>
            </a:p>
          </p:txBody>
        </p:sp>
        <p:pic>
          <p:nvPicPr>
            <p:cNvPr id="22" name="Picture 21">
              <a:extLst>
                <a:ext uri="{FF2B5EF4-FFF2-40B4-BE49-F238E27FC236}">
                  <a16:creationId xmlns:a16="http://schemas.microsoft.com/office/drawing/2014/main" id="{FD72149A-05CD-5A5B-A591-A9F14E710A99}"/>
                </a:ext>
              </a:extLst>
            </p:cNvPr>
            <p:cNvPicPr>
              <a:picLocks noChangeAspect="1"/>
            </p:cNvPicPr>
            <p:nvPr/>
          </p:nvPicPr>
          <p:blipFill>
            <a:blip r:embed="rId9"/>
            <a:stretch>
              <a:fillRect/>
            </a:stretch>
          </p:blipFill>
          <p:spPr>
            <a:xfrm>
              <a:off x="5488961" y="3322202"/>
              <a:ext cx="1576857" cy="886982"/>
            </a:xfrm>
            <a:prstGeom prst="rect">
              <a:avLst/>
            </a:prstGeom>
          </p:spPr>
        </p:pic>
      </p:grpSp>
    </p:spTree>
    <p:extLst>
      <p:ext uri="{BB962C8B-B14F-4D97-AF65-F5344CB8AC3E}">
        <p14:creationId xmlns:p14="http://schemas.microsoft.com/office/powerpoint/2010/main" val="30128161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1000" fill="hold"/>
                                        <p:tgtEl>
                                          <p:spTgt spid="3"/>
                                        </p:tgtEl>
                                        <p:attrNameLst>
                                          <p:attrName>ppt_w</p:attrName>
                                        </p:attrNameLst>
                                      </p:cBhvr>
                                      <p:tavLst>
                                        <p:tav tm="0">
                                          <p:val>
                                            <p:fltVal val="0"/>
                                          </p:val>
                                        </p:tav>
                                        <p:tav tm="100000">
                                          <p:val>
                                            <p:strVal val="#ppt_w"/>
                                          </p:val>
                                        </p:tav>
                                      </p:tavLst>
                                    </p:anim>
                                    <p:anim calcmode="lin" valueType="num">
                                      <p:cBhvr>
                                        <p:cTn id="16" dur="1000" fill="hold"/>
                                        <p:tgtEl>
                                          <p:spTgt spid="3"/>
                                        </p:tgtEl>
                                        <p:attrNameLst>
                                          <p:attrName>ppt_h</p:attrName>
                                        </p:attrNameLst>
                                      </p:cBhvr>
                                      <p:tavLst>
                                        <p:tav tm="0">
                                          <p:val>
                                            <p:fltVal val="0"/>
                                          </p:val>
                                        </p:tav>
                                        <p:tav tm="100000">
                                          <p:val>
                                            <p:strVal val="#ppt_h"/>
                                          </p:val>
                                        </p:tav>
                                      </p:tavLst>
                                    </p:anim>
                                    <p:anim calcmode="lin" valueType="num">
                                      <p:cBhvr>
                                        <p:cTn id="17" dur="1000" fill="hold"/>
                                        <p:tgtEl>
                                          <p:spTgt spid="3"/>
                                        </p:tgtEl>
                                        <p:attrNameLst>
                                          <p:attrName>style.rotation</p:attrName>
                                        </p:attrNameLst>
                                      </p:cBhvr>
                                      <p:tavLst>
                                        <p:tav tm="0">
                                          <p:val>
                                            <p:fltVal val="90"/>
                                          </p:val>
                                        </p:tav>
                                        <p:tav tm="100000">
                                          <p:val>
                                            <p:fltVal val="0"/>
                                          </p:val>
                                        </p:tav>
                                      </p:tavLst>
                                    </p:anim>
                                    <p:animEffect transition="in" filter="fade">
                                      <p:cBhvr>
                                        <p:cTn id="18" dur="10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p:cTn id="23" dur="1000" fill="hold"/>
                                        <p:tgtEl>
                                          <p:spTgt spid="15"/>
                                        </p:tgtEl>
                                        <p:attrNameLst>
                                          <p:attrName>ppt_w</p:attrName>
                                        </p:attrNameLst>
                                      </p:cBhvr>
                                      <p:tavLst>
                                        <p:tav tm="0">
                                          <p:val>
                                            <p:fltVal val="0"/>
                                          </p:val>
                                        </p:tav>
                                        <p:tav tm="100000">
                                          <p:val>
                                            <p:strVal val="#ppt_w"/>
                                          </p:val>
                                        </p:tav>
                                      </p:tavLst>
                                    </p:anim>
                                    <p:anim calcmode="lin" valueType="num">
                                      <p:cBhvr>
                                        <p:cTn id="24" dur="1000" fill="hold"/>
                                        <p:tgtEl>
                                          <p:spTgt spid="15"/>
                                        </p:tgtEl>
                                        <p:attrNameLst>
                                          <p:attrName>ppt_h</p:attrName>
                                        </p:attrNameLst>
                                      </p:cBhvr>
                                      <p:tavLst>
                                        <p:tav tm="0">
                                          <p:val>
                                            <p:fltVal val="0"/>
                                          </p:val>
                                        </p:tav>
                                        <p:tav tm="100000">
                                          <p:val>
                                            <p:strVal val="#ppt_h"/>
                                          </p:val>
                                        </p:tav>
                                      </p:tavLst>
                                    </p:anim>
                                    <p:anim calcmode="lin" valueType="num">
                                      <p:cBhvr>
                                        <p:cTn id="25" dur="1000" fill="hold"/>
                                        <p:tgtEl>
                                          <p:spTgt spid="15"/>
                                        </p:tgtEl>
                                        <p:attrNameLst>
                                          <p:attrName>style.rotation</p:attrName>
                                        </p:attrNameLst>
                                      </p:cBhvr>
                                      <p:tavLst>
                                        <p:tav tm="0">
                                          <p:val>
                                            <p:fltVal val="90"/>
                                          </p:val>
                                        </p:tav>
                                        <p:tav tm="100000">
                                          <p:val>
                                            <p:fltVal val="0"/>
                                          </p:val>
                                        </p:tav>
                                      </p:tavLst>
                                    </p:anim>
                                    <p:animEffect transition="in" filter="fade">
                                      <p:cBhvr>
                                        <p:cTn id="26" dur="10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p:cTn id="31" dur="1000" fill="hold"/>
                                        <p:tgtEl>
                                          <p:spTgt spid="12"/>
                                        </p:tgtEl>
                                        <p:attrNameLst>
                                          <p:attrName>ppt_w</p:attrName>
                                        </p:attrNameLst>
                                      </p:cBhvr>
                                      <p:tavLst>
                                        <p:tav tm="0">
                                          <p:val>
                                            <p:fltVal val="0"/>
                                          </p:val>
                                        </p:tav>
                                        <p:tav tm="100000">
                                          <p:val>
                                            <p:strVal val="#ppt_w"/>
                                          </p:val>
                                        </p:tav>
                                      </p:tavLst>
                                    </p:anim>
                                    <p:anim calcmode="lin" valueType="num">
                                      <p:cBhvr>
                                        <p:cTn id="32" dur="1000" fill="hold"/>
                                        <p:tgtEl>
                                          <p:spTgt spid="12"/>
                                        </p:tgtEl>
                                        <p:attrNameLst>
                                          <p:attrName>ppt_h</p:attrName>
                                        </p:attrNameLst>
                                      </p:cBhvr>
                                      <p:tavLst>
                                        <p:tav tm="0">
                                          <p:val>
                                            <p:fltVal val="0"/>
                                          </p:val>
                                        </p:tav>
                                        <p:tav tm="100000">
                                          <p:val>
                                            <p:strVal val="#ppt_h"/>
                                          </p:val>
                                        </p:tav>
                                      </p:tavLst>
                                    </p:anim>
                                    <p:anim calcmode="lin" valueType="num">
                                      <p:cBhvr>
                                        <p:cTn id="33" dur="1000" fill="hold"/>
                                        <p:tgtEl>
                                          <p:spTgt spid="12"/>
                                        </p:tgtEl>
                                        <p:attrNameLst>
                                          <p:attrName>style.rotation</p:attrName>
                                        </p:attrNameLst>
                                      </p:cBhvr>
                                      <p:tavLst>
                                        <p:tav tm="0">
                                          <p:val>
                                            <p:fltVal val="90"/>
                                          </p:val>
                                        </p:tav>
                                        <p:tav tm="100000">
                                          <p:val>
                                            <p:fltVal val="0"/>
                                          </p:val>
                                        </p:tav>
                                      </p:tavLst>
                                    </p:anim>
                                    <p:animEffect transition="in" filter="fade">
                                      <p:cBhvr>
                                        <p:cTn id="34" dur="10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anim calcmode="lin" valueType="num">
                                      <p:cBhvr>
                                        <p:cTn id="39" dur="1000" fill="hold"/>
                                        <p:tgtEl>
                                          <p:spTgt spid="6"/>
                                        </p:tgtEl>
                                        <p:attrNameLst>
                                          <p:attrName>ppt_w</p:attrName>
                                        </p:attrNameLst>
                                      </p:cBhvr>
                                      <p:tavLst>
                                        <p:tav tm="0">
                                          <p:val>
                                            <p:fltVal val="0"/>
                                          </p:val>
                                        </p:tav>
                                        <p:tav tm="100000">
                                          <p:val>
                                            <p:strVal val="#ppt_w"/>
                                          </p:val>
                                        </p:tav>
                                      </p:tavLst>
                                    </p:anim>
                                    <p:anim calcmode="lin" valueType="num">
                                      <p:cBhvr>
                                        <p:cTn id="40" dur="1000" fill="hold"/>
                                        <p:tgtEl>
                                          <p:spTgt spid="6"/>
                                        </p:tgtEl>
                                        <p:attrNameLst>
                                          <p:attrName>ppt_h</p:attrName>
                                        </p:attrNameLst>
                                      </p:cBhvr>
                                      <p:tavLst>
                                        <p:tav tm="0">
                                          <p:val>
                                            <p:fltVal val="0"/>
                                          </p:val>
                                        </p:tav>
                                        <p:tav tm="100000">
                                          <p:val>
                                            <p:strVal val="#ppt_h"/>
                                          </p:val>
                                        </p:tav>
                                      </p:tavLst>
                                    </p:anim>
                                    <p:anim calcmode="lin" valueType="num">
                                      <p:cBhvr>
                                        <p:cTn id="41" dur="1000" fill="hold"/>
                                        <p:tgtEl>
                                          <p:spTgt spid="6"/>
                                        </p:tgtEl>
                                        <p:attrNameLst>
                                          <p:attrName>style.rotation</p:attrName>
                                        </p:attrNameLst>
                                      </p:cBhvr>
                                      <p:tavLst>
                                        <p:tav tm="0">
                                          <p:val>
                                            <p:fltVal val="90"/>
                                          </p:val>
                                        </p:tav>
                                        <p:tav tm="100000">
                                          <p:val>
                                            <p:fltVal val="0"/>
                                          </p:val>
                                        </p:tav>
                                      </p:tavLst>
                                    </p:anim>
                                    <p:animEffect transition="in" filter="fade">
                                      <p:cBhvr>
                                        <p:cTn id="42" dur="10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nodeType="clickEffect">
                                  <p:stCondLst>
                                    <p:cond delay="0"/>
                                  </p:stCondLst>
                                  <p:childTnLst>
                                    <p:set>
                                      <p:cBhvr>
                                        <p:cTn id="46" dur="1" fill="hold">
                                          <p:stCondLst>
                                            <p:cond delay="0"/>
                                          </p:stCondLst>
                                        </p:cTn>
                                        <p:tgtEl>
                                          <p:spTgt spid="23"/>
                                        </p:tgtEl>
                                        <p:attrNameLst>
                                          <p:attrName>style.visibility</p:attrName>
                                        </p:attrNameLst>
                                      </p:cBhvr>
                                      <p:to>
                                        <p:strVal val="visible"/>
                                      </p:to>
                                    </p:set>
                                    <p:anim calcmode="lin" valueType="num">
                                      <p:cBhvr>
                                        <p:cTn id="47" dur="1000" fill="hold"/>
                                        <p:tgtEl>
                                          <p:spTgt spid="23"/>
                                        </p:tgtEl>
                                        <p:attrNameLst>
                                          <p:attrName>ppt_w</p:attrName>
                                        </p:attrNameLst>
                                      </p:cBhvr>
                                      <p:tavLst>
                                        <p:tav tm="0">
                                          <p:val>
                                            <p:fltVal val="0"/>
                                          </p:val>
                                        </p:tav>
                                        <p:tav tm="100000">
                                          <p:val>
                                            <p:strVal val="#ppt_w"/>
                                          </p:val>
                                        </p:tav>
                                      </p:tavLst>
                                    </p:anim>
                                    <p:anim calcmode="lin" valueType="num">
                                      <p:cBhvr>
                                        <p:cTn id="48" dur="1000" fill="hold"/>
                                        <p:tgtEl>
                                          <p:spTgt spid="23"/>
                                        </p:tgtEl>
                                        <p:attrNameLst>
                                          <p:attrName>ppt_h</p:attrName>
                                        </p:attrNameLst>
                                      </p:cBhvr>
                                      <p:tavLst>
                                        <p:tav tm="0">
                                          <p:val>
                                            <p:fltVal val="0"/>
                                          </p:val>
                                        </p:tav>
                                        <p:tav tm="100000">
                                          <p:val>
                                            <p:strVal val="#ppt_h"/>
                                          </p:val>
                                        </p:tav>
                                      </p:tavLst>
                                    </p:anim>
                                    <p:anim calcmode="lin" valueType="num">
                                      <p:cBhvr>
                                        <p:cTn id="49" dur="1000" fill="hold"/>
                                        <p:tgtEl>
                                          <p:spTgt spid="23"/>
                                        </p:tgtEl>
                                        <p:attrNameLst>
                                          <p:attrName>style.rotation</p:attrName>
                                        </p:attrNameLst>
                                      </p:cBhvr>
                                      <p:tavLst>
                                        <p:tav tm="0">
                                          <p:val>
                                            <p:fltVal val="90"/>
                                          </p:val>
                                        </p:tav>
                                        <p:tav tm="100000">
                                          <p:val>
                                            <p:fltVal val="0"/>
                                          </p:val>
                                        </p:tav>
                                      </p:tavLst>
                                    </p:anim>
                                    <p:animEffect transition="in" filter="fade">
                                      <p:cBhvr>
                                        <p:cTn id="50"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pic>
        <p:nvPicPr>
          <p:cNvPr id="45" name="Picture 2" descr="Reason Icons &amp; Symbols">
            <a:extLst>
              <a:ext uri="{FF2B5EF4-FFF2-40B4-BE49-F238E27FC236}">
                <a16:creationId xmlns:a16="http://schemas.microsoft.com/office/drawing/2014/main" id="{5413131D-6B26-F4B7-8C5A-9D1ED34E6F10}"/>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artisticLineDrawing/>
                    </a14:imgEffect>
                  </a14:imgLayer>
                </a14:imgProps>
              </a:ext>
              <a:ext uri="{28A0092B-C50C-407E-A947-70E740481C1C}">
                <a14:useLocalDpi xmlns:a14="http://schemas.microsoft.com/office/drawing/2010/main" val="0"/>
              </a:ext>
            </a:extLst>
          </a:blip>
          <a:srcRect/>
          <a:stretch>
            <a:fillRect/>
          </a:stretch>
        </p:blipFill>
        <p:spPr bwMode="auto">
          <a:xfrm rot="5400000">
            <a:off x="4179011" y="59710"/>
            <a:ext cx="948102" cy="948102"/>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3843;p14">
            <a:extLst>
              <a:ext uri="{FF2B5EF4-FFF2-40B4-BE49-F238E27FC236}">
                <a16:creationId xmlns:a16="http://schemas.microsoft.com/office/drawing/2014/main" id="{DCAD1AE3-55AE-9886-F6DB-9B4A6D9E9DBE}"/>
              </a:ext>
            </a:extLst>
          </p:cNvPr>
          <p:cNvSpPr txBox="1">
            <a:spLocks/>
          </p:cNvSpPr>
          <p:nvPr/>
        </p:nvSpPr>
        <p:spPr>
          <a:xfrm>
            <a:off x="0" y="287539"/>
            <a:ext cx="4270690" cy="492444"/>
          </a:xfrm>
          <a:prstGeom prst="rect">
            <a:avLst/>
          </a:prstGeom>
        </p:spPr>
        <p:style>
          <a:lnRef idx="2">
            <a:schemeClr val="dk1">
              <a:shade val="50000"/>
            </a:schemeClr>
          </a:lnRef>
          <a:fillRef idx="1">
            <a:schemeClr val="dk1"/>
          </a:fillRef>
          <a:effectRef idx="0">
            <a:schemeClr val="dk1"/>
          </a:effectRef>
          <a:fontRef idx="minor">
            <a:schemeClr val="lt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buClr>
                <a:schemeClr val="dk1"/>
              </a:buClr>
              <a:buSzPts val="1100"/>
            </a:pPr>
            <a:r>
              <a:rPr lang="en-PH" sz="2500" b="1" dirty="0">
                <a:solidFill>
                  <a:schemeClr val="bg1"/>
                </a:solidFill>
                <a:latin typeface="Titillium Web"/>
                <a:ea typeface="Titillium Web"/>
                <a:cs typeface="Titillium Web"/>
                <a:sym typeface="Titillium Web"/>
              </a:rPr>
              <a:t>Significance of the study</a:t>
            </a:r>
            <a:endParaRPr lang="en-PH" sz="2500" dirty="0">
              <a:solidFill>
                <a:schemeClr val="bg1"/>
              </a:solidFill>
              <a:latin typeface="Titillium Web"/>
              <a:ea typeface="Titillium Web"/>
              <a:cs typeface="Titillium Web"/>
              <a:sym typeface="Titillium Web"/>
            </a:endParaRPr>
          </a:p>
        </p:txBody>
      </p:sp>
      <p:grpSp>
        <p:nvGrpSpPr>
          <p:cNvPr id="28" name="Group 27">
            <a:extLst>
              <a:ext uri="{FF2B5EF4-FFF2-40B4-BE49-F238E27FC236}">
                <a16:creationId xmlns:a16="http://schemas.microsoft.com/office/drawing/2014/main" id="{2C221E14-ED4E-8636-BCB0-6D1AD70CF438}"/>
              </a:ext>
            </a:extLst>
          </p:cNvPr>
          <p:cNvGrpSpPr/>
          <p:nvPr/>
        </p:nvGrpSpPr>
        <p:grpSpPr>
          <a:xfrm>
            <a:off x="5157834" y="2165576"/>
            <a:ext cx="1912948" cy="1216229"/>
            <a:chOff x="1987459" y="899183"/>
            <a:chExt cx="3029957" cy="1986113"/>
          </a:xfrm>
        </p:grpSpPr>
        <p:pic>
          <p:nvPicPr>
            <p:cNvPr id="29" name="Picture 10" descr="Data, files, cog, wheel Icon in Artificial Intelligence">
              <a:extLst>
                <a:ext uri="{FF2B5EF4-FFF2-40B4-BE49-F238E27FC236}">
                  <a16:creationId xmlns:a16="http://schemas.microsoft.com/office/drawing/2014/main" id="{528C712F-10F5-259D-5FB3-27057FDA3D4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01917" y="899183"/>
              <a:ext cx="1401041" cy="1401040"/>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96F72194-D778-5FD5-ECF3-1ADE86271112}"/>
                </a:ext>
              </a:extLst>
            </p:cNvPr>
            <p:cNvSpPr txBox="1"/>
            <p:nvPr/>
          </p:nvSpPr>
          <p:spPr>
            <a:xfrm>
              <a:off x="1987459" y="2398965"/>
              <a:ext cx="3029957" cy="48633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pPr marL="342900" indent="-342900" algn="ctr">
                <a:buClr>
                  <a:schemeClr val="dk1"/>
                </a:buClr>
                <a:buSzPts val="1100"/>
              </a:pPr>
              <a:r>
                <a:rPr lang="en-US" sz="1300" b="1" dirty="0">
                  <a:ln w="10160">
                    <a:noFill/>
                    <a:prstDash val="solid"/>
                  </a:ln>
                  <a:solidFill>
                    <a:schemeClr val="bg1"/>
                  </a:solidFill>
                  <a:effectLst>
                    <a:outerShdw blurRad="38100" dist="22860" dir="5400000" algn="tl" rotWithShape="0">
                      <a:srgbClr val="000000">
                        <a:alpha val="30000"/>
                      </a:srgbClr>
                    </a:outerShdw>
                  </a:effectLst>
                  <a:latin typeface="Titillium Web" panose="00000500000000000000" pitchFamily="2" charset="0"/>
                </a:rPr>
                <a:t>Generation of Reports</a:t>
              </a:r>
            </a:p>
          </p:txBody>
        </p:sp>
      </p:grpSp>
      <p:grpSp>
        <p:nvGrpSpPr>
          <p:cNvPr id="38" name="Group 37">
            <a:extLst>
              <a:ext uri="{FF2B5EF4-FFF2-40B4-BE49-F238E27FC236}">
                <a16:creationId xmlns:a16="http://schemas.microsoft.com/office/drawing/2014/main" id="{9CEDE44E-8207-E2F2-9957-889C6A1BA64E}"/>
              </a:ext>
            </a:extLst>
          </p:cNvPr>
          <p:cNvGrpSpPr/>
          <p:nvPr/>
        </p:nvGrpSpPr>
        <p:grpSpPr>
          <a:xfrm>
            <a:off x="452413" y="1761694"/>
            <a:ext cx="1657556" cy="1620111"/>
            <a:chOff x="329578" y="138047"/>
            <a:chExt cx="1738732" cy="1590621"/>
          </a:xfrm>
        </p:grpSpPr>
        <p:sp>
          <p:nvSpPr>
            <p:cNvPr id="39" name="TextBox 38">
              <a:extLst>
                <a:ext uri="{FF2B5EF4-FFF2-40B4-BE49-F238E27FC236}">
                  <a16:creationId xmlns:a16="http://schemas.microsoft.com/office/drawing/2014/main" id="{62B37046-48B6-7A8D-1197-F1700F5F04D9}"/>
                </a:ext>
              </a:extLst>
            </p:cNvPr>
            <p:cNvSpPr txBox="1"/>
            <p:nvPr/>
          </p:nvSpPr>
          <p:spPr>
            <a:xfrm>
              <a:off x="329578" y="1441602"/>
              <a:ext cx="1738732" cy="28706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pPr marL="342900" indent="-342900" algn="ctr">
                <a:buClr>
                  <a:schemeClr val="dk1"/>
                </a:buClr>
                <a:buSzPts val="1100"/>
              </a:pPr>
              <a:r>
                <a:rPr lang="en-US" sz="1300" b="1" dirty="0">
                  <a:ln w="10160">
                    <a:noFill/>
                    <a:prstDash val="solid"/>
                  </a:ln>
                  <a:solidFill>
                    <a:schemeClr val="bg1"/>
                  </a:solidFill>
                  <a:effectLst>
                    <a:outerShdw blurRad="38100" dist="22860" dir="5400000" algn="tl" rotWithShape="0">
                      <a:srgbClr val="000000">
                        <a:alpha val="30000"/>
                      </a:srgbClr>
                    </a:outerShdw>
                  </a:effectLst>
                  <a:latin typeface="Titillium Web" panose="00000500000000000000" pitchFamily="2" charset="0"/>
                </a:rPr>
                <a:t>CVSU CCAT CAMPUS</a:t>
              </a:r>
            </a:p>
          </p:txBody>
        </p:sp>
        <p:pic>
          <p:nvPicPr>
            <p:cNvPr id="40" name="Picture 39">
              <a:extLst>
                <a:ext uri="{FF2B5EF4-FFF2-40B4-BE49-F238E27FC236}">
                  <a16:creationId xmlns:a16="http://schemas.microsoft.com/office/drawing/2014/main" id="{15BC2991-1329-5B95-6149-4C9E4AF7640E}"/>
                </a:ext>
              </a:extLst>
            </p:cNvPr>
            <p:cNvPicPr>
              <a:picLocks noChangeAspect="1"/>
            </p:cNvPicPr>
            <p:nvPr/>
          </p:nvPicPr>
          <p:blipFill>
            <a:blip r:embed="rId6"/>
            <a:stretch>
              <a:fillRect/>
            </a:stretch>
          </p:blipFill>
          <p:spPr>
            <a:xfrm>
              <a:off x="457744" y="138047"/>
              <a:ext cx="1461710" cy="1461710"/>
            </a:xfrm>
            <a:prstGeom prst="rect">
              <a:avLst/>
            </a:prstGeom>
          </p:spPr>
        </p:pic>
      </p:grpSp>
      <p:grpSp>
        <p:nvGrpSpPr>
          <p:cNvPr id="42" name="Group 41">
            <a:extLst>
              <a:ext uri="{FF2B5EF4-FFF2-40B4-BE49-F238E27FC236}">
                <a16:creationId xmlns:a16="http://schemas.microsoft.com/office/drawing/2014/main" id="{2CF02DE4-73FE-EBC6-BFA4-3D8CE3F0D9CC}"/>
              </a:ext>
            </a:extLst>
          </p:cNvPr>
          <p:cNvGrpSpPr/>
          <p:nvPr/>
        </p:nvGrpSpPr>
        <p:grpSpPr>
          <a:xfrm>
            <a:off x="2671863" y="1761694"/>
            <a:ext cx="1981199" cy="1626027"/>
            <a:chOff x="5163417" y="730855"/>
            <a:chExt cx="2078223" cy="1596429"/>
          </a:xfrm>
        </p:grpSpPr>
        <p:sp>
          <p:nvSpPr>
            <p:cNvPr id="43" name="TextBox 42">
              <a:extLst>
                <a:ext uri="{FF2B5EF4-FFF2-40B4-BE49-F238E27FC236}">
                  <a16:creationId xmlns:a16="http://schemas.microsoft.com/office/drawing/2014/main" id="{91FAE2BF-05C3-6E5D-DD3A-3AFA753230AA}"/>
                </a:ext>
              </a:extLst>
            </p:cNvPr>
            <p:cNvSpPr txBox="1"/>
            <p:nvPr/>
          </p:nvSpPr>
          <p:spPr>
            <a:xfrm>
              <a:off x="5163417" y="1843805"/>
              <a:ext cx="2078223" cy="48347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pPr marL="342900" indent="-342900" algn="ctr">
                <a:buClr>
                  <a:schemeClr val="dk1"/>
                </a:buClr>
                <a:buSzPts val="1100"/>
              </a:pPr>
              <a:r>
                <a:rPr lang="en-US" sz="1300" b="1" dirty="0">
                  <a:ln w="10160">
                    <a:noFill/>
                    <a:prstDash val="solid"/>
                  </a:ln>
                  <a:solidFill>
                    <a:schemeClr val="bg1"/>
                  </a:solidFill>
                  <a:effectLst>
                    <a:outerShdw blurRad="38100" dist="22860" dir="5400000" algn="tl" rotWithShape="0">
                      <a:srgbClr val="000000">
                        <a:alpha val="30000"/>
                      </a:srgbClr>
                    </a:outerShdw>
                  </a:effectLst>
                  <a:latin typeface="Titillium Web" panose="00000500000000000000" pitchFamily="2" charset="0"/>
                </a:rPr>
                <a:t>Scheduling</a:t>
              </a:r>
            </a:p>
            <a:p>
              <a:pPr marL="342900" indent="-342900" algn="ctr">
                <a:buClr>
                  <a:schemeClr val="dk1"/>
                </a:buClr>
                <a:buSzPts val="1100"/>
              </a:pPr>
              <a:r>
                <a:rPr lang="en-US" sz="1300" b="1" dirty="0">
                  <a:ln w="10160">
                    <a:noFill/>
                    <a:prstDash val="solid"/>
                  </a:ln>
                  <a:solidFill>
                    <a:schemeClr val="bg1"/>
                  </a:solidFill>
                  <a:effectLst>
                    <a:outerShdw blurRad="38100" dist="22860" dir="5400000" algn="tl" rotWithShape="0">
                      <a:srgbClr val="000000">
                        <a:alpha val="30000"/>
                      </a:srgbClr>
                    </a:outerShdw>
                  </a:effectLst>
                  <a:latin typeface="Titillium Web" panose="00000500000000000000" pitchFamily="2" charset="0"/>
                </a:rPr>
                <a:t> Committee</a:t>
              </a:r>
            </a:p>
          </p:txBody>
        </p:sp>
        <p:pic>
          <p:nvPicPr>
            <p:cNvPr id="44" name="Picture 43">
              <a:extLst>
                <a:ext uri="{FF2B5EF4-FFF2-40B4-BE49-F238E27FC236}">
                  <a16:creationId xmlns:a16="http://schemas.microsoft.com/office/drawing/2014/main" id="{0530E64B-CD38-E66E-294C-495ACFAE1A4E}"/>
                </a:ext>
              </a:extLst>
            </p:cNvPr>
            <p:cNvPicPr>
              <a:picLocks noChangeAspect="1"/>
            </p:cNvPicPr>
            <p:nvPr/>
          </p:nvPicPr>
          <p:blipFill>
            <a:blip r:embed="rId7"/>
            <a:stretch>
              <a:fillRect/>
            </a:stretch>
          </p:blipFill>
          <p:spPr>
            <a:xfrm>
              <a:off x="5679126" y="730855"/>
              <a:ext cx="1066495" cy="1066495"/>
            </a:xfrm>
            <a:prstGeom prst="rect">
              <a:avLst/>
            </a:prstGeom>
          </p:spPr>
        </p:pic>
      </p:grpSp>
    </p:spTree>
    <p:extLst>
      <p:ext uri="{BB962C8B-B14F-4D97-AF65-F5344CB8AC3E}">
        <p14:creationId xmlns:p14="http://schemas.microsoft.com/office/powerpoint/2010/main" val="3984979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500"/>
                                        <p:tgtEl>
                                          <p:spTgt spid="3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fade">
                                      <p:cBhvr>
                                        <p:cTn id="17" dur="500"/>
                                        <p:tgtEl>
                                          <p:spTgt spid="4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par>
                                <p:cTn id="23" presetID="10" presetClass="entr" presetSubtype="0" fill="hold" nodeType="withEffect">
                                  <p:stCondLst>
                                    <p:cond delay="0"/>
                                  </p:stCondLst>
                                  <p:childTnLst>
                                    <p:set>
                                      <p:cBhvr>
                                        <p:cTn id="24" dur="1" fill="hold">
                                          <p:stCondLst>
                                            <p:cond delay="0"/>
                                          </p:stCondLst>
                                        </p:cTn>
                                        <p:tgtEl>
                                          <p:spTgt spid="45"/>
                                        </p:tgtEl>
                                        <p:attrNameLst>
                                          <p:attrName>style.visibility</p:attrName>
                                        </p:attrNameLst>
                                      </p:cBhvr>
                                      <p:to>
                                        <p:strVal val="visible"/>
                                      </p:to>
                                    </p:set>
                                    <p:animEffect transition="in" filter="fade">
                                      <p:cBhvr>
                                        <p:cTn id="25"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5592391-249A-28B4-4A02-2A1C58191093}"/>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4</a:t>
            </a:fld>
            <a:endParaRPr lang="en"/>
          </a:p>
        </p:txBody>
      </p:sp>
      <p:pic>
        <p:nvPicPr>
          <p:cNvPr id="4" name="Picture 3">
            <a:extLst>
              <a:ext uri="{FF2B5EF4-FFF2-40B4-BE49-F238E27FC236}">
                <a16:creationId xmlns:a16="http://schemas.microsoft.com/office/drawing/2014/main" id="{BB621553-38A5-3F78-6636-41028BF5ABD9}"/>
              </a:ext>
            </a:extLst>
          </p:cNvPr>
          <p:cNvPicPr>
            <a:picLocks noChangeAspect="1"/>
          </p:cNvPicPr>
          <p:nvPr/>
        </p:nvPicPr>
        <p:blipFill>
          <a:blip r:embed="rId2">
            <a:extLst>
              <a:ext uri="{BEBA8EAE-BF5A-486C-A8C5-ECC9F3942E4B}">
                <a14:imgProps xmlns:a14="http://schemas.microsoft.com/office/drawing/2010/main">
                  <a14:imgLayer r:embed="rId3">
                    <a14:imgEffect>
                      <a14:artisticLineDrawing/>
                    </a14:imgEffect>
                  </a14:imgLayer>
                </a14:imgProps>
              </a:ext>
            </a:extLst>
          </a:blip>
          <a:stretch>
            <a:fillRect/>
          </a:stretch>
        </p:blipFill>
        <p:spPr>
          <a:xfrm>
            <a:off x="-118445" y="-91617"/>
            <a:ext cx="2209690" cy="2209690"/>
          </a:xfrm>
          <a:prstGeom prst="rect">
            <a:avLst/>
          </a:prstGeom>
        </p:spPr>
      </p:pic>
      <p:sp>
        <p:nvSpPr>
          <p:cNvPr id="6" name="TextBox 5">
            <a:extLst>
              <a:ext uri="{FF2B5EF4-FFF2-40B4-BE49-F238E27FC236}">
                <a16:creationId xmlns:a16="http://schemas.microsoft.com/office/drawing/2014/main" id="{B7054D78-C79A-398F-ADDA-6D69F1ECE619}"/>
              </a:ext>
            </a:extLst>
          </p:cNvPr>
          <p:cNvSpPr txBox="1"/>
          <p:nvPr/>
        </p:nvSpPr>
        <p:spPr>
          <a:xfrm>
            <a:off x="2188800" y="878803"/>
            <a:ext cx="4932000" cy="3681649"/>
          </a:xfrm>
          <a:prstGeom prst="rect">
            <a:avLst/>
          </a:prstGeom>
          <a:noFill/>
        </p:spPr>
        <p:txBody>
          <a:bodyPr wrap="square">
            <a:spAutoFit/>
          </a:bodyPr>
          <a:lstStyle/>
          <a:p>
            <a:pPr marL="0" marR="0" indent="374650" algn="just">
              <a:lnSpc>
                <a:spcPct val="200000"/>
              </a:lnSpc>
              <a:spcBef>
                <a:spcPts val="0"/>
              </a:spcBef>
              <a:spcAft>
                <a:spcPts val="0"/>
              </a:spcAft>
            </a:pPr>
            <a:r>
              <a:rPr lang="en-PH" sz="1700" b="1" dirty="0">
                <a:effectLst/>
                <a:latin typeface="Inter"/>
                <a:ea typeface="Calibri" panose="020F0502020204030204" pitchFamily="34" charset="0"/>
                <a:cs typeface="Times New Roman" panose="02020603050405020304" pitchFamily="18" charset="0"/>
              </a:rPr>
              <a:t>The main objective of the study was to create a dynamic web-based scheduling system capable of generating conflict-free schedules. The system specifically caters to the scheduling needs of Cavite State University-CCAT Campus especially in Department of Computer Studies faculty, effectively eliminating the need for manual scheduling.</a:t>
            </a:r>
          </a:p>
        </p:txBody>
      </p:sp>
      <p:sp>
        <p:nvSpPr>
          <p:cNvPr id="10" name="Google Shape;3843;p14">
            <a:extLst>
              <a:ext uri="{FF2B5EF4-FFF2-40B4-BE49-F238E27FC236}">
                <a16:creationId xmlns:a16="http://schemas.microsoft.com/office/drawing/2014/main" id="{AC472107-6C62-0CB0-ED8A-E56D294E4689}"/>
              </a:ext>
            </a:extLst>
          </p:cNvPr>
          <p:cNvSpPr txBox="1">
            <a:spLocks/>
          </p:cNvSpPr>
          <p:nvPr/>
        </p:nvSpPr>
        <p:spPr>
          <a:xfrm>
            <a:off x="-44100" y="336826"/>
            <a:ext cx="4270690" cy="492444"/>
          </a:xfrm>
          <a:prstGeom prst="rect">
            <a:avLst/>
          </a:prstGeom>
        </p:spPr>
        <p:style>
          <a:lnRef idx="2">
            <a:schemeClr val="dk1">
              <a:shade val="50000"/>
            </a:schemeClr>
          </a:lnRef>
          <a:fillRef idx="1">
            <a:schemeClr val="dk1"/>
          </a:fillRef>
          <a:effectRef idx="0">
            <a:schemeClr val="dk1"/>
          </a:effectRef>
          <a:fontRef idx="minor">
            <a:schemeClr val="lt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buClr>
                <a:schemeClr val="dk1"/>
              </a:buClr>
              <a:buSzPts val="1100"/>
            </a:pPr>
            <a:r>
              <a:rPr lang="en-PH" sz="2500" b="1" dirty="0">
                <a:solidFill>
                  <a:schemeClr val="bg1"/>
                </a:solidFill>
                <a:latin typeface="Titillium Web"/>
                <a:ea typeface="Titillium Web"/>
                <a:cs typeface="Titillium Web"/>
                <a:sym typeface="Titillium Web"/>
              </a:rPr>
              <a:t>OBJECTIVE OF THE STUDY</a:t>
            </a:r>
            <a:endParaRPr lang="en-PH" sz="2500" dirty="0">
              <a:solidFill>
                <a:schemeClr val="bg1"/>
              </a:solidFill>
              <a:latin typeface="Titillium Web"/>
              <a:ea typeface="Titillium Web"/>
              <a:cs typeface="Titillium Web"/>
              <a:sym typeface="Titillium Web"/>
            </a:endParaRPr>
          </a:p>
        </p:txBody>
      </p:sp>
    </p:spTree>
    <p:extLst>
      <p:ext uri="{BB962C8B-B14F-4D97-AF65-F5344CB8AC3E}">
        <p14:creationId xmlns:p14="http://schemas.microsoft.com/office/powerpoint/2010/main" val="12956481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1000"/>
                                        <p:tgtEl>
                                          <p:spTgt spid="6"/>
                                        </p:tgtEl>
                                      </p:cBhvr>
                                    </p:animEffect>
                                    <p:anim calcmode="lin" valueType="num">
                                      <p:cBhvr>
                                        <p:cTn id="16" dur="1000" fill="hold"/>
                                        <p:tgtEl>
                                          <p:spTgt spid="6"/>
                                        </p:tgtEl>
                                        <p:attrNameLst>
                                          <p:attrName>ppt_x</p:attrName>
                                        </p:attrNameLst>
                                      </p:cBhvr>
                                      <p:tavLst>
                                        <p:tav tm="0">
                                          <p:val>
                                            <p:strVal val="#ppt_x"/>
                                          </p:val>
                                        </p:tav>
                                        <p:tav tm="100000">
                                          <p:val>
                                            <p:strVal val="#ppt_x"/>
                                          </p:val>
                                        </p:tav>
                                      </p:tavLst>
                                    </p:anim>
                                    <p:anim calcmode="lin" valueType="num">
                                      <p:cBhvr>
                                        <p:cTn id="1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5592391-249A-28B4-4A02-2A1C58191093}"/>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5</a:t>
            </a:fld>
            <a:endParaRPr lang="en"/>
          </a:p>
        </p:txBody>
      </p:sp>
      <p:pic>
        <p:nvPicPr>
          <p:cNvPr id="4" name="Picture 3">
            <a:extLst>
              <a:ext uri="{FF2B5EF4-FFF2-40B4-BE49-F238E27FC236}">
                <a16:creationId xmlns:a16="http://schemas.microsoft.com/office/drawing/2014/main" id="{BB621553-38A5-3F78-6636-41028BF5ABD9}"/>
              </a:ext>
            </a:extLst>
          </p:cNvPr>
          <p:cNvPicPr>
            <a:picLocks noChangeAspect="1"/>
          </p:cNvPicPr>
          <p:nvPr/>
        </p:nvPicPr>
        <p:blipFill>
          <a:blip r:embed="rId2">
            <a:extLst>
              <a:ext uri="{BEBA8EAE-BF5A-486C-A8C5-ECC9F3942E4B}">
                <a14:imgProps xmlns:a14="http://schemas.microsoft.com/office/drawing/2010/main">
                  <a14:imgLayer r:embed="rId3">
                    <a14:imgEffect>
                      <a14:artisticLineDrawing/>
                    </a14:imgEffect>
                  </a14:imgLayer>
                </a14:imgProps>
              </a:ext>
            </a:extLst>
          </a:blip>
          <a:stretch>
            <a:fillRect/>
          </a:stretch>
        </p:blipFill>
        <p:spPr>
          <a:xfrm>
            <a:off x="-183956" y="-153688"/>
            <a:ext cx="900236" cy="900236"/>
          </a:xfrm>
          <a:prstGeom prst="rect">
            <a:avLst/>
          </a:prstGeom>
        </p:spPr>
      </p:pic>
      <p:sp>
        <p:nvSpPr>
          <p:cNvPr id="6" name="TextBox 5">
            <a:extLst>
              <a:ext uri="{FF2B5EF4-FFF2-40B4-BE49-F238E27FC236}">
                <a16:creationId xmlns:a16="http://schemas.microsoft.com/office/drawing/2014/main" id="{B7054D78-C79A-398F-ADDA-6D69F1ECE619}"/>
              </a:ext>
            </a:extLst>
          </p:cNvPr>
          <p:cNvSpPr txBox="1"/>
          <p:nvPr/>
        </p:nvSpPr>
        <p:spPr>
          <a:xfrm>
            <a:off x="1484762" y="709907"/>
            <a:ext cx="6682740" cy="836511"/>
          </a:xfrm>
          <a:prstGeom prst="rect">
            <a:avLst/>
          </a:prstGeom>
          <a:noFill/>
        </p:spPr>
        <p:txBody>
          <a:bodyPr wrap="square">
            <a:spAutoFit/>
          </a:bodyPr>
          <a:lstStyle/>
          <a:p>
            <a:pPr marR="0" lvl="0" algn="just" fontAlgn="base">
              <a:lnSpc>
                <a:spcPct val="200000"/>
              </a:lnSpc>
              <a:spcBef>
                <a:spcPts val="0"/>
              </a:spcBef>
              <a:spcAft>
                <a:spcPts val="0"/>
              </a:spcAft>
              <a:tabLst>
                <a:tab pos="1143000" algn="l"/>
              </a:tabLst>
            </a:pPr>
            <a:r>
              <a:rPr lang="en-PH" sz="1300" b="1" dirty="0">
                <a:solidFill>
                  <a:srgbClr val="000000"/>
                </a:solidFill>
                <a:effectLst/>
                <a:latin typeface="Inter"/>
                <a:ea typeface="Times New Roman" panose="02020603050405020304" pitchFamily="18" charset="0"/>
                <a:cs typeface="Times New Roman" panose="02020603050405020304" pitchFamily="18" charset="0"/>
              </a:rPr>
              <a:t>1. Document and analyze the existing process of scheduling classes in Cavite State University – CCAT;</a:t>
            </a:r>
            <a:endParaRPr lang="en-PH" sz="1300" b="1" dirty="0">
              <a:effectLst/>
              <a:latin typeface="Inter"/>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63ED16D8-2863-A2D1-2A95-F028167AE79A}"/>
              </a:ext>
            </a:extLst>
          </p:cNvPr>
          <p:cNvSpPr txBox="1"/>
          <p:nvPr/>
        </p:nvSpPr>
        <p:spPr>
          <a:xfrm>
            <a:off x="640231" y="44158"/>
            <a:ext cx="4093200" cy="523220"/>
          </a:xfrm>
          <a:prstGeom prst="rect">
            <a:avLst/>
          </a:prstGeom>
          <a:noFill/>
        </p:spPr>
        <p:txBody>
          <a:bodyPr wrap="square" rtlCol="0">
            <a:spAutoFit/>
          </a:bodyPr>
          <a:lstStyle/>
          <a:p>
            <a:r>
              <a:rPr lang="en-PH" sz="2800" b="1" u="sng" dirty="0">
                <a:solidFill>
                  <a:schemeClr val="accent4"/>
                </a:solidFill>
                <a:latin typeface="Inter"/>
              </a:rPr>
              <a:t>SPECIFIC OBJECTIVES</a:t>
            </a:r>
          </a:p>
        </p:txBody>
      </p:sp>
      <p:pic>
        <p:nvPicPr>
          <p:cNvPr id="7" name="Picture 6">
            <a:extLst>
              <a:ext uri="{FF2B5EF4-FFF2-40B4-BE49-F238E27FC236}">
                <a16:creationId xmlns:a16="http://schemas.microsoft.com/office/drawing/2014/main" id="{34BC6CE4-013A-D406-2709-F139B27E74EA}"/>
              </a:ext>
            </a:extLst>
          </p:cNvPr>
          <p:cNvPicPr>
            <a:picLocks noChangeAspect="1"/>
          </p:cNvPicPr>
          <p:nvPr/>
        </p:nvPicPr>
        <p:blipFill>
          <a:blip r:embed="rId4"/>
          <a:stretch>
            <a:fillRect/>
          </a:stretch>
        </p:blipFill>
        <p:spPr>
          <a:xfrm>
            <a:off x="803752" y="857610"/>
            <a:ext cx="495149" cy="495149"/>
          </a:xfrm>
          <a:prstGeom prst="rect">
            <a:avLst/>
          </a:prstGeom>
        </p:spPr>
      </p:pic>
      <p:sp>
        <p:nvSpPr>
          <p:cNvPr id="8" name="TextBox 7">
            <a:extLst>
              <a:ext uri="{FF2B5EF4-FFF2-40B4-BE49-F238E27FC236}">
                <a16:creationId xmlns:a16="http://schemas.microsoft.com/office/drawing/2014/main" id="{B0D880B6-4161-B16B-5D76-C7AB5DF5A753}"/>
              </a:ext>
            </a:extLst>
          </p:cNvPr>
          <p:cNvSpPr txBox="1"/>
          <p:nvPr/>
        </p:nvSpPr>
        <p:spPr>
          <a:xfrm>
            <a:off x="1484762" y="1509505"/>
            <a:ext cx="6485758" cy="436402"/>
          </a:xfrm>
          <a:prstGeom prst="rect">
            <a:avLst/>
          </a:prstGeom>
          <a:noFill/>
        </p:spPr>
        <p:txBody>
          <a:bodyPr wrap="square">
            <a:spAutoFit/>
          </a:bodyPr>
          <a:lstStyle/>
          <a:p>
            <a:pPr marR="0" lvl="0" algn="just" fontAlgn="base">
              <a:lnSpc>
                <a:spcPct val="200000"/>
              </a:lnSpc>
              <a:spcBef>
                <a:spcPts val="0"/>
              </a:spcBef>
              <a:spcAft>
                <a:spcPts val="0"/>
              </a:spcAft>
              <a:tabLst>
                <a:tab pos="1143000" algn="l"/>
              </a:tabLst>
            </a:pPr>
            <a:r>
              <a:rPr lang="en-PH" sz="1300" b="1" dirty="0">
                <a:solidFill>
                  <a:srgbClr val="000000"/>
                </a:solidFill>
                <a:effectLst/>
                <a:latin typeface="Inter"/>
                <a:ea typeface="Times New Roman" panose="02020603050405020304" pitchFamily="18" charset="0"/>
                <a:cs typeface="Times New Roman" panose="02020603050405020304" pitchFamily="18" charset="0"/>
              </a:rPr>
              <a:t>2. Design and develop a web application that automate the generation of class schedules;</a:t>
            </a:r>
            <a:endParaRPr lang="en-PH" sz="1300" b="1" dirty="0">
              <a:effectLst/>
              <a:latin typeface="Inter"/>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3475CA54-E8F7-F9D7-7E28-827E9D69C2EB}"/>
              </a:ext>
            </a:extLst>
          </p:cNvPr>
          <p:cNvPicPr>
            <a:picLocks noChangeAspect="1"/>
          </p:cNvPicPr>
          <p:nvPr/>
        </p:nvPicPr>
        <p:blipFill>
          <a:blip r:embed="rId5"/>
          <a:stretch>
            <a:fillRect/>
          </a:stretch>
        </p:blipFill>
        <p:spPr>
          <a:xfrm>
            <a:off x="780616" y="1642991"/>
            <a:ext cx="590399" cy="590399"/>
          </a:xfrm>
          <a:prstGeom prst="rect">
            <a:avLst/>
          </a:prstGeom>
        </p:spPr>
      </p:pic>
      <p:grpSp>
        <p:nvGrpSpPr>
          <p:cNvPr id="14" name="Group 13">
            <a:extLst>
              <a:ext uri="{FF2B5EF4-FFF2-40B4-BE49-F238E27FC236}">
                <a16:creationId xmlns:a16="http://schemas.microsoft.com/office/drawing/2014/main" id="{F4CA78AB-A3C0-2E64-6CAC-A0049A344CC8}"/>
              </a:ext>
            </a:extLst>
          </p:cNvPr>
          <p:cNvGrpSpPr/>
          <p:nvPr/>
        </p:nvGrpSpPr>
        <p:grpSpPr>
          <a:xfrm>
            <a:off x="849458" y="2340804"/>
            <a:ext cx="452713" cy="730711"/>
            <a:chOff x="731642" y="2569404"/>
            <a:chExt cx="452713" cy="730711"/>
          </a:xfrm>
        </p:grpSpPr>
        <p:pic>
          <p:nvPicPr>
            <p:cNvPr id="10" name="Picture 9">
              <a:extLst>
                <a:ext uri="{FF2B5EF4-FFF2-40B4-BE49-F238E27FC236}">
                  <a16:creationId xmlns:a16="http://schemas.microsoft.com/office/drawing/2014/main" id="{880F7178-B1E2-BD38-76D9-7F956D90FD13}"/>
                </a:ext>
              </a:extLst>
            </p:cNvPr>
            <p:cNvPicPr>
              <a:picLocks noChangeAspect="1"/>
            </p:cNvPicPr>
            <p:nvPr/>
          </p:nvPicPr>
          <p:blipFill>
            <a:blip r:embed="rId6"/>
            <a:stretch>
              <a:fillRect/>
            </a:stretch>
          </p:blipFill>
          <p:spPr>
            <a:xfrm>
              <a:off x="731642" y="2569404"/>
              <a:ext cx="403738" cy="403738"/>
            </a:xfrm>
            <a:prstGeom prst="rect">
              <a:avLst/>
            </a:prstGeom>
          </p:spPr>
        </p:pic>
        <p:pic>
          <p:nvPicPr>
            <p:cNvPr id="11" name="Picture 10">
              <a:extLst>
                <a:ext uri="{FF2B5EF4-FFF2-40B4-BE49-F238E27FC236}">
                  <a16:creationId xmlns:a16="http://schemas.microsoft.com/office/drawing/2014/main" id="{8264730D-0E49-3011-09C3-B67942EFB31A}"/>
                </a:ext>
              </a:extLst>
            </p:cNvPr>
            <p:cNvPicPr>
              <a:picLocks noChangeAspect="1"/>
            </p:cNvPicPr>
            <p:nvPr/>
          </p:nvPicPr>
          <p:blipFill>
            <a:blip r:embed="rId7"/>
            <a:stretch>
              <a:fillRect/>
            </a:stretch>
          </p:blipFill>
          <p:spPr>
            <a:xfrm>
              <a:off x="780616" y="2896376"/>
              <a:ext cx="403739" cy="403739"/>
            </a:xfrm>
            <a:prstGeom prst="rect">
              <a:avLst/>
            </a:prstGeom>
          </p:spPr>
        </p:pic>
      </p:grpSp>
      <p:sp>
        <p:nvSpPr>
          <p:cNvPr id="12" name="TextBox 11">
            <a:extLst>
              <a:ext uri="{FF2B5EF4-FFF2-40B4-BE49-F238E27FC236}">
                <a16:creationId xmlns:a16="http://schemas.microsoft.com/office/drawing/2014/main" id="{B74FCD2C-9015-B545-99B3-A56F795E6901}"/>
              </a:ext>
            </a:extLst>
          </p:cNvPr>
          <p:cNvSpPr txBox="1"/>
          <p:nvPr/>
        </p:nvSpPr>
        <p:spPr>
          <a:xfrm>
            <a:off x="1484762" y="2153494"/>
            <a:ext cx="6256018" cy="836511"/>
          </a:xfrm>
          <a:prstGeom prst="rect">
            <a:avLst/>
          </a:prstGeom>
          <a:noFill/>
        </p:spPr>
        <p:txBody>
          <a:bodyPr wrap="square">
            <a:spAutoFit/>
          </a:bodyPr>
          <a:lstStyle/>
          <a:p>
            <a:pPr marR="0" lvl="0" algn="just" fontAlgn="base">
              <a:lnSpc>
                <a:spcPct val="200000"/>
              </a:lnSpc>
              <a:spcBef>
                <a:spcPts val="0"/>
              </a:spcBef>
              <a:spcAft>
                <a:spcPts val="0"/>
              </a:spcAft>
              <a:tabLst>
                <a:tab pos="1143000" algn="l"/>
              </a:tabLst>
            </a:pPr>
            <a:r>
              <a:rPr lang="en-PH" sz="1300" b="1" dirty="0">
                <a:solidFill>
                  <a:schemeClr val="accent6"/>
                </a:solidFill>
                <a:latin typeface="Inter"/>
              </a:rPr>
              <a:t>3. Test the reliability of generated schedules based on testing conditions and test the functionality of system modules. </a:t>
            </a:r>
          </a:p>
        </p:txBody>
      </p:sp>
      <p:sp>
        <p:nvSpPr>
          <p:cNvPr id="15" name="TextBox 14">
            <a:extLst>
              <a:ext uri="{FF2B5EF4-FFF2-40B4-BE49-F238E27FC236}">
                <a16:creationId xmlns:a16="http://schemas.microsoft.com/office/drawing/2014/main" id="{05AE12C8-1945-C679-8D05-EA79DB0755C5}"/>
              </a:ext>
            </a:extLst>
          </p:cNvPr>
          <p:cNvSpPr txBox="1"/>
          <p:nvPr/>
        </p:nvSpPr>
        <p:spPr>
          <a:xfrm>
            <a:off x="1484762" y="3197592"/>
            <a:ext cx="6485758" cy="436402"/>
          </a:xfrm>
          <a:prstGeom prst="rect">
            <a:avLst/>
          </a:prstGeom>
          <a:noFill/>
        </p:spPr>
        <p:txBody>
          <a:bodyPr wrap="square">
            <a:spAutoFit/>
          </a:bodyPr>
          <a:lstStyle/>
          <a:p>
            <a:pPr marR="0" lvl="0" algn="just" fontAlgn="base">
              <a:lnSpc>
                <a:spcPct val="200000"/>
              </a:lnSpc>
              <a:spcBef>
                <a:spcPts val="0"/>
              </a:spcBef>
              <a:spcAft>
                <a:spcPts val="0"/>
              </a:spcAft>
              <a:tabLst>
                <a:tab pos="1143000" algn="l"/>
              </a:tabLst>
            </a:pPr>
            <a:r>
              <a:rPr lang="en-PH" sz="1300" b="1" dirty="0">
                <a:solidFill>
                  <a:srgbClr val="000000"/>
                </a:solidFill>
                <a:effectLst/>
                <a:latin typeface="Inter"/>
                <a:ea typeface="Times New Roman" panose="02020603050405020304" pitchFamily="18" charset="0"/>
                <a:cs typeface="Times New Roman" panose="02020603050405020304" pitchFamily="18" charset="0"/>
              </a:rPr>
              <a:t> 4. Evaluate the system using modified ISO-IEC 25101 software evaluation instrument; and</a:t>
            </a:r>
            <a:endParaRPr lang="en-PH" sz="1300" b="1" dirty="0">
              <a:effectLst/>
              <a:latin typeface="Inter"/>
              <a:ea typeface="Calibri" panose="020F0502020204030204" pitchFamily="34" charset="0"/>
              <a:cs typeface="Times New Roman" panose="02020603050405020304" pitchFamily="18" charset="0"/>
            </a:endParaRPr>
          </a:p>
        </p:txBody>
      </p:sp>
      <p:pic>
        <p:nvPicPr>
          <p:cNvPr id="16" name="Picture 15">
            <a:extLst>
              <a:ext uri="{FF2B5EF4-FFF2-40B4-BE49-F238E27FC236}">
                <a16:creationId xmlns:a16="http://schemas.microsoft.com/office/drawing/2014/main" id="{DDB50775-31C5-F38A-BF41-8FE68956EC01}"/>
              </a:ext>
            </a:extLst>
          </p:cNvPr>
          <p:cNvPicPr>
            <a:picLocks noChangeAspect="1"/>
          </p:cNvPicPr>
          <p:nvPr/>
        </p:nvPicPr>
        <p:blipFill>
          <a:blip r:embed="rId8"/>
          <a:stretch>
            <a:fillRect/>
          </a:stretch>
        </p:blipFill>
        <p:spPr>
          <a:xfrm>
            <a:off x="890220" y="3242100"/>
            <a:ext cx="523220" cy="523220"/>
          </a:xfrm>
          <a:prstGeom prst="rect">
            <a:avLst/>
          </a:prstGeom>
        </p:spPr>
      </p:pic>
      <p:sp>
        <p:nvSpPr>
          <p:cNvPr id="17" name="TextBox 16">
            <a:extLst>
              <a:ext uri="{FF2B5EF4-FFF2-40B4-BE49-F238E27FC236}">
                <a16:creationId xmlns:a16="http://schemas.microsoft.com/office/drawing/2014/main" id="{64D9B1E2-3DEB-C8EA-0890-86FD67336E89}"/>
              </a:ext>
            </a:extLst>
          </p:cNvPr>
          <p:cNvSpPr txBox="1"/>
          <p:nvPr/>
        </p:nvSpPr>
        <p:spPr>
          <a:xfrm>
            <a:off x="1484762" y="3958417"/>
            <a:ext cx="6682740" cy="436402"/>
          </a:xfrm>
          <a:prstGeom prst="rect">
            <a:avLst/>
          </a:prstGeom>
          <a:noFill/>
        </p:spPr>
        <p:txBody>
          <a:bodyPr wrap="square">
            <a:spAutoFit/>
          </a:bodyPr>
          <a:lstStyle/>
          <a:p>
            <a:pPr marR="0" lvl="0" algn="just" fontAlgn="base">
              <a:lnSpc>
                <a:spcPct val="200000"/>
              </a:lnSpc>
              <a:spcBef>
                <a:spcPts val="0"/>
              </a:spcBef>
              <a:spcAft>
                <a:spcPts val="0"/>
              </a:spcAft>
              <a:tabLst>
                <a:tab pos="1143000" algn="l"/>
              </a:tabLst>
            </a:pPr>
            <a:r>
              <a:rPr lang="en-PH" sz="1300" b="1" dirty="0">
                <a:solidFill>
                  <a:srgbClr val="000000"/>
                </a:solidFill>
                <a:effectLst/>
                <a:latin typeface="Inter"/>
                <a:ea typeface="Times New Roman" panose="02020603050405020304" pitchFamily="18" charset="0"/>
                <a:cs typeface="Times New Roman" panose="02020603050405020304" pitchFamily="18" charset="0"/>
              </a:rPr>
              <a:t>5. Create an implementation plan for the deployment of the software.</a:t>
            </a:r>
            <a:endParaRPr lang="en-PH" sz="1300" b="1" dirty="0">
              <a:effectLst/>
              <a:latin typeface="Inter"/>
              <a:ea typeface="Calibri" panose="020F0502020204030204" pitchFamily="34" charset="0"/>
              <a:cs typeface="Times New Roman" panose="02020603050405020304" pitchFamily="18" charset="0"/>
            </a:endParaRPr>
          </a:p>
        </p:txBody>
      </p:sp>
      <p:pic>
        <p:nvPicPr>
          <p:cNvPr id="18" name="Picture 17">
            <a:extLst>
              <a:ext uri="{FF2B5EF4-FFF2-40B4-BE49-F238E27FC236}">
                <a16:creationId xmlns:a16="http://schemas.microsoft.com/office/drawing/2014/main" id="{9AA43773-7220-C402-56F2-59D4CC7CF3BF}"/>
              </a:ext>
            </a:extLst>
          </p:cNvPr>
          <p:cNvPicPr>
            <a:picLocks noChangeAspect="1"/>
          </p:cNvPicPr>
          <p:nvPr/>
        </p:nvPicPr>
        <p:blipFill>
          <a:blip r:embed="rId9"/>
          <a:stretch>
            <a:fillRect/>
          </a:stretch>
        </p:blipFill>
        <p:spPr>
          <a:xfrm>
            <a:off x="849458" y="3987796"/>
            <a:ext cx="521557" cy="521557"/>
          </a:xfrm>
          <a:prstGeom prst="rect">
            <a:avLst/>
          </a:prstGeom>
        </p:spPr>
      </p:pic>
    </p:spTree>
    <p:extLst>
      <p:ext uri="{BB962C8B-B14F-4D97-AF65-F5344CB8AC3E}">
        <p14:creationId xmlns:p14="http://schemas.microsoft.com/office/powerpoint/2010/main" val="20335475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ppt_x"/>
                                          </p:val>
                                        </p:tav>
                                        <p:tav tm="100000">
                                          <p:val>
                                            <p:strVal val="#ppt_x"/>
                                          </p:val>
                                        </p:tav>
                                      </p:tavLst>
                                    </p:anim>
                                    <p:anim calcmode="lin" valueType="num">
                                      <p:cBhvr additive="base">
                                        <p:cTn id="40" dur="500" fill="hold"/>
                                        <p:tgtEl>
                                          <p:spTgt spid="15"/>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6"/>
                                        </p:tgtEl>
                                        <p:attrNameLst>
                                          <p:attrName>style.visibility</p:attrName>
                                        </p:attrNameLst>
                                      </p:cBhvr>
                                      <p:to>
                                        <p:strVal val="visible"/>
                                      </p:to>
                                    </p:set>
                                    <p:anim calcmode="lin" valueType="num">
                                      <p:cBhvr additive="base">
                                        <p:cTn id="43" dur="500" fill="hold"/>
                                        <p:tgtEl>
                                          <p:spTgt spid="16"/>
                                        </p:tgtEl>
                                        <p:attrNameLst>
                                          <p:attrName>ppt_x</p:attrName>
                                        </p:attrNameLst>
                                      </p:cBhvr>
                                      <p:tavLst>
                                        <p:tav tm="0">
                                          <p:val>
                                            <p:strVal val="#ppt_x"/>
                                          </p:val>
                                        </p:tav>
                                        <p:tav tm="100000">
                                          <p:val>
                                            <p:strVal val="#ppt_x"/>
                                          </p:val>
                                        </p:tav>
                                      </p:tavLst>
                                    </p:anim>
                                    <p:anim calcmode="lin" valueType="num">
                                      <p:cBhvr additive="base">
                                        <p:cTn id="44" dur="500" fill="hold"/>
                                        <p:tgtEl>
                                          <p:spTgt spid="16"/>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anim calcmode="lin" valueType="num">
                                      <p:cBhvr additive="base">
                                        <p:cTn id="47" dur="500" fill="hold"/>
                                        <p:tgtEl>
                                          <p:spTgt spid="17"/>
                                        </p:tgtEl>
                                        <p:attrNameLst>
                                          <p:attrName>ppt_x</p:attrName>
                                        </p:attrNameLst>
                                      </p:cBhvr>
                                      <p:tavLst>
                                        <p:tav tm="0">
                                          <p:val>
                                            <p:strVal val="#ppt_x"/>
                                          </p:val>
                                        </p:tav>
                                        <p:tav tm="100000">
                                          <p:val>
                                            <p:strVal val="#ppt_x"/>
                                          </p:val>
                                        </p:tav>
                                      </p:tavLst>
                                    </p:anim>
                                    <p:anim calcmode="lin" valueType="num">
                                      <p:cBhvr additive="base">
                                        <p:cTn id="48" dur="500" fill="hold"/>
                                        <p:tgtEl>
                                          <p:spTgt spid="17"/>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500" fill="hold"/>
                                        <p:tgtEl>
                                          <p:spTgt spid="18"/>
                                        </p:tgtEl>
                                        <p:attrNameLst>
                                          <p:attrName>ppt_x</p:attrName>
                                        </p:attrNameLst>
                                      </p:cBhvr>
                                      <p:tavLst>
                                        <p:tav tm="0">
                                          <p:val>
                                            <p:strVal val="#ppt_x"/>
                                          </p:val>
                                        </p:tav>
                                        <p:tav tm="100000">
                                          <p:val>
                                            <p:strVal val="#ppt_x"/>
                                          </p:val>
                                        </p:tav>
                                      </p:tavLst>
                                    </p:anim>
                                    <p:anim calcmode="lin" valueType="num">
                                      <p:cBhvr additive="base">
                                        <p:cTn id="5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P spid="8" grpId="0"/>
      <p:bldP spid="12" grpId="0"/>
      <p:bldP spid="15" grpId="0"/>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49"/>
        <p:cNvGrpSpPr/>
        <p:nvPr/>
      </p:nvGrpSpPr>
      <p:grpSpPr>
        <a:xfrm>
          <a:off x="0" y="0"/>
          <a:ext cx="0" cy="0"/>
          <a:chOff x="0" y="0"/>
          <a:chExt cx="0" cy="0"/>
        </a:xfrm>
      </p:grpSpPr>
      <p:sp>
        <p:nvSpPr>
          <p:cNvPr id="3853" name="Google Shape;3853;p15"/>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6</a:t>
            </a:fld>
            <a:endParaRPr/>
          </a:p>
        </p:txBody>
      </p:sp>
      <p:pic>
        <p:nvPicPr>
          <p:cNvPr id="37" name="Picture 36">
            <a:extLst>
              <a:ext uri="{FF2B5EF4-FFF2-40B4-BE49-F238E27FC236}">
                <a16:creationId xmlns:a16="http://schemas.microsoft.com/office/drawing/2014/main" id="{027F26B8-D60E-43BC-92B8-E36D8AB24329}"/>
              </a:ext>
            </a:extLst>
          </p:cNvPr>
          <p:cNvPicPr>
            <a:picLocks noChangeAspect="1"/>
          </p:cNvPicPr>
          <p:nvPr/>
        </p:nvPicPr>
        <p:blipFill>
          <a:blip r:embed="rId3"/>
          <a:stretch>
            <a:fillRect/>
          </a:stretch>
        </p:blipFill>
        <p:spPr>
          <a:xfrm>
            <a:off x="199635" y="1308351"/>
            <a:ext cx="7420365" cy="2526797"/>
          </a:xfrm>
          <a:prstGeom prst="rect">
            <a:avLst/>
          </a:prstGeom>
        </p:spPr>
      </p:pic>
      <p:sp>
        <p:nvSpPr>
          <p:cNvPr id="40" name="Google Shape;3851;p15">
            <a:extLst>
              <a:ext uri="{FF2B5EF4-FFF2-40B4-BE49-F238E27FC236}">
                <a16:creationId xmlns:a16="http://schemas.microsoft.com/office/drawing/2014/main" id="{D16F69AC-71EE-2158-2739-9AF1EF1F4ECC}"/>
              </a:ext>
            </a:extLst>
          </p:cNvPr>
          <p:cNvSpPr txBox="1">
            <a:spLocks/>
          </p:cNvSpPr>
          <p:nvPr/>
        </p:nvSpPr>
        <p:spPr>
          <a:xfrm>
            <a:off x="304800" y="159661"/>
            <a:ext cx="2583542" cy="527269"/>
          </a:xfrm>
          <a:prstGeom prst="rect">
            <a:avLst/>
          </a:prstGeom>
          <a:solidFill>
            <a:schemeClr val="tx1"/>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9pPr>
          </a:lstStyle>
          <a:p>
            <a:pPr marL="0" indent="0" algn="ctr">
              <a:spcBef>
                <a:spcPts val="0"/>
              </a:spcBef>
              <a:buClr>
                <a:schemeClr val="dk1"/>
              </a:buClr>
              <a:buSzPts val="1100"/>
              <a:buFont typeface="Titillium Web Light"/>
              <a:buNone/>
            </a:pPr>
            <a:r>
              <a:rPr lang="en-US" sz="2300" b="1" dirty="0">
                <a:solidFill>
                  <a:schemeClr val="bg1"/>
                </a:solidFill>
              </a:rPr>
              <a:t>METHODOLOGY</a:t>
            </a:r>
          </a:p>
        </p:txBody>
      </p:sp>
      <p:pic>
        <p:nvPicPr>
          <p:cNvPr id="39" name="Picture 38">
            <a:extLst>
              <a:ext uri="{FF2B5EF4-FFF2-40B4-BE49-F238E27FC236}">
                <a16:creationId xmlns:a16="http://schemas.microsoft.com/office/drawing/2014/main" id="{E1B3AEA3-91A1-E842-D5A1-39FB0DDC7570}"/>
              </a:ext>
            </a:extLst>
          </p:cNvPr>
          <p:cNvPicPr>
            <a:picLocks noChangeAspect="1"/>
          </p:cNvPicPr>
          <p:nvPr/>
        </p:nvPicPr>
        <p:blipFill>
          <a:blip r:embed="rId4">
            <a:duotone>
              <a:schemeClr val="accent5">
                <a:shade val="45000"/>
                <a:satMod val="135000"/>
              </a:schemeClr>
              <a:prstClr val="white"/>
            </a:duotone>
          </a:blip>
          <a:stretch>
            <a:fillRect/>
          </a:stretch>
        </p:blipFill>
        <p:spPr>
          <a:xfrm>
            <a:off x="-29164" y="56753"/>
            <a:ext cx="669395" cy="66939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par>
                                <p:cTn id="8" presetID="10" presetClass="entr" presetSubtype="0" fill="hold"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fade">
                                      <p:cBhvr>
                                        <p:cTn id="10" dur="500"/>
                                        <p:tgtEl>
                                          <p:spTgt spid="39"/>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barn(inVertical)">
                                      <p:cBhvr>
                                        <p:cTn id="15"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E354A99-3C03-3C7B-6D9E-98E5E7B890CB}"/>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7</a:t>
            </a:fld>
            <a:endParaRPr lang="en"/>
          </a:p>
        </p:txBody>
      </p:sp>
      <p:graphicFrame>
        <p:nvGraphicFramePr>
          <p:cNvPr id="5" name="Table 4">
            <a:extLst>
              <a:ext uri="{FF2B5EF4-FFF2-40B4-BE49-F238E27FC236}">
                <a16:creationId xmlns:a16="http://schemas.microsoft.com/office/drawing/2014/main" id="{EA7EEA17-6EB5-ED4C-6531-34D92B3439E8}"/>
              </a:ext>
            </a:extLst>
          </p:cNvPr>
          <p:cNvGraphicFramePr>
            <a:graphicFrameLocks noGrp="1"/>
          </p:cNvGraphicFramePr>
          <p:nvPr>
            <p:extLst>
              <p:ext uri="{D42A27DB-BD31-4B8C-83A1-F6EECF244321}">
                <p14:modId xmlns:p14="http://schemas.microsoft.com/office/powerpoint/2010/main" val="1823790298"/>
              </p:ext>
            </p:extLst>
          </p:nvPr>
        </p:nvGraphicFramePr>
        <p:xfrm>
          <a:off x="198241" y="1208682"/>
          <a:ext cx="2797830" cy="2824173"/>
        </p:xfrm>
        <a:graphic>
          <a:graphicData uri="http://schemas.openxmlformats.org/drawingml/2006/table">
            <a:tbl>
              <a:tblPr firstRow="1" firstCol="1" bandRow="1">
                <a:tableStyleId>{0F24753E-8A85-4BEE-97E2-441CDA198357}</a:tableStyleId>
              </a:tblPr>
              <a:tblGrid>
                <a:gridCol w="1996319">
                  <a:extLst>
                    <a:ext uri="{9D8B030D-6E8A-4147-A177-3AD203B41FA5}">
                      <a16:colId xmlns:a16="http://schemas.microsoft.com/office/drawing/2014/main" val="146331977"/>
                    </a:ext>
                  </a:extLst>
                </a:gridCol>
                <a:gridCol w="801511">
                  <a:extLst>
                    <a:ext uri="{9D8B030D-6E8A-4147-A177-3AD203B41FA5}">
                      <a16:colId xmlns:a16="http://schemas.microsoft.com/office/drawing/2014/main" val="36267184"/>
                    </a:ext>
                  </a:extLst>
                </a:gridCol>
              </a:tblGrid>
              <a:tr h="313508">
                <a:tc>
                  <a:txBody>
                    <a:bodyPr/>
                    <a:lstStyle/>
                    <a:p>
                      <a:pPr marL="0" marR="0" algn="ctr">
                        <a:lnSpc>
                          <a:spcPct val="107000"/>
                        </a:lnSpc>
                        <a:spcBef>
                          <a:spcPts val="0"/>
                        </a:spcBef>
                        <a:spcAft>
                          <a:spcPts val="0"/>
                        </a:spcAft>
                      </a:pPr>
                      <a:r>
                        <a:rPr lang="en-PH" sz="1000" b="1" dirty="0">
                          <a:solidFill>
                            <a:schemeClr val="bg1"/>
                          </a:solidFill>
                          <a:effectLst/>
                          <a:latin typeface="Inter"/>
                        </a:rPr>
                        <a:t>TESTING CONDITION</a:t>
                      </a:r>
                      <a:endParaRPr lang="en-PH" sz="1000" b="1" dirty="0">
                        <a:solidFill>
                          <a:schemeClr val="bg1"/>
                        </a:solidFill>
                        <a:effectLst/>
                        <a:latin typeface="Inter"/>
                        <a:ea typeface="Calibri" panose="020F0502020204030204" pitchFamily="34" charset="0"/>
                        <a:cs typeface="Times New Roman" panose="02020603050405020304" pitchFamily="18" charset="0"/>
                      </a:endParaRPr>
                    </a:p>
                  </a:txBody>
                  <a:tcPr marL="54934" marR="54934" marT="54934" marB="54934" anchor="ctr">
                    <a:solidFill>
                      <a:schemeClr val="tx1"/>
                    </a:solidFill>
                  </a:tcPr>
                </a:tc>
                <a:tc>
                  <a:txBody>
                    <a:bodyPr/>
                    <a:lstStyle/>
                    <a:p>
                      <a:pPr marL="0" marR="0" algn="ctr">
                        <a:lnSpc>
                          <a:spcPct val="107000"/>
                        </a:lnSpc>
                        <a:spcBef>
                          <a:spcPts val="0"/>
                        </a:spcBef>
                        <a:spcAft>
                          <a:spcPts val="0"/>
                        </a:spcAft>
                      </a:pPr>
                      <a:r>
                        <a:rPr lang="en-PH" sz="1000" b="1" dirty="0">
                          <a:solidFill>
                            <a:schemeClr val="bg1"/>
                          </a:solidFill>
                          <a:effectLst/>
                          <a:latin typeface="Inter"/>
                        </a:rPr>
                        <a:t>REMARK</a:t>
                      </a:r>
                      <a:endParaRPr lang="en-PH" sz="1000" b="1" dirty="0">
                        <a:solidFill>
                          <a:schemeClr val="bg1"/>
                        </a:solidFill>
                        <a:effectLst/>
                        <a:latin typeface="Inter"/>
                        <a:ea typeface="Calibri" panose="020F0502020204030204" pitchFamily="34" charset="0"/>
                        <a:cs typeface="Times New Roman" panose="02020603050405020304" pitchFamily="18" charset="0"/>
                      </a:endParaRPr>
                    </a:p>
                  </a:txBody>
                  <a:tcPr marL="54934" marR="54934" marT="54934" marB="54934" anchor="ctr">
                    <a:solidFill>
                      <a:schemeClr val="tx1"/>
                    </a:solidFill>
                  </a:tcPr>
                </a:tc>
                <a:extLst>
                  <a:ext uri="{0D108BD9-81ED-4DB2-BD59-A6C34878D82A}">
                    <a16:rowId xmlns:a16="http://schemas.microsoft.com/office/drawing/2014/main" val="4239183973"/>
                  </a:ext>
                </a:extLst>
              </a:tr>
              <a:tr h="547648">
                <a:tc>
                  <a:txBody>
                    <a:bodyPr/>
                    <a:lstStyle/>
                    <a:p>
                      <a:pPr marL="0" marR="0" lvl="0" indent="0" algn="just">
                        <a:lnSpc>
                          <a:spcPct val="107000"/>
                        </a:lnSpc>
                        <a:spcBef>
                          <a:spcPts val="0"/>
                        </a:spcBef>
                        <a:spcAft>
                          <a:spcPts val="0"/>
                        </a:spcAft>
                        <a:buFont typeface="+mj-lt"/>
                        <a:buNone/>
                      </a:pPr>
                      <a:r>
                        <a:rPr lang="en-PH" sz="1000" b="1" dirty="0">
                          <a:effectLst/>
                          <a:latin typeface="Inter"/>
                        </a:rPr>
                        <a:t>1. Teachers, Students and Rooms must have a conflict-free generated schedules.</a:t>
                      </a:r>
                      <a:endParaRPr lang="en-PH" sz="1000" b="1" dirty="0">
                        <a:effectLst/>
                        <a:latin typeface="Inter"/>
                        <a:ea typeface="Calibri" panose="020F0502020204030204" pitchFamily="34" charset="0"/>
                        <a:cs typeface="Times New Roman" panose="02020603050405020304" pitchFamily="18" charset="0"/>
                      </a:endParaRPr>
                    </a:p>
                  </a:txBody>
                  <a:tcPr marL="54934" marR="54934" marT="54934" marB="54934"/>
                </a:tc>
                <a:tc>
                  <a:txBody>
                    <a:bodyPr/>
                    <a:lstStyle/>
                    <a:p>
                      <a:pPr marL="0" marR="0" algn="ctr">
                        <a:lnSpc>
                          <a:spcPct val="107000"/>
                        </a:lnSpc>
                        <a:spcBef>
                          <a:spcPts val="0"/>
                        </a:spcBef>
                        <a:spcAft>
                          <a:spcPts val="0"/>
                        </a:spcAft>
                      </a:pPr>
                      <a:r>
                        <a:rPr lang="en-PH" sz="1000" dirty="0">
                          <a:effectLst/>
                          <a:latin typeface="Inter"/>
                        </a:rPr>
                        <a:t>Passed or Failed</a:t>
                      </a:r>
                      <a:endParaRPr lang="en-PH" sz="1000" dirty="0">
                        <a:effectLst/>
                        <a:latin typeface="Inter"/>
                        <a:ea typeface="Calibri" panose="020F0502020204030204" pitchFamily="34" charset="0"/>
                        <a:cs typeface="Times New Roman" panose="02020603050405020304" pitchFamily="18" charset="0"/>
                      </a:endParaRPr>
                    </a:p>
                  </a:txBody>
                  <a:tcPr marL="54934" marR="54934" marT="54934" marB="54934" anchor="ctr"/>
                </a:tc>
                <a:extLst>
                  <a:ext uri="{0D108BD9-81ED-4DB2-BD59-A6C34878D82A}">
                    <a16:rowId xmlns:a16="http://schemas.microsoft.com/office/drawing/2014/main" val="1748845811"/>
                  </a:ext>
                </a:extLst>
              </a:tr>
              <a:tr h="421361">
                <a:tc>
                  <a:txBody>
                    <a:bodyPr/>
                    <a:lstStyle/>
                    <a:p>
                      <a:pPr marL="0" marR="0" lvl="0" indent="0" algn="just">
                        <a:lnSpc>
                          <a:spcPct val="107000"/>
                        </a:lnSpc>
                        <a:spcBef>
                          <a:spcPts val="0"/>
                        </a:spcBef>
                        <a:spcAft>
                          <a:spcPts val="0"/>
                        </a:spcAft>
                        <a:buFont typeface="+mj-lt"/>
                        <a:buNone/>
                      </a:pPr>
                      <a:r>
                        <a:rPr lang="en-PH" sz="1000" b="1" dirty="0">
                          <a:effectLst/>
                          <a:latin typeface="Inter"/>
                        </a:rPr>
                        <a:t>2. The timeslot duration must align with the subject hours.</a:t>
                      </a:r>
                      <a:endParaRPr lang="en-PH" sz="1000" b="1" dirty="0">
                        <a:effectLst/>
                        <a:latin typeface="Inter"/>
                        <a:ea typeface="Calibri" panose="020F0502020204030204" pitchFamily="34" charset="0"/>
                        <a:cs typeface="Times New Roman" panose="02020603050405020304" pitchFamily="18" charset="0"/>
                      </a:endParaRPr>
                    </a:p>
                  </a:txBody>
                  <a:tcPr marL="54934" marR="54934" marT="54934" marB="54934"/>
                </a:tc>
                <a:tc>
                  <a:txBody>
                    <a:bodyPr/>
                    <a:lstStyle/>
                    <a:p>
                      <a:pPr marL="0" marR="0" algn="ctr">
                        <a:lnSpc>
                          <a:spcPct val="107000"/>
                        </a:lnSpc>
                        <a:spcBef>
                          <a:spcPts val="0"/>
                        </a:spcBef>
                        <a:spcAft>
                          <a:spcPts val="0"/>
                        </a:spcAft>
                      </a:pPr>
                      <a:r>
                        <a:rPr lang="en-PH" sz="1000" dirty="0">
                          <a:effectLst/>
                          <a:latin typeface="Inter"/>
                        </a:rPr>
                        <a:t>Passed or Failed</a:t>
                      </a:r>
                      <a:endParaRPr lang="en-PH" sz="1000" dirty="0">
                        <a:effectLst/>
                        <a:latin typeface="Inter"/>
                        <a:ea typeface="Calibri" panose="020F0502020204030204" pitchFamily="34" charset="0"/>
                        <a:cs typeface="Times New Roman" panose="02020603050405020304" pitchFamily="18" charset="0"/>
                      </a:endParaRPr>
                    </a:p>
                  </a:txBody>
                  <a:tcPr marL="54934" marR="54934" marT="54934" marB="54934" anchor="ctr"/>
                </a:tc>
                <a:extLst>
                  <a:ext uri="{0D108BD9-81ED-4DB2-BD59-A6C34878D82A}">
                    <a16:rowId xmlns:a16="http://schemas.microsoft.com/office/drawing/2014/main" val="39608741"/>
                  </a:ext>
                </a:extLst>
              </a:tr>
              <a:tr h="396754">
                <a:tc>
                  <a:txBody>
                    <a:bodyPr/>
                    <a:lstStyle/>
                    <a:p>
                      <a:pPr marL="0" marR="0" lvl="0" indent="0" algn="just">
                        <a:lnSpc>
                          <a:spcPct val="107000"/>
                        </a:lnSpc>
                        <a:spcBef>
                          <a:spcPts val="0"/>
                        </a:spcBef>
                        <a:spcAft>
                          <a:spcPts val="0"/>
                        </a:spcAft>
                        <a:buFont typeface="+mj-lt"/>
                        <a:buNone/>
                      </a:pPr>
                      <a:r>
                        <a:rPr lang="en-PH" sz="1000" b="1" dirty="0">
                          <a:effectLst/>
                          <a:latin typeface="Inter"/>
                        </a:rPr>
                        <a:t>3. The generated output should be free of conflicts.</a:t>
                      </a:r>
                      <a:endParaRPr lang="en-PH" sz="1000" b="1" dirty="0">
                        <a:effectLst/>
                        <a:latin typeface="Inter"/>
                        <a:ea typeface="Calibri" panose="020F0502020204030204" pitchFamily="34" charset="0"/>
                        <a:cs typeface="Times New Roman" panose="02020603050405020304" pitchFamily="18" charset="0"/>
                      </a:endParaRPr>
                    </a:p>
                  </a:txBody>
                  <a:tcPr marL="54934" marR="54934" marT="54934" marB="54934"/>
                </a:tc>
                <a:tc>
                  <a:txBody>
                    <a:bodyPr/>
                    <a:lstStyle/>
                    <a:p>
                      <a:pPr marL="0" marR="0" algn="ctr">
                        <a:lnSpc>
                          <a:spcPct val="107000"/>
                        </a:lnSpc>
                        <a:spcBef>
                          <a:spcPts val="0"/>
                        </a:spcBef>
                        <a:spcAft>
                          <a:spcPts val="0"/>
                        </a:spcAft>
                      </a:pPr>
                      <a:r>
                        <a:rPr lang="en-PH" sz="1000" dirty="0">
                          <a:effectLst/>
                          <a:latin typeface="Inter"/>
                        </a:rPr>
                        <a:t>Passed or Failed</a:t>
                      </a:r>
                      <a:endParaRPr lang="en-PH" sz="1000" dirty="0">
                        <a:effectLst/>
                        <a:latin typeface="Inter"/>
                        <a:ea typeface="Calibri" panose="020F0502020204030204" pitchFamily="34" charset="0"/>
                        <a:cs typeface="Times New Roman" panose="02020603050405020304" pitchFamily="18" charset="0"/>
                      </a:endParaRPr>
                    </a:p>
                  </a:txBody>
                  <a:tcPr marL="54934" marR="54934" marT="54934" marB="54934" anchor="ctr"/>
                </a:tc>
                <a:extLst>
                  <a:ext uri="{0D108BD9-81ED-4DB2-BD59-A6C34878D82A}">
                    <a16:rowId xmlns:a16="http://schemas.microsoft.com/office/drawing/2014/main" val="2550814146"/>
                  </a:ext>
                </a:extLst>
              </a:tr>
              <a:tr h="547648">
                <a:tc>
                  <a:txBody>
                    <a:bodyPr/>
                    <a:lstStyle/>
                    <a:p>
                      <a:pPr marL="0" marR="0" lvl="0" indent="0" algn="just">
                        <a:lnSpc>
                          <a:spcPct val="107000"/>
                        </a:lnSpc>
                        <a:spcBef>
                          <a:spcPts val="0"/>
                        </a:spcBef>
                        <a:spcAft>
                          <a:spcPts val="0"/>
                        </a:spcAft>
                        <a:buFont typeface="+mj-lt"/>
                        <a:buNone/>
                      </a:pPr>
                      <a:r>
                        <a:rPr lang="en-PH" sz="1000" b="1" dirty="0">
                          <a:effectLst/>
                          <a:latin typeface="Inter"/>
                        </a:rPr>
                        <a:t>4. The Manual added schedule should not overlap with the existing schedules.</a:t>
                      </a:r>
                      <a:endParaRPr lang="en-PH" sz="1000" b="1" dirty="0">
                        <a:effectLst/>
                        <a:latin typeface="Inter"/>
                        <a:ea typeface="Calibri" panose="020F0502020204030204" pitchFamily="34" charset="0"/>
                        <a:cs typeface="Times New Roman" panose="02020603050405020304" pitchFamily="18" charset="0"/>
                      </a:endParaRPr>
                    </a:p>
                  </a:txBody>
                  <a:tcPr marL="54934" marR="54934" marT="54934" marB="54934"/>
                </a:tc>
                <a:tc>
                  <a:txBody>
                    <a:bodyPr/>
                    <a:lstStyle/>
                    <a:p>
                      <a:pPr marL="0" marR="0" lvl="0" indent="0" algn="ctr" defTabSz="914400" rtl="0" eaLnBrk="1" fontAlgn="auto" latinLnBrk="0" hangingPunct="1">
                        <a:lnSpc>
                          <a:spcPct val="107000"/>
                        </a:lnSpc>
                        <a:spcBef>
                          <a:spcPts val="0"/>
                        </a:spcBef>
                        <a:spcAft>
                          <a:spcPts val="0"/>
                        </a:spcAft>
                        <a:buClr>
                          <a:srgbClr val="000000"/>
                        </a:buClr>
                        <a:buSzTx/>
                        <a:buFont typeface="Arial"/>
                        <a:buNone/>
                        <a:tabLst/>
                        <a:defRPr/>
                      </a:pPr>
                      <a:r>
                        <a:rPr lang="en-PH" sz="1000" dirty="0">
                          <a:effectLst/>
                          <a:latin typeface="Inter"/>
                        </a:rPr>
                        <a:t>Passed or Failed</a:t>
                      </a:r>
                      <a:endParaRPr lang="en-PH" sz="1000" dirty="0">
                        <a:effectLst/>
                        <a:latin typeface="Inter"/>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endParaRPr lang="en-PH" sz="1000" dirty="0">
                        <a:effectLst/>
                        <a:latin typeface="Inter"/>
                        <a:ea typeface="Calibri" panose="020F0502020204030204" pitchFamily="34" charset="0"/>
                        <a:cs typeface="Times New Roman" panose="02020603050405020304" pitchFamily="18" charset="0"/>
                      </a:endParaRPr>
                    </a:p>
                  </a:txBody>
                  <a:tcPr marL="54934" marR="54934" marT="54934" marB="54934" anchor="ctr"/>
                </a:tc>
                <a:extLst>
                  <a:ext uri="{0D108BD9-81ED-4DB2-BD59-A6C34878D82A}">
                    <a16:rowId xmlns:a16="http://schemas.microsoft.com/office/drawing/2014/main" val="1422869299"/>
                  </a:ext>
                </a:extLst>
              </a:tr>
              <a:tr h="469469">
                <a:tc>
                  <a:txBody>
                    <a:bodyPr/>
                    <a:lstStyle/>
                    <a:p>
                      <a:pPr marL="0" marR="0" lvl="0" indent="0" algn="just">
                        <a:lnSpc>
                          <a:spcPct val="107000"/>
                        </a:lnSpc>
                        <a:spcBef>
                          <a:spcPts val="0"/>
                        </a:spcBef>
                        <a:spcAft>
                          <a:spcPts val="0"/>
                        </a:spcAft>
                        <a:buFont typeface="+mj-lt"/>
                        <a:buNone/>
                      </a:pPr>
                      <a:r>
                        <a:rPr lang="en-PH" sz="1000" b="1" dirty="0">
                          <a:effectLst/>
                          <a:latin typeface="Inter"/>
                        </a:rPr>
                        <a:t>5. The room type should be corresponded to the subject type.</a:t>
                      </a:r>
                      <a:endParaRPr lang="en-PH" sz="1000" b="1" dirty="0">
                        <a:effectLst/>
                        <a:latin typeface="Inter"/>
                        <a:ea typeface="Calibri" panose="020F0502020204030204" pitchFamily="34" charset="0"/>
                        <a:cs typeface="Times New Roman" panose="02020603050405020304" pitchFamily="18" charset="0"/>
                      </a:endParaRPr>
                    </a:p>
                  </a:txBody>
                  <a:tcPr marL="54934" marR="54934" marT="54934" marB="54934"/>
                </a:tc>
                <a:tc>
                  <a:txBody>
                    <a:bodyPr/>
                    <a:lstStyle/>
                    <a:p>
                      <a:pPr marL="0" marR="0" algn="ctr">
                        <a:lnSpc>
                          <a:spcPct val="107000"/>
                        </a:lnSpc>
                        <a:spcBef>
                          <a:spcPts val="0"/>
                        </a:spcBef>
                        <a:spcAft>
                          <a:spcPts val="0"/>
                        </a:spcAft>
                      </a:pPr>
                      <a:r>
                        <a:rPr lang="en-PH" sz="1000" dirty="0">
                          <a:effectLst/>
                          <a:latin typeface="Inter"/>
                        </a:rPr>
                        <a:t>Passed or Failed</a:t>
                      </a:r>
                      <a:endParaRPr lang="en-PH" sz="1000" dirty="0">
                        <a:effectLst/>
                        <a:latin typeface="Inter"/>
                        <a:ea typeface="Calibri" panose="020F0502020204030204" pitchFamily="34" charset="0"/>
                        <a:cs typeface="Times New Roman" panose="02020603050405020304" pitchFamily="18" charset="0"/>
                      </a:endParaRPr>
                    </a:p>
                  </a:txBody>
                  <a:tcPr marL="54934" marR="54934" marT="54934" marB="54934" anchor="ctr"/>
                </a:tc>
                <a:extLst>
                  <a:ext uri="{0D108BD9-81ED-4DB2-BD59-A6C34878D82A}">
                    <a16:rowId xmlns:a16="http://schemas.microsoft.com/office/drawing/2014/main" val="2784631913"/>
                  </a:ext>
                </a:extLst>
              </a:tr>
            </a:tbl>
          </a:graphicData>
        </a:graphic>
      </p:graphicFrame>
      <p:sp>
        <p:nvSpPr>
          <p:cNvPr id="6" name="Google Shape;3851;p15">
            <a:extLst>
              <a:ext uri="{FF2B5EF4-FFF2-40B4-BE49-F238E27FC236}">
                <a16:creationId xmlns:a16="http://schemas.microsoft.com/office/drawing/2014/main" id="{2E258D56-80B2-D02A-DE51-D71ADD3421AA}"/>
              </a:ext>
            </a:extLst>
          </p:cNvPr>
          <p:cNvSpPr txBox="1">
            <a:spLocks/>
          </p:cNvSpPr>
          <p:nvPr/>
        </p:nvSpPr>
        <p:spPr>
          <a:xfrm>
            <a:off x="-1" y="199578"/>
            <a:ext cx="3668183" cy="527269"/>
          </a:xfrm>
          <a:prstGeom prst="rect">
            <a:avLst/>
          </a:prstGeom>
          <a:solidFill>
            <a:schemeClr val="tx1"/>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9pPr>
          </a:lstStyle>
          <a:p>
            <a:pPr marL="0" indent="0">
              <a:spcBef>
                <a:spcPts val="0"/>
              </a:spcBef>
              <a:buClr>
                <a:schemeClr val="dk1"/>
              </a:buClr>
              <a:buSzPts val="1100"/>
              <a:buFont typeface="Titillium Web Light"/>
              <a:buNone/>
            </a:pPr>
            <a:r>
              <a:rPr lang="en-US" sz="2000" b="1" dirty="0">
                <a:solidFill>
                  <a:schemeClr val="bg1"/>
                </a:solidFill>
              </a:rPr>
              <a:t>TESTING AND EVALUATION</a:t>
            </a:r>
          </a:p>
        </p:txBody>
      </p:sp>
      <p:sp>
        <p:nvSpPr>
          <p:cNvPr id="7" name="TextBox 6">
            <a:extLst>
              <a:ext uri="{FF2B5EF4-FFF2-40B4-BE49-F238E27FC236}">
                <a16:creationId xmlns:a16="http://schemas.microsoft.com/office/drawing/2014/main" id="{9A60FEB6-9F81-E06A-D13C-DEA7908FB4FF}"/>
              </a:ext>
            </a:extLst>
          </p:cNvPr>
          <p:cNvSpPr txBox="1"/>
          <p:nvPr/>
        </p:nvSpPr>
        <p:spPr>
          <a:xfrm>
            <a:off x="0" y="681413"/>
            <a:ext cx="5288159" cy="436402"/>
          </a:xfrm>
          <a:prstGeom prst="rect">
            <a:avLst/>
          </a:prstGeom>
          <a:noFill/>
        </p:spPr>
        <p:txBody>
          <a:bodyPr wrap="square">
            <a:spAutoFit/>
          </a:bodyPr>
          <a:lstStyle/>
          <a:p>
            <a:pPr marL="171450" marR="0" lvl="0" indent="-171450" algn="just" fontAlgn="base">
              <a:lnSpc>
                <a:spcPct val="200000"/>
              </a:lnSpc>
              <a:spcBef>
                <a:spcPts val="0"/>
              </a:spcBef>
              <a:spcAft>
                <a:spcPts val="0"/>
              </a:spcAft>
              <a:buFont typeface="Arial" panose="020B0604020202020204" pitchFamily="34" charset="0"/>
              <a:buChar char="•"/>
              <a:tabLst>
                <a:tab pos="1143000" algn="l"/>
              </a:tabLst>
            </a:pPr>
            <a:r>
              <a:rPr lang="en-PH" sz="1300" dirty="0">
                <a:latin typeface="Inter"/>
                <a:ea typeface="Calibri" panose="020F0502020204030204" pitchFamily="34" charset="0"/>
                <a:cs typeface="Times New Roman" panose="02020603050405020304" pitchFamily="18" charset="0"/>
              </a:rPr>
              <a:t>Test the reliability of generated outputs based testing condition below</a:t>
            </a:r>
            <a:endParaRPr lang="en-PH" sz="1300" dirty="0">
              <a:effectLst/>
              <a:latin typeface="Inter"/>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FDC1CC14-F041-840A-3F66-EBF0AF957B13}"/>
              </a:ext>
            </a:extLst>
          </p:cNvPr>
          <p:cNvSpPr txBox="1"/>
          <p:nvPr/>
        </p:nvSpPr>
        <p:spPr>
          <a:xfrm>
            <a:off x="3070981" y="1231564"/>
            <a:ext cx="6609569" cy="436402"/>
          </a:xfrm>
          <a:prstGeom prst="rect">
            <a:avLst/>
          </a:prstGeom>
          <a:noFill/>
        </p:spPr>
        <p:txBody>
          <a:bodyPr wrap="square">
            <a:spAutoFit/>
          </a:bodyPr>
          <a:lstStyle/>
          <a:p>
            <a:pPr marL="171450" marR="0" lvl="0" indent="-171450" algn="just" fontAlgn="base">
              <a:lnSpc>
                <a:spcPct val="200000"/>
              </a:lnSpc>
              <a:spcBef>
                <a:spcPts val="0"/>
              </a:spcBef>
              <a:spcAft>
                <a:spcPts val="0"/>
              </a:spcAft>
              <a:buFont typeface="Arial" panose="020B0604020202020204" pitchFamily="34" charset="0"/>
              <a:buChar char="•"/>
              <a:tabLst>
                <a:tab pos="1143000" algn="l"/>
              </a:tabLst>
            </a:pPr>
            <a:r>
              <a:rPr lang="en-PH" sz="1300" dirty="0">
                <a:latin typeface="Inter"/>
                <a:ea typeface="Calibri" panose="020F0502020204030204" pitchFamily="34" charset="0"/>
                <a:cs typeface="Times New Roman" panose="02020603050405020304" pitchFamily="18" charset="0"/>
              </a:rPr>
              <a:t>Test the functionality of system modules using the test case below:</a:t>
            </a:r>
            <a:endParaRPr lang="en-PH" sz="1300" dirty="0">
              <a:effectLst/>
              <a:latin typeface="Inter"/>
              <a:ea typeface="Calibri" panose="020F0502020204030204" pitchFamily="34"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1C975B2F-C7E3-640B-A475-10500071C887}"/>
              </a:ext>
            </a:extLst>
          </p:cNvPr>
          <p:cNvGraphicFramePr>
            <a:graphicFrameLocks noGrp="1"/>
          </p:cNvGraphicFramePr>
          <p:nvPr>
            <p:extLst>
              <p:ext uri="{D42A27DB-BD31-4B8C-83A1-F6EECF244321}">
                <p14:modId xmlns:p14="http://schemas.microsoft.com/office/powerpoint/2010/main" val="1154139872"/>
              </p:ext>
            </p:extLst>
          </p:nvPr>
        </p:nvGraphicFramePr>
        <p:xfrm>
          <a:off x="3268979" y="1667966"/>
          <a:ext cx="4701542" cy="563948"/>
        </p:xfrm>
        <a:graphic>
          <a:graphicData uri="http://schemas.openxmlformats.org/drawingml/2006/table">
            <a:tbl>
              <a:tblPr firstRow="1" firstCol="1" bandRow="1">
                <a:tableStyleId>{0F24753E-8A85-4BEE-97E2-441CDA198357}</a:tableStyleId>
              </a:tblPr>
              <a:tblGrid>
                <a:gridCol w="808813">
                  <a:extLst>
                    <a:ext uri="{9D8B030D-6E8A-4147-A177-3AD203B41FA5}">
                      <a16:colId xmlns:a16="http://schemas.microsoft.com/office/drawing/2014/main" val="3144000668"/>
                    </a:ext>
                  </a:extLst>
                </a:gridCol>
                <a:gridCol w="707638">
                  <a:extLst>
                    <a:ext uri="{9D8B030D-6E8A-4147-A177-3AD203B41FA5}">
                      <a16:colId xmlns:a16="http://schemas.microsoft.com/office/drawing/2014/main" val="1289944396"/>
                    </a:ext>
                  </a:extLst>
                </a:gridCol>
                <a:gridCol w="1224575">
                  <a:extLst>
                    <a:ext uri="{9D8B030D-6E8A-4147-A177-3AD203B41FA5}">
                      <a16:colId xmlns:a16="http://schemas.microsoft.com/office/drawing/2014/main" val="790021045"/>
                    </a:ext>
                  </a:extLst>
                </a:gridCol>
                <a:gridCol w="1025643">
                  <a:extLst>
                    <a:ext uri="{9D8B030D-6E8A-4147-A177-3AD203B41FA5}">
                      <a16:colId xmlns:a16="http://schemas.microsoft.com/office/drawing/2014/main" val="2642653877"/>
                    </a:ext>
                  </a:extLst>
                </a:gridCol>
                <a:gridCol w="934873">
                  <a:extLst>
                    <a:ext uri="{9D8B030D-6E8A-4147-A177-3AD203B41FA5}">
                      <a16:colId xmlns:a16="http://schemas.microsoft.com/office/drawing/2014/main" val="3304109770"/>
                    </a:ext>
                  </a:extLst>
                </a:gridCol>
              </a:tblGrid>
              <a:tr h="320472">
                <a:tc>
                  <a:txBody>
                    <a:bodyPr/>
                    <a:lstStyle/>
                    <a:p>
                      <a:pPr marL="0" marR="0" algn="ctr">
                        <a:lnSpc>
                          <a:spcPct val="107000"/>
                        </a:lnSpc>
                        <a:spcBef>
                          <a:spcPts val="0"/>
                        </a:spcBef>
                        <a:spcAft>
                          <a:spcPts val="0"/>
                        </a:spcAft>
                      </a:pPr>
                      <a:r>
                        <a:rPr lang="en-PH" sz="1000" b="1" dirty="0">
                          <a:solidFill>
                            <a:schemeClr val="bg1"/>
                          </a:solidFill>
                          <a:effectLst/>
                          <a:latin typeface="Inter"/>
                        </a:rPr>
                        <a:t>TEST CASE ID</a:t>
                      </a:r>
                      <a:endParaRPr lang="en-PH" sz="1000" b="1" dirty="0">
                        <a:solidFill>
                          <a:schemeClr val="bg1"/>
                        </a:solidFill>
                        <a:effectLst/>
                        <a:latin typeface="Inter"/>
                        <a:ea typeface="Calibri" panose="020F0502020204030204" pitchFamily="34" charset="0"/>
                        <a:cs typeface="Times New Roman" panose="02020603050405020304" pitchFamily="18" charset="0"/>
                      </a:endParaRPr>
                    </a:p>
                  </a:txBody>
                  <a:tcPr marL="68580" marR="68580" marT="0" marB="0" anchor="ctr">
                    <a:solidFill>
                      <a:schemeClr val="tx1"/>
                    </a:solidFill>
                  </a:tcPr>
                </a:tc>
                <a:tc>
                  <a:txBody>
                    <a:bodyPr/>
                    <a:lstStyle/>
                    <a:p>
                      <a:pPr marL="0" marR="0" algn="ctr">
                        <a:lnSpc>
                          <a:spcPct val="107000"/>
                        </a:lnSpc>
                        <a:spcBef>
                          <a:spcPts val="0"/>
                        </a:spcBef>
                        <a:spcAft>
                          <a:spcPts val="0"/>
                        </a:spcAft>
                      </a:pPr>
                      <a:r>
                        <a:rPr lang="en-PH" sz="1000" b="1" dirty="0">
                          <a:solidFill>
                            <a:schemeClr val="bg1"/>
                          </a:solidFill>
                          <a:effectLst/>
                          <a:latin typeface="Inter"/>
                        </a:rPr>
                        <a:t>OBJECTIVE</a:t>
                      </a:r>
                      <a:endParaRPr lang="en-PH" sz="1000" b="1" dirty="0">
                        <a:solidFill>
                          <a:schemeClr val="bg1"/>
                        </a:solidFill>
                        <a:effectLst/>
                        <a:latin typeface="Inter"/>
                        <a:ea typeface="Calibri" panose="020F0502020204030204" pitchFamily="34" charset="0"/>
                        <a:cs typeface="Times New Roman" panose="02020603050405020304" pitchFamily="18" charset="0"/>
                      </a:endParaRPr>
                    </a:p>
                  </a:txBody>
                  <a:tcPr marL="68580" marR="68580" marT="0" marB="0" anchor="ctr">
                    <a:solidFill>
                      <a:schemeClr val="tx1"/>
                    </a:solidFill>
                  </a:tcPr>
                </a:tc>
                <a:tc>
                  <a:txBody>
                    <a:bodyPr/>
                    <a:lstStyle/>
                    <a:p>
                      <a:pPr marL="0" marR="0" algn="ctr">
                        <a:lnSpc>
                          <a:spcPct val="107000"/>
                        </a:lnSpc>
                        <a:spcBef>
                          <a:spcPts val="0"/>
                        </a:spcBef>
                        <a:spcAft>
                          <a:spcPts val="0"/>
                        </a:spcAft>
                      </a:pPr>
                      <a:r>
                        <a:rPr lang="en-PH" sz="1000" b="1" dirty="0">
                          <a:solidFill>
                            <a:schemeClr val="bg1"/>
                          </a:solidFill>
                          <a:effectLst/>
                          <a:latin typeface="Inter"/>
                        </a:rPr>
                        <a:t>EXPECTED RESULT</a:t>
                      </a:r>
                      <a:endParaRPr lang="en-PH" sz="1000" b="1" dirty="0">
                        <a:solidFill>
                          <a:schemeClr val="bg1"/>
                        </a:solidFill>
                        <a:effectLst/>
                        <a:latin typeface="Inter"/>
                        <a:ea typeface="Calibri" panose="020F0502020204030204" pitchFamily="34" charset="0"/>
                        <a:cs typeface="Times New Roman" panose="02020603050405020304" pitchFamily="18" charset="0"/>
                      </a:endParaRPr>
                    </a:p>
                  </a:txBody>
                  <a:tcPr marL="68580" marR="68580" marT="0" marB="0" anchor="ctr">
                    <a:solidFill>
                      <a:schemeClr val="tx1"/>
                    </a:solidFill>
                  </a:tcPr>
                </a:tc>
                <a:tc>
                  <a:txBody>
                    <a:bodyPr/>
                    <a:lstStyle/>
                    <a:p>
                      <a:pPr marL="0" marR="0" algn="ctr">
                        <a:lnSpc>
                          <a:spcPct val="107000"/>
                        </a:lnSpc>
                        <a:spcBef>
                          <a:spcPts val="0"/>
                        </a:spcBef>
                        <a:spcAft>
                          <a:spcPts val="0"/>
                        </a:spcAft>
                      </a:pPr>
                      <a:r>
                        <a:rPr lang="en-PH" sz="1000" b="1" dirty="0">
                          <a:solidFill>
                            <a:schemeClr val="bg1"/>
                          </a:solidFill>
                          <a:effectLst/>
                          <a:latin typeface="Inter"/>
                        </a:rPr>
                        <a:t>ACTUAL RESULT</a:t>
                      </a:r>
                      <a:endParaRPr lang="en-PH" sz="1000" b="1" dirty="0">
                        <a:solidFill>
                          <a:schemeClr val="bg1"/>
                        </a:solidFill>
                        <a:effectLst/>
                        <a:latin typeface="Inter"/>
                        <a:ea typeface="Calibri" panose="020F0502020204030204" pitchFamily="34" charset="0"/>
                        <a:cs typeface="Times New Roman" panose="02020603050405020304" pitchFamily="18" charset="0"/>
                      </a:endParaRPr>
                    </a:p>
                  </a:txBody>
                  <a:tcPr marL="68580" marR="68580" marT="0" marB="0" anchor="ctr">
                    <a:solidFill>
                      <a:schemeClr val="tx1"/>
                    </a:solidFill>
                  </a:tcPr>
                </a:tc>
                <a:tc>
                  <a:txBody>
                    <a:bodyPr/>
                    <a:lstStyle/>
                    <a:p>
                      <a:pPr marL="0" marR="0" algn="ctr">
                        <a:lnSpc>
                          <a:spcPct val="107000"/>
                        </a:lnSpc>
                        <a:spcBef>
                          <a:spcPts val="0"/>
                        </a:spcBef>
                        <a:spcAft>
                          <a:spcPts val="0"/>
                        </a:spcAft>
                      </a:pPr>
                      <a:r>
                        <a:rPr lang="en-PH" sz="1000" b="1" dirty="0">
                          <a:solidFill>
                            <a:schemeClr val="bg1"/>
                          </a:solidFill>
                          <a:effectLst/>
                          <a:latin typeface="Inter"/>
                        </a:rPr>
                        <a:t>NUMBER OF DEBUGGED</a:t>
                      </a:r>
                      <a:endParaRPr lang="en-PH" sz="1000" b="1" dirty="0">
                        <a:solidFill>
                          <a:schemeClr val="bg1"/>
                        </a:solidFill>
                        <a:effectLst/>
                        <a:latin typeface="Inter"/>
                        <a:ea typeface="Calibri" panose="020F0502020204030204" pitchFamily="34" charset="0"/>
                        <a:cs typeface="Times New Roman" panose="02020603050405020304" pitchFamily="18" charset="0"/>
                      </a:endParaRPr>
                    </a:p>
                  </a:txBody>
                  <a:tcPr marL="68580" marR="68580" marT="0" marB="0" anchor="ctr">
                    <a:solidFill>
                      <a:schemeClr val="tx1"/>
                    </a:solidFill>
                  </a:tcPr>
                </a:tc>
                <a:extLst>
                  <a:ext uri="{0D108BD9-81ED-4DB2-BD59-A6C34878D82A}">
                    <a16:rowId xmlns:a16="http://schemas.microsoft.com/office/drawing/2014/main" val="169569079"/>
                  </a:ext>
                </a:extLst>
              </a:tr>
              <a:tr h="243476">
                <a:tc>
                  <a:txBody>
                    <a:bodyPr/>
                    <a:lstStyle/>
                    <a:p>
                      <a:pPr marL="0" marR="0">
                        <a:lnSpc>
                          <a:spcPct val="107000"/>
                        </a:lnSpc>
                        <a:spcBef>
                          <a:spcPts val="0"/>
                        </a:spcBef>
                        <a:spcAft>
                          <a:spcPts val="0"/>
                        </a:spcAft>
                      </a:pPr>
                      <a:r>
                        <a:rPr lang="en-PH" sz="1000" dirty="0">
                          <a:effectLst/>
                        </a:rPr>
                        <a:t> </a:t>
                      </a:r>
                      <a:endParaRPr lang="en-PH"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PH" sz="1000">
                          <a:effectLst/>
                        </a:rPr>
                        <a:t> </a:t>
                      </a:r>
                      <a:endParaRPr lang="en-PH"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PH" sz="1000" dirty="0">
                          <a:effectLst/>
                        </a:rPr>
                        <a:t> </a:t>
                      </a:r>
                      <a:endParaRPr lang="en-PH"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PH" sz="1000" dirty="0">
                          <a:effectLst/>
                        </a:rPr>
                        <a:t> </a:t>
                      </a:r>
                      <a:endParaRPr lang="en-PH"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PH" sz="1000" dirty="0">
                          <a:effectLst/>
                        </a:rPr>
                        <a:t> </a:t>
                      </a:r>
                      <a:endParaRPr lang="en-PH"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91916499"/>
                  </a:ext>
                </a:extLst>
              </a:tr>
            </a:tbl>
          </a:graphicData>
        </a:graphic>
      </p:graphicFrame>
      <p:sp>
        <p:nvSpPr>
          <p:cNvPr id="8" name="TextBox 7">
            <a:extLst>
              <a:ext uri="{FF2B5EF4-FFF2-40B4-BE49-F238E27FC236}">
                <a16:creationId xmlns:a16="http://schemas.microsoft.com/office/drawing/2014/main" id="{55EFBB3D-D608-7A4F-47EB-A654D8B4CA8D}"/>
              </a:ext>
            </a:extLst>
          </p:cNvPr>
          <p:cNvSpPr txBox="1"/>
          <p:nvPr/>
        </p:nvSpPr>
        <p:spPr>
          <a:xfrm>
            <a:off x="3268979" y="2264405"/>
            <a:ext cx="6609569" cy="436402"/>
          </a:xfrm>
          <a:prstGeom prst="rect">
            <a:avLst/>
          </a:prstGeom>
          <a:noFill/>
        </p:spPr>
        <p:txBody>
          <a:bodyPr wrap="square">
            <a:spAutoFit/>
          </a:bodyPr>
          <a:lstStyle/>
          <a:p>
            <a:pPr marL="171450" marR="0" lvl="0" indent="-171450" algn="just" fontAlgn="base">
              <a:lnSpc>
                <a:spcPct val="200000"/>
              </a:lnSpc>
              <a:spcBef>
                <a:spcPts val="0"/>
              </a:spcBef>
              <a:spcAft>
                <a:spcPts val="0"/>
              </a:spcAft>
              <a:buFont typeface="Arial" panose="020B0604020202020204" pitchFamily="34" charset="0"/>
              <a:buChar char="•"/>
              <a:tabLst>
                <a:tab pos="1143000" algn="l"/>
              </a:tabLst>
            </a:pPr>
            <a:r>
              <a:rPr lang="en-PH" sz="1300" b="1" dirty="0">
                <a:effectLst/>
                <a:latin typeface="Inter"/>
                <a:ea typeface="Calibri" panose="020F0502020204030204" pitchFamily="34" charset="0"/>
                <a:cs typeface="Times New Roman" panose="02020603050405020304" pitchFamily="18" charset="0"/>
              </a:rPr>
              <a:t>EVALUATE USING ISO-IEC 250</a:t>
            </a:r>
            <a:r>
              <a:rPr lang="en-PH" sz="1300" b="1" dirty="0">
                <a:latin typeface="Inter"/>
                <a:ea typeface="Calibri" panose="020F0502020204030204" pitchFamily="34" charset="0"/>
                <a:cs typeface="Times New Roman" panose="02020603050405020304" pitchFamily="18" charset="0"/>
              </a:rPr>
              <a:t>010</a:t>
            </a:r>
            <a:endParaRPr lang="en-PH" sz="1300" b="1" dirty="0">
              <a:effectLst/>
              <a:latin typeface="Inter"/>
              <a:ea typeface="Calibri" panose="020F0502020204030204" pitchFamily="34" charset="0"/>
              <a:cs typeface="Times New Roman" panose="02020603050405020304" pitchFamily="18" charset="0"/>
            </a:endParaRPr>
          </a:p>
        </p:txBody>
      </p:sp>
      <p:graphicFrame>
        <p:nvGraphicFramePr>
          <p:cNvPr id="11" name="Table 10">
            <a:extLst>
              <a:ext uri="{FF2B5EF4-FFF2-40B4-BE49-F238E27FC236}">
                <a16:creationId xmlns:a16="http://schemas.microsoft.com/office/drawing/2014/main" id="{F7F8404A-2BE0-00B8-0D09-76DCD99C29FF}"/>
              </a:ext>
            </a:extLst>
          </p:cNvPr>
          <p:cNvGraphicFramePr>
            <a:graphicFrameLocks noGrp="1"/>
          </p:cNvGraphicFramePr>
          <p:nvPr>
            <p:extLst>
              <p:ext uri="{D42A27DB-BD31-4B8C-83A1-F6EECF244321}">
                <p14:modId xmlns:p14="http://schemas.microsoft.com/office/powerpoint/2010/main" val="2680096936"/>
              </p:ext>
            </p:extLst>
          </p:nvPr>
        </p:nvGraphicFramePr>
        <p:xfrm>
          <a:off x="3607435" y="3000242"/>
          <a:ext cx="2768330" cy="1563116"/>
        </p:xfrm>
        <a:graphic>
          <a:graphicData uri="http://schemas.openxmlformats.org/drawingml/2006/table">
            <a:tbl>
              <a:tblPr firstRow="1" firstCol="1" bandRow="1">
                <a:tableStyleId>{0F24753E-8A85-4BEE-97E2-441CDA198357}</a:tableStyleId>
              </a:tblPr>
              <a:tblGrid>
                <a:gridCol w="1384165">
                  <a:extLst>
                    <a:ext uri="{9D8B030D-6E8A-4147-A177-3AD203B41FA5}">
                      <a16:colId xmlns:a16="http://schemas.microsoft.com/office/drawing/2014/main" val="571226643"/>
                    </a:ext>
                  </a:extLst>
                </a:gridCol>
                <a:gridCol w="1384165">
                  <a:extLst>
                    <a:ext uri="{9D8B030D-6E8A-4147-A177-3AD203B41FA5}">
                      <a16:colId xmlns:a16="http://schemas.microsoft.com/office/drawing/2014/main" val="1371611759"/>
                    </a:ext>
                  </a:extLst>
                </a:gridCol>
              </a:tblGrid>
              <a:tr h="200207">
                <a:tc>
                  <a:txBody>
                    <a:bodyPr/>
                    <a:lstStyle/>
                    <a:p>
                      <a:pPr marL="0" marR="0" algn="ctr">
                        <a:lnSpc>
                          <a:spcPct val="107000"/>
                        </a:lnSpc>
                        <a:spcBef>
                          <a:spcPts val="0"/>
                        </a:spcBef>
                        <a:spcAft>
                          <a:spcPts val="0"/>
                        </a:spcAft>
                      </a:pPr>
                      <a:r>
                        <a:rPr lang="en-PH" sz="1300" b="1" dirty="0">
                          <a:solidFill>
                            <a:schemeClr val="bg1"/>
                          </a:solidFill>
                          <a:effectLst/>
                          <a:latin typeface="Inter"/>
                        </a:rPr>
                        <a:t>SCORE</a:t>
                      </a:r>
                      <a:endParaRPr lang="en-PH" sz="1300" b="1" dirty="0">
                        <a:solidFill>
                          <a:schemeClr val="bg1"/>
                        </a:solidFill>
                        <a:effectLst/>
                        <a:latin typeface="Inter"/>
                        <a:ea typeface="Calibri" panose="020F0502020204030204" pitchFamily="34" charset="0"/>
                        <a:cs typeface="Times New Roman" panose="02020603050405020304" pitchFamily="18" charset="0"/>
                      </a:endParaRPr>
                    </a:p>
                  </a:txBody>
                  <a:tcPr marL="63500" marR="63500" marT="63500" marB="63500" anchor="ctr">
                    <a:solidFill>
                      <a:schemeClr val="tx1"/>
                    </a:solidFill>
                  </a:tcPr>
                </a:tc>
                <a:tc>
                  <a:txBody>
                    <a:bodyPr/>
                    <a:lstStyle/>
                    <a:p>
                      <a:pPr marL="0" marR="0" algn="ctr">
                        <a:lnSpc>
                          <a:spcPct val="107000"/>
                        </a:lnSpc>
                        <a:spcBef>
                          <a:spcPts val="0"/>
                        </a:spcBef>
                        <a:spcAft>
                          <a:spcPts val="0"/>
                        </a:spcAft>
                      </a:pPr>
                      <a:r>
                        <a:rPr lang="en-PH" sz="1300" b="1" dirty="0">
                          <a:solidFill>
                            <a:schemeClr val="bg1"/>
                          </a:solidFill>
                          <a:effectLst/>
                          <a:latin typeface="Inter"/>
                        </a:rPr>
                        <a:t>INTERPRETATION</a:t>
                      </a:r>
                      <a:endParaRPr lang="en-PH" sz="1300" b="1" dirty="0">
                        <a:solidFill>
                          <a:schemeClr val="bg1"/>
                        </a:solidFill>
                        <a:effectLst/>
                        <a:latin typeface="Inter"/>
                        <a:ea typeface="Calibri" panose="020F0502020204030204" pitchFamily="34" charset="0"/>
                        <a:cs typeface="Times New Roman" panose="02020603050405020304" pitchFamily="18" charset="0"/>
                      </a:endParaRPr>
                    </a:p>
                  </a:txBody>
                  <a:tcPr marL="63500" marR="63500" marT="63500" marB="63500" anchor="ctr">
                    <a:solidFill>
                      <a:schemeClr val="tx1"/>
                    </a:solidFill>
                  </a:tcPr>
                </a:tc>
                <a:extLst>
                  <a:ext uri="{0D108BD9-81ED-4DB2-BD59-A6C34878D82A}">
                    <a16:rowId xmlns:a16="http://schemas.microsoft.com/office/drawing/2014/main" val="1708784591"/>
                  </a:ext>
                </a:extLst>
              </a:tr>
              <a:tr h="664990">
                <a:tc>
                  <a:txBody>
                    <a:bodyPr/>
                    <a:lstStyle/>
                    <a:p>
                      <a:pPr marL="0" marR="0" algn="ctr">
                        <a:lnSpc>
                          <a:spcPct val="107000"/>
                        </a:lnSpc>
                        <a:spcBef>
                          <a:spcPts val="0"/>
                        </a:spcBef>
                        <a:spcAft>
                          <a:spcPts val="0"/>
                        </a:spcAft>
                      </a:pPr>
                      <a:r>
                        <a:rPr lang="en-PH" sz="1000" b="1" dirty="0">
                          <a:effectLst/>
                          <a:latin typeface="Inter"/>
                        </a:rPr>
                        <a:t>4.51 -5.00</a:t>
                      </a:r>
                    </a:p>
                    <a:p>
                      <a:pPr marL="0" marR="0" algn="ctr">
                        <a:lnSpc>
                          <a:spcPct val="107000"/>
                        </a:lnSpc>
                        <a:spcBef>
                          <a:spcPts val="0"/>
                        </a:spcBef>
                        <a:spcAft>
                          <a:spcPts val="0"/>
                        </a:spcAft>
                      </a:pPr>
                      <a:r>
                        <a:rPr lang="en-PH" sz="1000" b="1" dirty="0">
                          <a:effectLst/>
                          <a:latin typeface="Inter"/>
                        </a:rPr>
                        <a:t>3.51 - 4.50</a:t>
                      </a:r>
                    </a:p>
                    <a:p>
                      <a:pPr marL="0" marR="0" algn="ctr">
                        <a:lnSpc>
                          <a:spcPct val="107000"/>
                        </a:lnSpc>
                        <a:spcBef>
                          <a:spcPts val="0"/>
                        </a:spcBef>
                        <a:spcAft>
                          <a:spcPts val="0"/>
                        </a:spcAft>
                      </a:pPr>
                      <a:r>
                        <a:rPr lang="en-PH" sz="1000" b="1" dirty="0">
                          <a:effectLst/>
                          <a:latin typeface="Inter"/>
                        </a:rPr>
                        <a:t>2.51 - 2.50</a:t>
                      </a:r>
                    </a:p>
                    <a:p>
                      <a:pPr marL="0" marR="0" algn="ctr">
                        <a:lnSpc>
                          <a:spcPct val="107000"/>
                        </a:lnSpc>
                        <a:spcBef>
                          <a:spcPts val="0"/>
                        </a:spcBef>
                        <a:spcAft>
                          <a:spcPts val="0"/>
                        </a:spcAft>
                      </a:pPr>
                      <a:r>
                        <a:rPr lang="en-PH" sz="1000" b="1" dirty="0">
                          <a:effectLst/>
                          <a:latin typeface="Inter"/>
                        </a:rPr>
                        <a:t>1.51 - 2.50</a:t>
                      </a:r>
                    </a:p>
                    <a:p>
                      <a:pPr marL="0" marR="0" algn="ctr">
                        <a:lnSpc>
                          <a:spcPct val="107000"/>
                        </a:lnSpc>
                        <a:spcBef>
                          <a:spcPts val="0"/>
                        </a:spcBef>
                        <a:spcAft>
                          <a:spcPts val="0"/>
                        </a:spcAft>
                      </a:pPr>
                      <a:r>
                        <a:rPr lang="en-PH" sz="1000" b="1" dirty="0">
                          <a:effectLst/>
                          <a:latin typeface="Inter"/>
                        </a:rPr>
                        <a:t>1.00 - 1.50</a:t>
                      </a:r>
                      <a:endParaRPr lang="en-PH" sz="1000" b="1" dirty="0">
                        <a:effectLst/>
                        <a:latin typeface="Inter"/>
                        <a:ea typeface="Calibri" panose="020F0502020204030204" pitchFamily="34" charset="0"/>
                        <a:cs typeface="Times New Roman" panose="02020603050405020304" pitchFamily="18" charset="0"/>
                      </a:endParaRPr>
                    </a:p>
                  </a:txBody>
                  <a:tcPr marL="63500" marR="63500" marT="63500" marB="63500" anchor="ctr"/>
                </a:tc>
                <a:tc>
                  <a:txBody>
                    <a:bodyPr/>
                    <a:lstStyle/>
                    <a:p>
                      <a:pPr marL="0" marR="0" algn="ctr">
                        <a:lnSpc>
                          <a:spcPct val="107000"/>
                        </a:lnSpc>
                        <a:spcBef>
                          <a:spcPts val="0"/>
                        </a:spcBef>
                        <a:spcAft>
                          <a:spcPts val="0"/>
                        </a:spcAft>
                      </a:pPr>
                      <a:r>
                        <a:rPr lang="en-PH" sz="1000" b="1" dirty="0">
                          <a:effectLst/>
                          <a:latin typeface="Inter"/>
                        </a:rPr>
                        <a:t>Excellent</a:t>
                      </a:r>
                    </a:p>
                    <a:p>
                      <a:pPr marL="0" marR="0" algn="ctr">
                        <a:lnSpc>
                          <a:spcPct val="107000"/>
                        </a:lnSpc>
                        <a:spcBef>
                          <a:spcPts val="0"/>
                        </a:spcBef>
                        <a:spcAft>
                          <a:spcPts val="0"/>
                        </a:spcAft>
                      </a:pPr>
                      <a:r>
                        <a:rPr lang="en-PH" sz="1000" b="1" dirty="0">
                          <a:effectLst/>
                          <a:latin typeface="Inter"/>
                        </a:rPr>
                        <a:t>Very Satisfactory</a:t>
                      </a:r>
                    </a:p>
                    <a:p>
                      <a:pPr marL="0" marR="0" algn="ctr">
                        <a:lnSpc>
                          <a:spcPct val="107000"/>
                        </a:lnSpc>
                        <a:spcBef>
                          <a:spcPts val="0"/>
                        </a:spcBef>
                        <a:spcAft>
                          <a:spcPts val="0"/>
                        </a:spcAft>
                      </a:pPr>
                      <a:r>
                        <a:rPr lang="en-PH" sz="1000" b="1" dirty="0">
                          <a:effectLst/>
                          <a:latin typeface="Inter"/>
                        </a:rPr>
                        <a:t>Satisfactory</a:t>
                      </a:r>
                    </a:p>
                    <a:p>
                      <a:pPr marL="0" marR="0" algn="ctr">
                        <a:lnSpc>
                          <a:spcPct val="107000"/>
                        </a:lnSpc>
                        <a:spcBef>
                          <a:spcPts val="0"/>
                        </a:spcBef>
                        <a:spcAft>
                          <a:spcPts val="0"/>
                        </a:spcAft>
                      </a:pPr>
                      <a:r>
                        <a:rPr lang="en-PH" sz="1000" b="1" dirty="0">
                          <a:effectLst/>
                          <a:latin typeface="Inter"/>
                        </a:rPr>
                        <a:t>Unsatisfactory</a:t>
                      </a:r>
                    </a:p>
                    <a:p>
                      <a:pPr marL="0" marR="0" algn="ctr">
                        <a:lnSpc>
                          <a:spcPct val="107000"/>
                        </a:lnSpc>
                        <a:spcBef>
                          <a:spcPts val="0"/>
                        </a:spcBef>
                        <a:spcAft>
                          <a:spcPts val="0"/>
                        </a:spcAft>
                      </a:pPr>
                      <a:r>
                        <a:rPr lang="en-PH" sz="1000" b="1" dirty="0">
                          <a:effectLst/>
                          <a:latin typeface="Inter"/>
                        </a:rPr>
                        <a:t>Needs Improvement</a:t>
                      </a:r>
                      <a:endParaRPr lang="en-PH" sz="1000" b="1" dirty="0">
                        <a:effectLst/>
                        <a:latin typeface="Inter"/>
                        <a:ea typeface="Calibri" panose="020F0502020204030204" pitchFamily="34" charset="0"/>
                        <a:cs typeface="Times New Roman" panose="02020603050405020304" pitchFamily="18" charset="0"/>
                      </a:endParaRPr>
                    </a:p>
                  </a:txBody>
                  <a:tcPr marL="63500" marR="63500" marT="63500" marB="63500" anchor="ctr"/>
                </a:tc>
                <a:extLst>
                  <a:ext uri="{0D108BD9-81ED-4DB2-BD59-A6C34878D82A}">
                    <a16:rowId xmlns:a16="http://schemas.microsoft.com/office/drawing/2014/main" val="2831413553"/>
                  </a:ext>
                </a:extLst>
              </a:tr>
              <a:tr h="0">
                <a:tc>
                  <a:txBody>
                    <a:bodyPr/>
                    <a:lstStyle/>
                    <a:p>
                      <a:pPr marL="0" marR="0" algn="ctr">
                        <a:lnSpc>
                          <a:spcPct val="107000"/>
                        </a:lnSpc>
                        <a:spcBef>
                          <a:spcPts val="0"/>
                        </a:spcBef>
                        <a:spcAft>
                          <a:spcPts val="0"/>
                        </a:spcAft>
                      </a:pPr>
                      <a:r>
                        <a:rPr lang="en-PH" sz="1100" b="1" dirty="0">
                          <a:effectLst/>
                          <a:latin typeface="Inter"/>
                          <a:ea typeface="Calibri" panose="020F0502020204030204" pitchFamily="34" charset="0"/>
                          <a:cs typeface="Times New Roman" panose="02020603050405020304" pitchFamily="18" charset="0"/>
                        </a:rPr>
                        <a:t>AVERAGE MEAN</a:t>
                      </a:r>
                    </a:p>
                  </a:txBody>
                  <a:tcPr marL="63500" marR="63500" marT="63500" marB="63500" anchor="ctr"/>
                </a:tc>
                <a:tc>
                  <a:txBody>
                    <a:bodyPr/>
                    <a:lstStyle/>
                    <a:p>
                      <a:pPr marL="0" marR="0" algn="ctr">
                        <a:lnSpc>
                          <a:spcPct val="107000"/>
                        </a:lnSpc>
                        <a:spcBef>
                          <a:spcPts val="0"/>
                        </a:spcBef>
                        <a:spcAft>
                          <a:spcPts val="0"/>
                        </a:spcAft>
                      </a:pPr>
                      <a:r>
                        <a:rPr lang="en-PH" sz="1100" b="1" dirty="0">
                          <a:effectLst/>
                          <a:latin typeface="Inter"/>
                          <a:ea typeface="Calibri" panose="020F0502020204030204" pitchFamily="34" charset="0"/>
                          <a:cs typeface="Times New Roman" panose="02020603050405020304" pitchFamily="18" charset="0"/>
                        </a:rPr>
                        <a:t>Excellent</a:t>
                      </a:r>
                    </a:p>
                  </a:txBody>
                  <a:tcPr marL="63500" marR="63500" marT="63500" marB="63500" anchor="ctr"/>
                </a:tc>
                <a:extLst>
                  <a:ext uri="{0D108BD9-81ED-4DB2-BD59-A6C34878D82A}">
                    <a16:rowId xmlns:a16="http://schemas.microsoft.com/office/drawing/2014/main" val="2592088497"/>
                  </a:ext>
                </a:extLst>
              </a:tr>
            </a:tbl>
          </a:graphicData>
        </a:graphic>
      </p:graphicFrame>
      <p:sp>
        <p:nvSpPr>
          <p:cNvPr id="12" name="TextBox 11">
            <a:extLst>
              <a:ext uri="{FF2B5EF4-FFF2-40B4-BE49-F238E27FC236}">
                <a16:creationId xmlns:a16="http://schemas.microsoft.com/office/drawing/2014/main" id="{FF9ABCF9-8936-A8E8-BE57-414819FD65DC}"/>
              </a:ext>
            </a:extLst>
          </p:cNvPr>
          <p:cNvSpPr txBox="1"/>
          <p:nvPr/>
        </p:nvSpPr>
        <p:spPr>
          <a:xfrm>
            <a:off x="3541887" y="2563840"/>
            <a:ext cx="6609569" cy="489365"/>
          </a:xfrm>
          <a:prstGeom prst="rect">
            <a:avLst/>
          </a:prstGeom>
          <a:noFill/>
        </p:spPr>
        <p:txBody>
          <a:bodyPr wrap="square">
            <a:spAutoFit/>
          </a:bodyPr>
          <a:lstStyle/>
          <a:p>
            <a:pPr marR="0" lvl="0" algn="just" fontAlgn="base">
              <a:lnSpc>
                <a:spcPct val="200000"/>
              </a:lnSpc>
              <a:spcBef>
                <a:spcPts val="0"/>
              </a:spcBef>
              <a:spcAft>
                <a:spcPts val="0"/>
              </a:spcAft>
              <a:tabLst>
                <a:tab pos="1143000" algn="l"/>
              </a:tabLst>
            </a:pPr>
            <a:r>
              <a:rPr lang="en-PH" sz="1500" dirty="0">
                <a:solidFill>
                  <a:schemeClr val="tx1"/>
                </a:solidFill>
                <a:effectLst/>
                <a:latin typeface="Inter"/>
                <a:ea typeface="Calibri" panose="020F0502020204030204" pitchFamily="34" charset="0"/>
                <a:cs typeface="Times New Roman" panose="02020603050405020304" pitchFamily="18" charset="0"/>
              </a:rPr>
              <a:t>DATA ANALYSIS</a:t>
            </a:r>
          </a:p>
        </p:txBody>
      </p:sp>
      <p:pic>
        <p:nvPicPr>
          <p:cNvPr id="15" name="Picture 14">
            <a:extLst>
              <a:ext uri="{FF2B5EF4-FFF2-40B4-BE49-F238E27FC236}">
                <a16:creationId xmlns:a16="http://schemas.microsoft.com/office/drawing/2014/main" id="{E59F1540-FCC4-1A21-42DB-2691530E9498}"/>
              </a:ext>
            </a:extLst>
          </p:cNvPr>
          <p:cNvPicPr>
            <a:picLocks noChangeAspect="1"/>
          </p:cNvPicPr>
          <p:nvPr/>
        </p:nvPicPr>
        <p:blipFill>
          <a:blip r:embed="rId2"/>
          <a:stretch>
            <a:fillRect/>
          </a:stretch>
        </p:blipFill>
        <p:spPr>
          <a:xfrm>
            <a:off x="3070981" y="0"/>
            <a:ext cx="848370" cy="848370"/>
          </a:xfrm>
          <a:prstGeom prst="rect">
            <a:avLst/>
          </a:prstGeom>
        </p:spPr>
      </p:pic>
    </p:spTree>
    <p:extLst>
      <p:ext uri="{BB962C8B-B14F-4D97-AF65-F5344CB8AC3E}">
        <p14:creationId xmlns:p14="http://schemas.microsoft.com/office/powerpoint/2010/main" val="28188015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3" grpId="0"/>
      <p:bldP spid="8"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8716D6A-7E4E-CF2B-7A3A-5B215CE29DDA}"/>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8</a:t>
            </a:fld>
            <a:endParaRPr lang="en"/>
          </a:p>
        </p:txBody>
      </p:sp>
      <p:sp>
        <p:nvSpPr>
          <p:cNvPr id="3" name="Google Shape;3851;p15">
            <a:extLst>
              <a:ext uri="{FF2B5EF4-FFF2-40B4-BE49-F238E27FC236}">
                <a16:creationId xmlns:a16="http://schemas.microsoft.com/office/drawing/2014/main" id="{24055C1C-6B15-0878-7982-5B9F322934E6}"/>
              </a:ext>
            </a:extLst>
          </p:cNvPr>
          <p:cNvSpPr txBox="1">
            <a:spLocks/>
          </p:cNvSpPr>
          <p:nvPr/>
        </p:nvSpPr>
        <p:spPr>
          <a:xfrm>
            <a:off x="0" y="117584"/>
            <a:ext cx="3169921" cy="527269"/>
          </a:xfrm>
          <a:prstGeom prst="rect">
            <a:avLst/>
          </a:prstGeom>
          <a:solidFill>
            <a:schemeClr val="tx1"/>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9pPr>
          </a:lstStyle>
          <a:p>
            <a:pPr marL="0" indent="0">
              <a:spcBef>
                <a:spcPts val="0"/>
              </a:spcBef>
              <a:buClr>
                <a:schemeClr val="dk1"/>
              </a:buClr>
              <a:buSzPts val="1100"/>
              <a:buFont typeface="Titillium Web Light"/>
              <a:buNone/>
            </a:pPr>
            <a:r>
              <a:rPr lang="en-US" sz="2000" b="1" dirty="0">
                <a:solidFill>
                  <a:schemeClr val="bg1"/>
                </a:solidFill>
              </a:rPr>
              <a:t>RESULTS AND DISCUSSION</a:t>
            </a:r>
          </a:p>
        </p:txBody>
      </p:sp>
      <p:pic>
        <p:nvPicPr>
          <p:cNvPr id="7" name="Picture 6">
            <a:extLst>
              <a:ext uri="{FF2B5EF4-FFF2-40B4-BE49-F238E27FC236}">
                <a16:creationId xmlns:a16="http://schemas.microsoft.com/office/drawing/2014/main" id="{533E06DF-90F6-3AA0-7B0F-10A10A04035E}"/>
              </a:ext>
            </a:extLst>
          </p:cNvPr>
          <p:cNvPicPr>
            <a:picLocks noChangeAspect="1"/>
          </p:cNvPicPr>
          <p:nvPr/>
        </p:nvPicPr>
        <p:blipFill>
          <a:blip r:embed="rId2">
            <a:extLst>
              <a:ext uri="{BEBA8EAE-BF5A-486C-A8C5-ECC9F3942E4B}">
                <a14:imgProps xmlns:a14="http://schemas.microsoft.com/office/drawing/2010/main">
                  <a14:imgLayer r:embed="rId3">
                    <a14:imgEffect>
                      <a14:artisticLineDrawing/>
                    </a14:imgEffect>
                  </a14:imgLayer>
                </a14:imgProps>
              </a:ext>
            </a:extLst>
          </a:blip>
          <a:stretch>
            <a:fillRect/>
          </a:stretch>
        </p:blipFill>
        <p:spPr>
          <a:xfrm>
            <a:off x="2995157" y="0"/>
            <a:ext cx="684673" cy="684673"/>
          </a:xfrm>
          <a:prstGeom prst="rect">
            <a:avLst/>
          </a:prstGeom>
        </p:spPr>
      </p:pic>
      <p:graphicFrame>
        <p:nvGraphicFramePr>
          <p:cNvPr id="8" name="Table 7">
            <a:extLst>
              <a:ext uri="{FF2B5EF4-FFF2-40B4-BE49-F238E27FC236}">
                <a16:creationId xmlns:a16="http://schemas.microsoft.com/office/drawing/2014/main" id="{3526DB06-E404-AD0F-46F5-CC037FF4F02A}"/>
              </a:ext>
            </a:extLst>
          </p:cNvPr>
          <p:cNvGraphicFramePr>
            <a:graphicFrameLocks noGrp="1"/>
          </p:cNvGraphicFramePr>
          <p:nvPr>
            <p:extLst>
              <p:ext uri="{D42A27DB-BD31-4B8C-83A1-F6EECF244321}">
                <p14:modId xmlns:p14="http://schemas.microsoft.com/office/powerpoint/2010/main" val="192566928"/>
              </p:ext>
            </p:extLst>
          </p:nvPr>
        </p:nvGraphicFramePr>
        <p:xfrm>
          <a:off x="1394460" y="1160339"/>
          <a:ext cx="5312551" cy="3131307"/>
        </p:xfrm>
        <a:graphic>
          <a:graphicData uri="http://schemas.openxmlformats.org/drawingml/2006/table">
            <a:tbl>
              <a:tblPr firstRow="1" firstCol="1" bandRow="1">
                <a:tableStyleId>{0F24753E-8A85-4BEE-97E2-441CDA198357}</a:tableStyleId>
              </a:tblPr>
              <a:tblGrid>
                <a:gridCol w="3790632">
                  <a:extLst>
                    <a:ext uri="{9D8B030D-6E8A-4147-A177-3AD203B41FA5}">
                      <a16:colId xmlns:a16="http://schemas.microsoft.com/office/drawing/2014/main" val="146331977"/>
                    </a:ext>
                  </a:extLst>
                </a:gridCol>
                <a:gridCol w="1521919">
                  <a:extLst>
                    <a:ext uri="{9D8B030D-6E8A-4147-A177-3AD203B41FA5}">
                      <a16:colId xmlns:a16="http://schemas.microsoft.com/office/drawing/2014/main" val="36267184"/>
                    </a:ext>
                  </a:extLst>
                </a:gridCol>
              </a:tblGrid>
              <a:tr h="289162">
                <a:tc>
                  <a:txBody>
                    <a:bodyPr/>
                    <a:lstStyle/>
                    <a:p>
                      <a:pPr marL="0" marR="0" algn="ctr">
                        <a:lnSpc>
                          <a:spcPct val="107000"/>
                        </a:lnSpc>
                        <a:spcBef>
                          <a:spcPts val="0"/>
                        </a:spcBef>
                        <a:spcAft>
                          <a:spcPts val="0"/>
                        </a:spcAft>
                      </a:pPr>
                      <a:r>
                        <a:rPr lang="en-PH" sz="1300" b="1" dirty="0">
                          <a:solidFill>
                            <a:schemeClr val="bg1"/>
                          </a:solidFill>
                          <a:effectLst/>
                          <a:latin typeface="Inter"/>
                        </a:rPr>
                        <a:t>TESTING CONDITION</a:t>
                      </a:r>
                      <a:endParaRPr lang="en-PH" sz="1300" b="1" dirty="0">
                        <a:solidFill>
                          <a:schemeClr val="bg1"/>
                        </a:solidFill>
                        <a:effectLst/>
                        <a:latin typeface="Inter"/>
                        <a:ea typeface="Calibri" panose="020F0502020204030204" pitchFamily="34" charset="0"/>
                        <a:cs typeface="Times New Roman" panose="02020603050405020304" pitchFamily="18" charset="0"/>
                      </a:endParaRPr>
                    </a:p>
                  </a:txBody>
                  <a:tcPr marL="54934" marR="54934" marT="54934" marB="54934" anchor="ctr">
                    <a:solidFill>
                      <a:schemeClr val="tx1"/>
                    </a:solidFill>
                  </a:tcPr>
                </a:tc>
                <a:tc>
                  <a:txBody>
                    <a:bodyPr/>
                    <a:lstStyle/>
                    <a:p>
                      <a:pPr marL="0" marR="0" algn="ctr">
                        <a:lnSpc>
                          <a:spcPct val="107000"/>
                        </a:lnSpc>
                        <a:spcBef>
                          <a:spcPts val="0"/>
                        </a:spcBef>
                        <a:spcAft>
                          <a:spcPts val="0"/>
                        </a:spcAft>
                      </a:pPr>
                      <a:r>
                        <a:rPr lang="en-PH" sz="1300" b="1" dirty="0">
                          <a:solidFill>
                            <a:schemeClr val="bg1"/>
                          </a:solidFill>
                          <a:effectLst/>
                          <a:latin typeface="Inter"/>
                        </a:rPr>
                        <a:t>REMARK</a:t>
                      </a:r>
                      <a:endParaRPr lang="en-PH" sz="1300" b="1" dirty="0">
                        <a:solidFill>
                          <a:schemeClr val="bg1"/>
                        </a:solidFill>
                        <a:effectLst/>
                        <a:latin typeface="Inter"/>
                        <a:ea typeface="Calibri" panose="020F0502020204030204" pitchFamily="34" charset="0"/>
                        <a:cs typeface="Times New Roman" panose="02020603050405020304" pitchFamily="18" charset="0"/>
                      </a:endParaRPr>
                    </a:p>
                  </a:txBody>
                  <a:tcPr marL="54934" marR="54934" marT="54934" marB="54934" anchor="ctr">
                    <a:solidFill>
                      <a:schemeClr val="tx1"/>
                    </a:solidFill>
                  </a:tcPr>
                </a:tc>
                <a:extLst>
                  <a:ext uri="{0D108BD9-81ED-4DB2-BD59-A6C34878D82A}">
                    <a16:rowId xmlns:a16="http://schemas.microsoft.com/office/drawing/2014/main" val="4239183973"/>
                  </a:ext>
                </a:extLst>
              </a:tr>
              <a:tr h="654061">
                <a:tc>
                  <a:txBody>
                    <a:bodyPr/>
                    <a:lstStyle/>
                    <a:p>
                      <a:pPr marL="0" marR="0" lvl="0" indent="0" algn="ctr">
                        <a:lnSpc>
                          <a:spcPct val="107000"/>
                        </a:lnSpc>
                        <a:spcBef>
                          <a:spcPts val="0"/>
                        </a:spcBef>
                        <a:spcAft>
                          <a:spcPts val="0"/>
                        </a:spcAft>
                        <a:buFont typeface="+mj-lt"/>
                        <a:buNone/>
                      </a:pPr>
                      <a:r>
                        <a:rPr lang="en-PH" sz="1300" b="1" dirty="0">
                          <a:effectLst/>
                          <a:latin typeface="Inter"/>
                        </a:rPr>
                        <a:t>1. Teachers, Students and Rooms must have a conflict-free generated schedules.</a:t>
                      </a:r>
                      <a:endParaRPr lang="en-PH" sz="1300" b="1" dirty="0">
                        <a:effectLst/>
                        <a:latin typeface="Inter"/>
                        <a:ea typeface="Calibri" panose="020F0502020204030204" pitchFamily="34" charset="0"/>
                        <a:cs typeface="Times New Roman" panose="02020603050405020304" pitchFamily="18" charset="0"/>
                      </a:endParaRPr>
                    </a:p>
                  </a:txBody>
                  <a:tcPr marL="54934" marR="54934" marT="54934" marB="54934"/>
                </a:tc>
                <a:tc>
                  <a:txBody>
                    <a:bodyPr/>
                    <a:lstStyle/>
                    <a:p>
                      <a:pPr marL="0" marR="0" algn="ctr">
                        <a:lnSpc>
                          <a:spcPct val="107000"/>
                        </a:lnSpc>
                        <a:spcBef>
                          <a:spcPts val="0"/>
                        </a:spcBef>
                        <a:spcAft>
                          <a:spcPts val="0"/>
                        </a:spcAft>
                      </a:pPr>
                      <a:r>
                        <a:rPr lang="en-PH" sz="1300" dirty="0">
                          <a:effectLst/>
                          <a:latin typeface="Inter"/>
                        </a:rPr>
                        <a:t>Passed</a:t>
                      </a:r>
                      <a:endParaRPr lang="en-PH" sz="1300" dirty="0">
                        <a:effectLst/>
                        <a:latin typeface="Inter"/>
                        <a:ea typeface="Calibri" panose="020F0502020204030204" pitchFamily="34" charset="0"/>
                        <a:cs typeface="Times New Roman" panose="02020603050405020304" pitchFamily="18" charset="0"/>
                      </a:endParaRPr>
                    </a:p>
                  </a:txBody>
                  <a:tcPr marL="54934" marR="54934" marT="54934" marB="54934" anchor="ctr"/>
                </a:tc>
                <a:extLst>
                  <a:ext uri="{0D108BD9-81ED-4DB2-BD59-A6C34878D82A}">
                    <a16:rowId xmlns:a16="http://schemas.microsoft.com/office/drawing/2014/main" val="1748845811"/>
                  </a:ext>
                </a:extLst>
              </a:tr>
              <a:tr h="485337">
                <a:tc>
                  <a:txBody>
                    <a:bodyPr/>
                    <a:lstStyle/>
                    <a:p>
                      <a:pPr marL="0" marR="0" lvl="0" indent="0" algn="ctr">
                        <a:lnSpc>
                          <a:spcPct val="107000"/>
                        </a:lnSpc>
                        <a:spcBef>
                          <a:spcPts val="0"/>
                        </a:spcBef>
                        <a:spcAft>
                          <a:spcPts val="0"/>
                        </a:spcAft>
                        <a:buFont typeface="+mj-lt"/>
                        <a:buNone/>
                      </a:pPr>
                      <a:r>
                        <a:rPr lang="en-PH" sz="1300" b="1" dirty="0">
                          <a:effectLst/>
                          <a:latin typeface="Inter"/>
                        </a:rPr>
                        <a:t>2. The timeslot duration must align with the subject hours.</a:t>
                      </a:r>
                      <a:endParaRPr lang="en-PH" sz="1300" b="1" dirty="0">
                        <a:effectLst/>
                        <a:latin typeface="Inter"/>
                        <a:ea typeface="Calibri" panose="020F0502020204030204" pitchFamily="34" charset="0"/>
                        <a:cs typeface="Times New Roman" panose="02020603050405020304" pitchFamily="18" charset="0"/>
                      </a:endParaRPr>
                    </a:p>
                  </a:txBody>
                  <a:tcPr marL="54934" marR="54934" marT="54934" marB="54934"/>
                </a:tc>
                <a:tc>
                  <a:txBody>
                    <a:bodyPr/>
                    <a:lstStyle/>
                    <a:p>
                      <a:pPr marL="0" marR="0" algn="ctr">
                        <a:lnSpc>
                          <a:spcPct val="107000"/>
                        </a:lnSpc>
                        <a:spcBef>
                          <a:spcPts val="0"/>
                        </a:spcBef>
                        <a:spcAft>
                          <a:spcPts val="0"/>
                        </a:spcAft>
                      </a:pPr>
                      <a:r>
                        <a:rPr lang="en-PH" sz="1300" dirty="0">
                          <a:effectLst/>
                          <a:latin typeface="Inter"/>
                        </a:rPr>
                        <a:t>Passed</a:t>
                      </a:r>
                      <a:endParaRPr lang="en-PH" sz="1300" dirty="0">
                        <a:effectLst/>
                        <a:latin typeface="Inter"/>
                        <a:ea typeface="Calibri" panose="020F0502020204030204" pitchFamily="34" charset="0"/>
                        <a:cs typeface="Times New Roman" panose="02020603050405020304" pitchFamily="18" charset="0"/>
                      </a:endParaRPr>
                    </a:p>
                  </a:txBody>
                  <a:tcPr marL="54934" marR="54934" marT="54934" marB="54934" anchor="ctr"/>
                </a:tc>
                <a:extLst>
                  <a:ext uri="{0D108BD9-81ED-4DB2-BD59-A6C34878D82A}">
                    <a16:rowId xmlns:a16="http://schemas.microsoft.com/office/drawing/2014/main" val="39608741"/>
                  </a:ext>
                </a:extLst>
              </a:tr>
              <a:tr h="461960">
                <a:tc>
                  <a:txBody>
                    <a:bodyPr/>
                    <a:lstStyle/>
                    <a:p>
                      <a:pPr marL="0" marR="0" lvl="0" indent="0" algn="ctr">
                        <a:lnSpc>
                          <a:spcPct val="107000"/>
                        </a:lnSpc>
                        <a:spcBef>
                          <a:spcPts val="0"/>
                        </a:spcBef>
                        <a:spcAft>
                          <a:spcPts val="0"/>
                        </a:spcAft>
                        <a:buFont typeface="+mj-lt"/>
                        <a:buNone/>
                      </a:pPr>
                      <a:r>
                        <a:rPr lang="en-PH" sz="1300" b="1" dirty="0">
                          <a:effectLst/>
                          <a:latin typeface="Inter"/>
                        </a:rPr>
                        <a:t>3. The generated output should be free of conflicts.</a:t>
                      </a:r>
                      <a:endParaRPr lang="en-PH" sz="1300" b="1" dirty="0">
                        <a:effectLst/>
                        <a:latin typeface="Inter"/>
                        <a:ea typeface="Calibri" panose="020F0502020204030204" pitchFamily="34" charset="0"/>
                        <a:cs typeface="Times New Roman" panose="02020603050405020304" pitchFamily="18" charset="0"/>
                      </a:endParaRPr>
                    </a:p>
                  </a:txBody>
                  <a:tcPr marL="54934" marR="54934" marT="54934" marB="54934"/>
                </a:tc>
                <a:tc>
                  <a:txBody>
                    <a:bodyPr/>
                    <a:lstStyle/>
                    <a:p>
                      <a:pPr marL="0" marR="0" algn="ctr">
                        <a:lnSpc>
                          <a:spcPct val="107000"/>
                        </a:lnSpc>
                        <a:spcBef>
                          <a:spcPts val="0"/>
                        </a:spcBef>
                        <a:spcAft>
                          <a:spcPts val="0"/>
                        </a:spcAft>
                      </a:pPr>
                      <a:r>
                        <a:rPr lang="en-PH" sz="1300" dirty="0">
                          <a:effectLst/>
                          <a:latin typeface="Inter"/>
                        </a:rPr>
                        <a:t>Passed</a:t>
                      </a:r>
                      <a:endParaRPr lang="en-PH" sz="1300" dirty="0">
                        <a:effectLst/>
                        <a:latin typeface="Inter"/>
                        <a:ea typeface="Calibri" panose="020F0502020204030204" pitchFamily="34" charset="0"/>
                        <a:cs typeface="Times New Roman" panose="02020603050405020304" pitchFamily="18" charset="0"/>
                      </a:endParaRPr>
                    </a:p>
                  </a:txBody>
                  <a:tcPr marL="54934" marR="54934" marT="54934" marB="54934" anchor="ctr"/>
                </a:tc>
                <a:extLst>
                  <a:ext uri="{0D108BD9-81ED-4DB2-BD59-A6C34878D82A}">
                    <a16:rowId xmlns:a16="http://schemas.microsoft.com/office/drawing/2014/main" val="2550814146"/>
                  </a:ext>
                </a:extLst>
              </a:tr>
              <a:tr h="654061">
                <a:tc>
                  <a:txBody>
                    <a:bodyPr/>
                    <a:lstStyle/>
                    <a:p>
                      <a:pPr marL="0" marR="0" lvl="0" indent="0" algn="ctr">
                        <a:lnSpc>
                          <a:spcPct val="107000"/>
                        </a:lnSpc>
                        <a:spcBef>
                          <a:spcPts val="0"/>
                        </a:spcBef>
                        <a:spcAft>
                          <a:spcPts val="0"/>
                        </a:spcAft>
                        <a:buFont typeface="+mj-lt"/>
                        <a:buNone/>
                      </a:pPr>
                      <a:r>
                        <a:rPr lang="en-PH" sz="1300" b="1" dirty="0">
                          <a:effectLst/>
                          <a:latin typeface="Inter"/>
                        </a:rPr>
                        <a:t>4. The Manual added schedule should not overlap with the existing schedules.</a:t>
                      </a:r>
                      <a:endParaRPr lang="en-PH" sz="1300" b="1" dirty="0">
                        <a:effectLst/>
                        <a:latin typeface="Inter"/>
                        <a:ea typeface="Calibri" panose="020F0502020204030204" pitchFamily="34" charset="0"/>
                        <a:cs typeface="Times New Roman" panose="02020603050405020304" pitchFamily="18" charset="0"/>
                      </a:endParaRPr>
                    </a:p>
                  </a:txBody>
                  <a:tcPr marL="54934" marR="54934" marT="54934" marB="54934"/>
                </a:tc>
                <a:tc>
                  <a:txBody>
                    <a:bodyPr/>
                    <a:lstStyle/>
                    <a:p>
                      <a:pPr marL="0" marR="0" lvl="0" indent="0" algn="ctr" defTabSz="914400" rtl="0" eaLnBrk="1" fontAlgn="auto" latinLnBrk="0" hangingPunct="1">
                        <a:lnSpc>
                          <a:spcPct val="107000"/>
                        </a:lnSpc>
                        <a:spcBef>
                          <a:spcPts val="0"/>
                        </a:spcBef>
                        <a:spcAft>
                          <a:spcPts val="0"/>
                        </a:spcAft>
                        <a:buClr>
                          <a:srgbClr val="000000"/>
                        </a:buClr>
                        <a:buSzTx/>
                        <a:buFont typeface="Arial"/>
                        <a:buNone/>
                        <a:tabLst/>
                        <a:defRPr/>
                      </a:pPr>
                      <a:r>
                        <a:rPr lang="en-PH" sz="1300" dirty="0">
                          <a:effectLst/>
                          <a:latin typeface="Inter"/>
                        </a:rPr>
                        <a:t>Passed</a:t>
                      </a:r>
                      <a:endParaRPr lang="en-PH" sz="1300" dirty="0">
                        <a:effectLst/>
                        <a:latin typeface="Inter"/>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endParaRPr lang="en-PH" sz="1300" dirty="0">
                        <a:effectLst/>
                        <a:latin typeface="Inter"/>
                        <a:ea typeface="Calibri" panose="020F0502020204030204" pitchFamily="34" charset="0"/>
                        <a:cs typeface="Times New Roman" panose="02020603050405020304" pitchFamily="18" charset="0"/>
                      </a:endParaRPr>
                    </a:p>
                  </a:txBody>
                  <a:tcPr marL="54934" marR="54934" marT="54934" marB="54934" anchor="ctr"/>
                </a:tc>
                <a:extLst>
                  <a:ext uri="{0D108BD9-81ED-4DB2-BD59-A6C34878D82A}">
                    <a16:rowId xmlns:a16="http://schemas.microsoft.com/office/drawing/2014/main" val="1422869299"/>
                  </a:ext>
                </a:extLst>
              </a:tr>
              <a:tr h="485337">
                <a:tc>
                  <a:txBody>
                    <a:bodyPr/>
                    <a:lstStyle/>
                    <a:p>
                      <a:pPr marL="0" marR="0" lvl="0" indent="0" algn="ctr">
                        <a:lnSpc>
                          <a:spcPct val="107000"/>
                        </a:lnSpc>
                        <a:spcBef>
                          <a:spcPts val="0"/>
                        </a:spcBef>
                        <a:spcAft>
                          <a:spcPts val="0"/>
                        </a:spcAft>
                        <a:buFont typeface="+mj-lt"/>
                        <a:buNone/>
                      </a:pPr>
                      <a:r>
                        <a:rPr lang="en-PH" sz="1300" b="1" dirty="0">
                          <a:effectLst/>
                          <a:latin typeface="Inter"/>
                        </a:rPr>
                        <a:t>5. The room type should be corresponded to the subject type.</a:t>
                      </a:r>
                      <a:endParaRPr lang="en-PH" sz="1300" b="1" dirty="0">
                        <a:effectLst/>
                        <a:latin typeface="Inter"/>
                        <a:ea typeface="Calibri" panose="020F0502020204030204" pitchFamily="34" charset="0"/>
                        <a:cs typeface="Times New Roman" panose="02020603050405020304" pitchFamily="18" charset="0"/>
                      </a:endParaRPr>
                    </a:p>
                  </a:txBody>
                  <a:tcPr marL="54934" marR="54934" marT="54934" marB="54934"/>
                </a:tc>
                <a:tc>
                  <a:txBody>
                    <a:bodyPr/>
                    <a:lstStyle/>
                    <a:p>
                      <a:pPr marL="0" marR="0" algn="ctr">
                        <a:lnSpc>
                          <a:spcPct val="107000"/>
                        </a:lnSpc>
                        <a:spcBef>
                          <a:spcPts val="0"/>
                        </a:spcBef>
                        <a:spcAft>
                          <a:spcPts val="0"/>
                        </a:spcAft>
                      </a:pPr>
                      <a:r>
                        <a:rPr lang="en-PH" sz="1300" dirty="0">
                          <a:effectLst/>
                          <a:latin typeface="Inter"/>
                        </a:rPr>
                        <a:t>Passed</a:t>
                      </a:r>
                      <a:endParaRPr lang="en-PH" sz="1300" dirty="0">
                        <a:effectLst/>
                        <a:latin typeface="Inter"/>
                        <a:ea typeface="Calibri" panose="020F0502020204030204" pitchFamily="34" charset="0"/>
                        <a:cs typeface="Times New Roman" panose="02020603050405020304" pitchFamily="18" charset="0"/>
                      </a:endParaRPr>
                    </a:p>
                  </a:txBody>
                  <a:tcPr marL="54934" marR="54934" marT="54934" marB="54934" anchor="ctr"/>
                </a:tc>
                <a:extLst>
                  <a:ext uri="{0D108BD9-81ED-4DB2-BD59-A6C34878D82A}">
                    <a16:rowId xmlns:a16="http://schemas.microsoft.com/office/drawing/2014/main" val="2784631913"/>
                  </a:ext>
                </a:extLst>
              </a:tr>
            </a:tbl>
          </a:graphicData>
        </a:graphic>
      </p:graphicFrame>
      <p:sp>
        <p:nvSpPr>
          <p:cNvPr id="9" name="TextBox 8">
            <a:extLst>
              <a:ext uri="{FF2B5EF4-FFF2-40B4-BE49-F238E27FC236}">
                <a16:creationId xmlns:a16="http://schemas.microsoft.com/office/drawing/2014/main" id="{D8467717-EEB7-AFC6-9812-8C977BF8A4E1}"/>
              </a:ext>
            </a:extLst>
          </p:cNvPr>
          <p:cNvSpPr txBox="1"/>
          <p:nvPr/>
        </p:nvSpPr>
        <p:spPr>
          <a:xfrm>
            <a:off x="106771" y="684673"/>
            <a:ext cx="7566660" cy="436402"/>
          </a:xfrm>
          <a:prstGeom prst="rect">
            <a:avLst/>
          </a:prstGeom>
          <a:noFill/>
        </p:spPr>
        <p:txBody>
          <a:bodyPr wrap="square">
            <a:spAutoFit/>
          </a:bodyPr>
          <a:lstStyle/>
          <a:p>
            <a:pPr marL="171450" marR="0" lvl="0" indent="-171450" algn="just" fontAlgn="base">
              <a:lnSpc>
                <a:spcPct val="200000"/>
              </a:lnSpc>
              <a:spcBef>
                <a:spcPts val="0"/>
              </a:spcBef>
              <a:spcAft>
                <a:spcPts val="0"/>
              </a:spcAft>
              <a:buFont typeface="Arial" panose="020B0604020202020204" pitchFamily="34" charset="0"/>
              <a:buChar char="•"/>
              <a:tabLst>
                <a:tab pos="1143000" algn="l"/>
              </a:tabLst>
            </a:pPr>
            <a:r>
              <a:rPr lang="en-PH" sz="1300" b="1" dirty="0">
                <a:effectLst/>
                <a:latin typeface="Inter"/>
                <a:ea typeface="Calibri" panose="020F0502020204030204" pitchFamily="34" charset="0"/>
                <a:cs typeface="Times New Roman" panose="02020603050405020304" pitchFamily="18" charset="0"/>
              </a:rPr>
              <a:t>Results acquired through testing the reliability of generated </a:t>
            </a:r>
            <a:r>
              <a:rPr lang="en-PH" sz="1300" b="1" dirty="0" err="1">
                <a:effectLst/>
                <a:latin typeface="Inter"/>
                <a:ea typeface="Calibri" panose="020F0502020204030204" pitchFamily="34" charset="0"/>
                <a:cs typeface="Times New Roman" panose="02020603050405020304" pitchFamily="18" charset="0"/>
              </a:rPr>
              <a:t>outputs.v</a:t>
            </a:r>
            <a:endParaRPr lang="en-PH" sz="1300" b="1" dirty="0">
              <a:effectLst/>
              <a:latin typeface="Inter"/>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924044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8716D6A-7E4E-CF2B-7A3A-5B215CE29DDA}"/>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9</a:t>
            </a:fld>
            <a:endParaRPr lang="en"/>
          </a:p>
        </p:txBody>
      </p:sp>
      <p:sp>
        <p:nvSpPr>
          <p:cNvPr id="3" name="Google Shape;3851;p15">
            <a:extLst>
              <a:ext uri="{FF2B5EF4-FFF2-40B4-BE49-F238E27FC236}">
                <a16:creationId xmlns:a16="http://schemas.microsoft.com/office/drawing/2014/main" id="{24055C1C-6B15-0878-7982-5B9F322934E6}"/>
              </a:ext>
            </a:extLst>
          </p:cNvPr>
          <p:cNvSpPr txBox="1">
            <a:spLocks/>
          </p:cNvSpPr>
          <p:nvPr/>
        </p:nvSpPr>
        <p:spPr>
          <a:xfrm>
            <a:off x="0" y="117584"/>
            <a:ext cx="3169921" cy="527269"/>
          </a:xfrm>
          <a:prstGeom prst="rect">
            <a:avLst/>
          </a:prstGeom>
          <a:solidFill>
            <a:schemeClr val="tx1"/>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9pPr>
          </a:lstStyle>
          <a:p>
            <a:pPr marL="0" indent="0">
              <a:spcBef>
                <a:spcPts val="0"/>
              </a:spcBef>
              <a:buClr>
                <a:schemeClr val="dk1"/>
              </a:buClr>
              <a:buSzPts val="1100"/>
              <a:buFont typeface="Titillium Web Light"/>
              <a:buNone/>
            </a:pPr>
            <a:r>
              <a:rPr lang="en-US" sz="2000" b="1" dirty="0">
                <a:solidFill>
                  <a:schemeClr val="bg1"/>
                </a:solidFill>
              </a:rPr>
              <a:t>RESULTS AND DISCUSSION</a:t>
            </a:r>
          </a:p>
        </p:txBody>
      </p:sp>
      <p:pic>
        <p:nvPicPr>
          <p:cNvPr id="7" name="Picture 6">
            <a:extLst>
              <a:ext uri="{FF2B5EF4-FFF2-40B4-BE49-F238E27FC236}">
                <a16:creationId xmlns:a16="http://schemas.microsoft.com/office/drawing/2014/main" id="{533E06DF-90F6-3AA0-7B0F-10A10A04035E}"/>
              </a:ext>
            </a:extLst>
          </p:cNvPr>
          <p:cNvPicPr>
            <a:picLocks noChangeAspect="1"/>
          </p:cNvPicPr>
          <p:nvPr/>
        </p:nvPicPr>
        <p:blipFill>
          <a:blip r:embed="rId2">
            <a:extLst>
              <a:ext uri="{BEBA8EAE-BF5A-486C-A8C5-ECC9F3942E4B}">
                <a14:imgProps xmlns:a14="http://schemas.microsoft.com/office/drawing/2010/main">
                  <a14:imgLayer r:embed="rId3">
                    <a14:imgEffect>
                      <a14:artisticLineDrawing/>
                    </a14:imgEffect>
                  </a14:imgLayer>
                </a14:imgProps>
              </a:ext>
            </a:extLst>
          </a:blip>
          <a:stretch>
            <a:fillRect/>
          </a:stretch>
        </p:blipFill>
        <p:spPr>
          <a:xfrm>
            <a:off x="2995157" y="0"/>
            <a:ext cx="684673" cy="684673"/>
          </a:xfrm>
          <a:prstGeom prst="rect">
            <a:avLst/>
          </a:prstGeom>
        </p:spPr>
      </p:pic>
      <p:sp>
        <p:nvSpPr>
          <p:cNvPr id="4" name="TextBox 3">
            <a:extLst>
              <a:ext uri="{FF2B5EF4-FFF2-40B4-BE49-F238E27FC236}">
                <a16:creationId xmlns:a16="http://schemas.microsoft.com/office/drawing/2014/main" id="{234AEDE4-2E3A-3231-F804-32AC70A13756}"/>
              </a:ext>
            </a:extLst>
          </p:cNvPr>
          <p:cNvSpPr txBox="1"/>
          <p:nvPr/>
        </p:nvSpPr>
        <p:spPr>
          <a:xfrm>
            <a:off x="91531" y="815763"/>
            <a:ext cx="7878989" cy="292388"/>
          </a:xfrm>
          <a:prstGeom prst="rect">
            <a:avLst/>
          </a:prstGeom>
          <a:noFill/>
        </p:spPr>
        <p:txBody>
          <a:bodyPr wrap="square">
            <a:spAutoFit/>
          </a:bodyPr>
          <a:lstStyle/>
          <a:p>
            <a:pPr marL="171450" indent="-171450">
              <a:buFont typeface="Arial" panose="020B0604020202020204" pitchFamily="34" charset="0"/>
              <a:buChar char="•"/>
            </a:pPr>
            <a:r>
              <a:rPr lang="en-US" sz="1300" b="1" i="0" dirty="0">
                <a:solidFill>
                  <a:schemeClr val="accent6"/>
                </a:solidFill>
                <a:effectLst/>
                <a:latin typeface="Inter"/>
              </a:rPr>
              <a:t>The test results observed when evaluating the functionality of system modules using the provided test case.</a:t>
            </a:r>
            <a:endParaRPr lang="en-PH" sz="1300" b="1" dirty="0">
              <a:solidFill>
                <a:schemeClr val="accent6"/>
              </a:solidFill>
              <a:latin typeface="Inter"/>
            </a:endParaRPr>
          </a:p>
        </p:txBody>
      </p:sp>
      <p:sp>
        <p:nvSpPr>
          <p:cNvPr id="6" name="TextBox 5">
            <a:extLst>
              <a:ext uri="{FF2B5EF4-FFF2-40B4-BE49-F238E27FC236}">
                <a16:creationId xmlns:a16="http://schemas.microsoft.com/office/drawing/2014/main" id="{B347CE05-B959-4DB1-947C-6DA98B3CCDD5}"/>
              </a:ext>
            </a:extLst>
          </p:cNvPr>
          <p:cNvSpPr txBox="1"/>
          <p:nvPr/>
        </p:nvSpPr>
        <p:spPr>
          <a:xfrm>
            <a:off x="2234565" y="2415425"/>
            <a:ext cx="4606290" cy="312650"/>
          </a:xfrm>
          <a:prstGeom prst="rect">
            <a:avLst/>
          </a:prstGeom>
          <a:noFill/>
        </p:spPr>
        <p:txBody>
          <a:bodyPr wrap="square">
            <a:spAutoFit/>
          </a:bodyPr>
          <a:lstStyle/>
          <a:p>
            <a:pPr marL="0" marR="0" algn="ctr">
              <a:lnSpc>
                <a:spcPct val="107000"/>
              </a:lnSpc>
              <a:spcBef>
                <a:spcPts val="0"/>
              </a:spcBef>
              <a:spcAft>
                <a:spcPts val="0"/>
              </a:spcAft>
            </a:pPr>
            <a:r>
              <a:rPr lang="en-PH" sz="1400" b="1" dirty="0">
                <a:solidFill>
                  <a:schemeClr val="bg1"/>
                </a:solidFill>
                <a:effectLst/>
                <a:latin typeface="Inter"/>
              </a:rPr>
              <a:t>OBJECTIVE</a:t>
            </a:r>
            <a:endParaRPr lang="en-PH" sz="1400" b="1" dirty="0">
              <a:solidFill>
                <a:schemeClr val="bg1"/>
              </a:solidFill>
              <a:effectLst/>
              <a:latin typeface="Inter"/>
              <a:ea typeface="Calibri" panose="020F0502020204030204" pitchFamily="34" charset="0"/>
              <a:cs typeface="Times New Roman" panose="02020603050405020304" pitchFamily="18" charset="0"/>
            </a:endParaRPr>
          </a:p>
        </p:txBody>
      </p:sp>
      <p:graphicFrame>
        <p:nvGraphicFramePr>
          <p:cNvPr id="8" name="Table 7">
            <a:extLst>
              <a:ext uri="{FF2B5EF4-FFF2-40B4-BE49-F238E27FC236}">
                <a16:creationId xmlns:a16="http://schemas.microsoft.com/office/drawing/2014/main" id="{BA2BA7FB-9A81-0A0D-1366-92402E9E3855}"/>
              </a:ext>
            </a:extLst>
          </p:cNvPr>
          <p:cNvGraphicFramePr>
            <a:graphicFrameLocks noGrp="1"/>
          </p:cNvGraphicFramePr>
          <p:nvPr>
            <p:extLst>
              <p:ext uri="{D42A27DB-BD31-4B8C-83A1-F6EECF244321}">
                <p14:modId xmlns:p14="http://schemas.microsoft.com/office/powerpoint/2010/main" val="2732979273"/>
              </p:ext>
            </p:extLst>
          </p:nvPr>
        </p:nvGraphicFramePr>
        <p:xfrm>
          <a:off x="777360" y="1239241"/>
          <a:ext cx="6507330" cy="2834324"/>
        </p:xfrm>
        <a:graphic>
          <a:graphicData uri="http://schemas.openxmlformats.org/drawingml/2006/table">
            <a:tbl>
              <a:tblPr firstRow="1" firstCol="1" bandRow="1">
                <a:tableStyleId>{0F24753E-8A85-4BEE-97E2-441CDA198357}</a:tableStyleId>
              </a:tblPr>
              <a:tblGrid>
                <a:gridCol w="1119465">
                  <a:extLst>
                    <a:ext uri="{9D8B030D-6E8A-4147-A177-3AD203B41FA5}">
                      <a16:colId xmlns:a16="http://schemas.microsoft.com/office/drawing/2014/main" val="3144000668"/>
                    </a:ext>
                  </a:extLst>
                </a:gridCol>
                <a:gridCol w="979431">
                  <a:extLst>
                    <a:ext uri="{9D8B030D-6E8A-4147-A177-3AD203B41FA5}">
                      <a16:colId xmlns:a16="http://schemas.microsoft.com/office/drawing/2014/main" val="1289944396"/>
                    </a:ext>
                  </a:extLst>
                </a:gridCol>
                <a:gridCol w="1694914">
                  <a:extLst>
                    <a:ext uri="{9D8B030D-6E8A-4147-A177-3AD203B41FA5}">
                      <a16:colId xmlns:a16="http://schemas.microsoft.com/office/drawing/2014/main" val="790021045"/>
                    </a:ext>
                  </a:extLst>
                </a:gridCol>
                <a:gridCol w="1419577">
                  <a:extLst>
                    <a:ext uri="{9D8B030D-6E8A-4147-A177-3AD203B41FA5}">
                      <a16:colId xmlns:a16="http://schemas.microsoft.com/office/drawing/2014/main" val="2642653877"/>
                    </a:ext>
                  </a:extLst>
                </a:gridCol>
                <a:gridCol w="1293943">
                  <a:extLst>
                    <a:ext uri="{9D8B030D-6E8A-4147-A177-3AD203B41FA5}">
                      <a16:colId xmlns:a16="http://schemas.microsoft.com/office/drawing/2014/main" val="3304109770"/>
                    </a:ext>
                  </a:extLst>
                </a:gridCol>
              </a:tblGrid>
              <a:tr h="147526">
                <a:tc>
                  <a:txBody>
                    <a:bodyPr/>
                    <a:lstStyle/>
                    <a:p>
                      <a:pPr marL="0" marR="0" algn="ctr">
                        <a:lnSpc>
                          <a:spcPct val="107000"/>
                        </a:lnSpc>
                        <a:spcBef>
                          <a:spcPts val="0"/>
                        </a:spcBef>
                        <a:spcAft>
                          <a:spcPts val="0"/>
                        </a:spcAft>
                      </a:pPr>
                      <a:r>
                        <a:rPr lang="en-PH" sz="1000" b="1" dirty="0">
                          <a:solidFill>
                            <a:schemeClr val="bg1"/>
                          </a:solidFill>
                          <a:effectLst/>
                          <a:latin typeface="Inter"/>
                        </a:rPr>
                        <a:t>TEST CASE ID</a:t>
                      </a:r>
                      <a:endParaRPr lang="en-PH" sz="1000" b="1" dirty="0">
                        <a:solidFill>
                          <a:schemeClr val="bg1"/>
                        </a:solidFill>
                        <a:effectLst/>
                        <a:latin typeface="Inter"/>
                        <a:ea typeface="Calibri" panose="020F0502020204030204" pitchFamily="34" charset="0"/>
                        <a:cs typeface="Times New Roman" panose="02020603050405020304" pitchFamily="18" charset="0"/>
                      </a:endParaRPr>
                    </a:p>
                  </a:txBody>
                  <a:tcPr marL="68580" marR="68580" marT="0" marB="0" anchor="ctr">
                    <a:solidFill>
                      <a:schemeClr val="tx1"/>
                    </a:solidFill>
                  </a:tcPr>
                </a:tc>
                <a:tc>
                  <a:txBody>
                    <a:bodyPr/>
                    <a:lstStyle/>
                    <a:p>
                      <a:pPr marL="0" marR="0" algn="ctr">
                        <a:lnSpc>
                          <a:spcPct val="107000"/>
                        </a:lnSpc>
                        <a:spcBef>
                          <a:spcPts val="0"/>
                        </a:spcBef>
                        <a:spcAft>
                          <a:spcPts val="0"/>
                        </a:spcAft>
                      </a:pPr>
                      <a:r>
                        <a:rPr lang="en-PH" sz="1000" b="1" dirty="0">
                          <a:solidFill>
                            <a:schemeClr val="bg1"/>
                          </a:solidFill>
                          <a:effectLst/>
                          <a:latin typeface="Inter"/>
                        </a:rPr>
                        <a:t>OBJECTIVE</a:t>
                      </a:r>
                      <a:endParaRPr lang="en-PH" sz="1000" b="1" dirty="0">
                        <a:solidFill>
                          <a:schemeClr val="bg1"/>
                        </a:solidFill>
                        <a:effectLst/>
                        <a:latin typeface="Inter"/>
                        <a:ea typeface="Calibri" panose="020F0502020204030204" pitchFamily="34" charset="0"/>
                        <a:cs typeface="Times New Roman" panose="02020603050405020304" pitchFamily="18" charset="0"/>
                      </a:endParaRPr>
                    </a:p>
                  </a:txBody>
                  <a:tcPr marL="68580" marR="68580" marT="0" marB="0" anchor="ctr">
                    <a:solidFill>
                      <a:schemeClr val="tx1"/>
                    </a:solidFill>
                  </a:tcPr>
                </a:tc>
                <a:tc>
                  <a:txBody>
                    <a:bodyPr/>
                    <a:lstStyle/>
                    <a:p>
                      <a:pPr marL="0" marR="0" algn="ctr">
                        <a:lnSpc>
                          <a:spcPct val="107000"/>
                        </a:lnSpc>
                        <a:spcBef>
                          <a:spcPts val="0"/>
                        </a:spcBef>
                        <a:spcAft>
                          <a:spcPts val="0"/>
                        </a:spcAft>
                      </a:pPr>
                      <a:r>
                        <a:rPr lang="en-PH" sz="1000" b="1" dirty="0">
                          <a:solidFill>
                            <a:schemeClr val="bg1"/>
                          </a:solidFill>
                          <a:effectLst/>
                          <a:latin typeface="Inter"/>
                        </a:rPr>
                        <a:t>EXPECTED RESULT</a:t>
                      </a:r>
                      <a:endParaRPr lang="en-PH" sz="1000" b="1" dirty="0">
                        <a:solidFill>
                          <a:schemeClr val="bg1"/>
                        </a:solidFill>
                        <a:effectLst/>
                        <a:latin typeface="Inter"/>
                        <a:ea typeface="Calibri" panose="020F0502020204030204" pitchFamily="34" charset="0"/>
                        <a:cs typeface="Times New Roman" panose="02020603050405020304" pitchFamily="18" charset="0"/>
                      </a:endParaRPr>
                    </a:p>
                  </a:txBody>
                  <a:tcPr marL="68580" marR="68580" marT="0" marB="0" anchor="ctr">
                    <a:solidFill>
                      <a:schemeClr val="tx1"/>
                    </a:solidFill>
                  </a:tcPr>
                </a:tc>
                <a:tc>
                  <a:txBody>
                    <a:bodyPr/>
                    <a:lstStyle/>
                    <a:p>
                      <a:pPr marL="0" marR="0" algn="ctr">
                        <a:lnSpc>
                          <a:spcPct val="107000"/>
                        </a:lnSpc>
                        <a:spcBef>
                          <a:spcPts val="0"/>
                        </a:spcBef>
                        <a:spcAft>
                          <a:spcPts val="0"/>
                        </a:spcAft>
                      </a:pPr>
                      <a:r>
                        <a:rPr lang="en-PH" sz="1000" b="1" dirty="0">
                          <a:solidFill>
                            <a:schemeClr val="bg1"/>
                          </a:solidFill>
                          <a:effectLst/>
                          <a:latin typeface="Inter"/>
                        </a:rPr>
                        <a:t>ACTUAL RESULT</a:t>
                      </a:r>
                      <a:endParaRPr lang="en-PH" sz="1000" b="1" dirty="0">
                        <a:solidFill>
                          <a:schemeClr val="bg1"/>
                        </a:solidFill>
                        <a:effectLst/>
                        <a:latin typeface="Inter"/>
                        <a:ea typeface="Calibri" panose="020F0502020204030204" pitchFamily="34" charset="0"/>
                        <a:cs typeface="Times New Roman" panose="02020603050405020304" pitchFamily="18" charset="0"/>
                      </a:endParaRPr>
                    </a:p>
                  </a:txBody>
                  <a:tcPr marL="68580" marR="68580" marT="0" marB="0" anchor="ctr">
                    <a:solidFill>
                      <a:schemeClr val="tx1"/>
                    </a:solidFill>
                  </a:tcPr>
                </a:tc>
                <a:tc>
                  <a:txBody>
                    <a:bodyPr/>
                    <a:lstStyle/>
                    <a:p>
                      <a:pPr marL="0" marR="0" algn="ctr">
                        <a:lnSpc>
                          <a:spcPct val="107000"/>
                        </a:lnSpc>
                        <a:spcBef>
                          <a:spcPts val="0"/>
                        </a:spcBef>
                        <a:spcAft>
                          <a:spcPts val="0"/>
                        </a:spcAft>
                      </a:pPr>
                      <a:r>
                        <a:rPr lang="en-PH" sz="1000" b="1" dirty="0">
                          <a:solidFill>
                            <a:schemeClr val="bg1"/>
                          </a:solidFill>
                          <a:effectLst/>
                          <a:latin typeface="Inter"/>
                        </a:rPr>
                        <a:t>NUMBER OF DEBUGGED</a:t>
                      </a:r>
                      <a:endParaRPr lang="en-PH" sz="1000" b="1" dirty="0">
                        <a:solidFill>
                          <a:schemeClr val="bg1"/>
                        </a:solidFill>
                        <a:effectLst/>
                        <a:latin typeface="Inter"/>
                        <a:ea typeface="Calibri" panose="020F0502020204030204" pitchFamily="34" charset="0"/>
                        <a:cs typeface="Times New Roman" panose="02020603050405020304" pitchFamily="18" charset="0"/>
                      </a:endParaRPr>
                    </a:p>
                  </a:txBody>
                  <a:tcPr marL="68580" marR="68580" marT="0" marB="0" anchor="ctr">
                    <a:solidFill>
                      <a:schemeClr val="tx1"/>
                    </a:solidFill>
                  </a:tcPr>
                </a:tc>
                <a:extLst>
                  <a:ext uri="{0D108BD9-81ED-4DB2-BD59-A6C34878D82A}">
                    <a16:rowId xmlns:a16="http://schemas.microsoft.com/office/drawing/2014/main" val="169569079"/>
                  </a:ext>
                </a:extLst>
              </a:tr>
              <a:tr h="267174">
                <a:tc>
                  <a:txBody>
                    <a:bodyPr/>
                    <a:lstStyle/>
                    <a:p>
                      <a:pPr marL="0" marR="0" algn="ctr">
                        <a:lnSpc>
                          <a:spcPct val="107000"/>
                        </a:lnSpc>
                        <a:spcBef>
                          <a:spcPts val="0"/>
                        </a:spcBef>
                        <a:spcAft>
                          <a:spcPts val="0"/>
                        </a:spcAft>
                      </a:pPr>
                      <a:r>
                        <a:rPr lang="en-PH" sz="1200" dirty="0">
                          <a:effectLst/>
                          <a:latin typeface="Times New Roman" panose="02020603050405020304" pitchFamily="18" charset="0"/>
                          <a:ea typeface="Times New Roman" panose="02020603050405020304" pitchFamily="18" charset="0"/>
                          <a:cs typeface="Times New Roman" panose="02020603050405020304" pitchFamily="18" charset="0"/>
                        </a:rPr>
                        <a:t>T-001</a:t>
                      </a:r>
                      <a:endParaRPr lang="en-PH"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PH" sz="1200">
                          <a:effectLst/>
                          <a:latin typeface="Times New Roman" panose="02020603050405020304" pitchFamily="18" charset="0"/>
                          <a:ea typeface="Times New Roman" panose="02020603050405020304" pitchFamily="18" charset="0"/>
                          <a:cs typeface="Times New Roman" panose="02020603050405020304" pitchFamily="18" charset="0"/>
                        </a:rPr>
                        <a:t>Test the login module</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PH" sz="1200">
                          <a:effectLst/>
                          <a:latin typeface="Times New Roman" panose="02020603050405020304" pitchFamily="18" charset="0"/>
                          <a:ea typeface="Times New Roman" panose="02020603050405020304" pitchFamily="18" charset="0"/>
                          <a:cs typeface="Times New Roman" panose="02020603050405020304" pitchFamily="18" charset="0"/>
                        </a:rPr>
                        <a:t>The system must not allow to login the unregistered user,</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PH" sz="1200">
                          <a:effectLst/>
                          <a:latin typeface="Times New Roman" panose="02020603050405020304" pitchFamily="18" charset="0"/>
                          <a:ea typeface="Times New Roman" panose="02020603050405020304" pitchFamily="18" charset="0"/>
                          <a:cs typeface="Times New Roman" panose="02020603050405020304" pitchFamily="18" charset="0"/>
                        </a:rPr>
                        <a:t>Unregistered login was blocked the system.</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PH" sz="1200">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91916499"/>
                  </a:ext>
                </a:extLst>
              </a:tr>
              <a:tr h="538784">
                <a:tc>
                  <a:txBody>
                    <a:bodyPr/>
                    <a:lstStyle/>
                    <a:p>
                      <a:pPr marL="0" marR="0" algn="ctr">
                        <a:lnSpc>
                          <a:spcPct val="107000"/>
                        </a:lnSpc>
                        <a:spcBef>
                          <a:spcPts val="0"/>
                        </a:spcBef>
                        <a:spcAft>
                          <a:spcPts val="0"/>
                        </a:spcAft>
                      </a:pPr>
                      <a:r>
                        <a:rPr lang="en-PH" sz="1200" dirty="0">
                          <a:effectLst/>
                          <a:latin typeface="Times New Roman" panose="02020603050405020304" pitchFamily="18" charset="0"/>
                          <a:ea typeface="Times New Roman" panose="02020603050405020304" pitchFamily="18" charset="0"/>
                          <a:cs typeface="Times New Roman" panose="02020603050405020304" pitchFamily="18" charset="0"/>
                        </a:rPr>
                        <a:t>T-002</a:t>
                      </a:r>
                      <a:endParaRPr lang="en-PH"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PH" sz="1200" dirty="0">
                          <a:effectLst/>
                          <a:latin typeface="Times New Roman" panose="02020603050405020304" pitchFamily="18" charset="0"/>
                          <a:ea typeface="Times New Roman" panose="02020603050405020304" pitchFamily="18" charset="0"/>
                          <a:cs typeface="Times New Roman" panose="02020603050405020304" pitchFamily="18" charset="0"/>
                        </a:rPr>
                        <a:t>Test the register module</a:t>
                      </a:r>
                      <a:endParaRPr lang="en-PH"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PH" sz="1200" dirty="0">
                          <a:effectLst/>
                          <a:latin typeface="Times New Roman" panose="02020603050405020304" pitchFamily="18" charset="0"/>
                          <a:ea typeface="Times New Roman" panose="02020603050405020304" pitchFamily="18" charset="0"/>
                          <a:cs typeface="Times New Roman" panose="02020603050405020304" pitchFamily="18" charset="0"/>
                        </a:rPr>
                        <a:t>If the user registers a new account with a same email, The system must not allow the registration of the account,</a:t>
                      </a:r>
                      <a:endParaRPr lang="en-PH"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PH" sz="1200" dirty="0">
                          <a:effectLst/>
                          <a:latin typeface="Times New Roman" panose="02020603050405020304" pitchFamily="18" charset="0"/>
                          <a:ea typeface="Times New Roman" panose="02020603050405020304" pitchFamily="18" charset="0"/>
                          <a:cs typeface="Times New Roman" panose="02020603050405020304" pitchFamily="18" charset="0"/>
                        </a:rPr>
                        <a:t>Same email used in registration process was blocked by the system.</a:t>
                      </a:r>
                      <a:endParaRPr lang="en-PH"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PH" sz="1200" dirty="0">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PH"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141350021"/>
                  </a:ext>
                </a:extLst>
              </a:tr>
              <a:tr h="538784">
                <a:tc>
                  <a:txBody>
                    <a:bodyPr/>
                    <a:lstStyle/>
                    <a:p>
                      <a:pPr marL="0" marR="0" algn="ctr">
                        <a:lnSpc>
                          <a:spcPct val="107000"/>
                        </a:lnSpc>
                        <a:spcBef>
                          <a:spcPts val="0"/>
                        </a:spcBef>
                        <a:spcAft>
                          <a:spcPts val="0"/>
                        </a:spcAft>
                      </a:pPr>
                      <a:r>
                        <a:rPr lang="en-PH" sz="1200">
                          <a:effectLst/>
                          <a:latin typeface="Times New Roman" panose="02020603050405020304" pitchFamily="18" charset="0"/>
                          <a:ea typeface="Times New Roman" panose="02020603050405020304" pitchFamily="18" charset="0"/>
                          <a:cs typeface="Times New Roman" panose="02020603050405020304" pitchFamily="18" charset="0"/>
                        </a:rPr>
                        <a:t>T-003</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PH" sz="1200">
                          <a:effectLst/>
                          <a:latin typeface="Times New Roman" panose="02020603050405020304" pitchFamily="18" charset="0"/>
                          <a:ea typeface="Times New Roman" panose="02020603050405020304" pitchFamily="18" charset="0"/>
                          <a:cs typeface="Times New Roman" panose="02020603050405020304" pitchFamily="18" charset="0"/>
                        </a:rPr>
                        <a:t>Test faculty loading module</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PH" sz="1200">
                          <a:effectLst/>
                          <a:latin typeface="Times New Roman" panose="02020603050405020304" pitchFamily="18" charset="0"/>
                          <a:ea typeface="Times New Roman" panose="02020603050405020304" pitchFamily="18" charset="0"/>
                          <a:cs typeface="Times New Roman" panose="02020603050405020304" pitchFamily="18" charset="0"/>
                        </a:rPr>
                        <a:t>The same teacher should not have a same assigned subject with same sections.</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PH" sz="1200">
                          <a:effectLst/>
                          <a:latin typeface="Times New Roman" panose="02020603050405020304" pitchFamily="18" charset="0"/>
                          <a:ea typeface="Times New Roman" panose="02020603050405020304" pitchFamily="18" charset="0"/>
                          <a:cs typeface="Times New Roman" panose="02020603050405020304" pitchFamily="18" charset="0"/>
                        </a:rPr>
                        <a:t>The system prompts a message “The subject was already assigned with the same teacher!”</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PH" sz="1200" dirty="0">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PH"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01258120"/>
                  </a:ext>
                </a:extLst>
              </a:tr>
            </a:tbl>
          </a:graphicData>
        </a:graphic>
      </p:graphicFrame>
    </p:spTree>
    <p:extLst>
      <p:ext uri="{BB962C8B-B14F-4D97-AF65-F5344CB8AC3E}">
        <p14:creationId xmlns:p14="http://schemas.microsoft.com/office/powerpoint/2010/main" val="31457767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
</file>

<file path=ppt/theme/theme1.xml><?xml version="1.0" encoding="utf-8"?>
<a:theme xmlns:a="http://schemas.openxmlformats.org/drawingml/2006/main" name="Mowbray template">
  <a:themeElements>
    <a:clrScheme name="Custom 347">
      <a:dk1>
        <a:srgbClr val="003B55"/>
      </a:dk1>
      <a:lt1>
        <a:srgbClr val="FFFFFF"/>
      </a:lt1>
      <a:dk2>
        <a:srgbClr val="0B87A1"/>
      </a:dk2>
      <a:lt2>
        <a:srgbClr val="EEF1EE"/>
      </a:lt2>
      <a:accent1>
        <a:srgbClr val="D3EBD5"/>
      </a:accent1>
      <a:accent2>
        <a:srgbClr val="80BFB7"/>
      </a:accent2>
      <a:accent3>
        <a:srgbClr val="0B87A1"/>
      </a:accent3>
      <a:accent4>
        <a:srgbClr val="01597F"/>
      </a:accent4>
      <a:accent5>
        <a:srgbClr val="003B55"/>
      </a:accent5>
      <a:accent6>
        <a:srgbClr val="001120"/>
      </a:accent6>
      <a:hlink>
        <a:srgbClr val="01597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1954</TotalTime>
  <Words>1536</Words>
  <Application>Microsoft Office PowerPoint</Application>
  <PresentationFormat>On-screen Show (16:9)</PresentationFormat>
  <Paragraphs>214</Paragraphs>
  <Slides>17</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Inter</vt:lpstr>
      <vt:lpstr>Calibri</vt:lpstr>
      <vt:lpstr>Titillium Web Light</vt:lpstr>
      <vt:lpstr>Titillium Web</vt:lpstr>
      <vt:lpstr>Dosis ExtraLight</vt:lpstr>
      <vt:lpstr>Times New Roman</vt:lpstr>
      <vt:lpstr>Mowbray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Ren Russel Lavilla</cp:lastModifiedBy>
  <cp:revision>53</cp:revision>
  <dcterms:modified xsi:type="dcterms:W3CDTF">2023-06-06T13:39:46Z</dcterms:modified>
</cp:coreProperties>
</file>