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778" r:id="rId2"/>
    <p:sldId id="779" r:id="rId3"/>
    <p:sldId id="780" r:id="rId4"/>
    <p:sldId id="781" r:id="rId5"/>
    <p:sldId id="782" r:id="rId6"/>
    <p:sldId id="783" r:id="rId7"/>
    <p:sldId id="784" r:id="rId8"/>
    <p:sldId id="785" r:id="rId9"/>
    <p:sldId id="786" r:id="rId10"/>
    <p:sldId id="787" r:id="rId11"/>
    <p:sldId id="788" r:id="rId12"/>
    <p:sldId id="789" r:id="rId13"/>
    <p:sldId id="790" r:id="rId14"/>
    <p:sldId id="791" r:id="rId15"/>
    <p:sldId id="792" r:id="rId16"/>
    <p:sldId id="793" r:id="rId17"/>
    <p:sldId id="794" r:id="rId18"/>
    <p:sldId id="795" r:id="rId19"/>
    <p:sldId id="796" r:id="rId20"/>
    <p:sldId id="797" r:id="rId21"/>
    <p:sldId id="798" r:id="rId22"/>
    <p:sldId id="799" r:id="rId23"/>
    <p:sldId id="800" r:id="rId24"/>
    <p:sldId id="801" r:id="rId25"/>
    <p:sldId id="802" r:id="rId26"/>
    <p:sldId id="803" r:id="rId27"/>
    <p:sldId id="804" r:id="rId28"/>
    <p:sldId id="805" r:id="rId29"/>
    <p:sldId id="806" r:id="rId30"/>
    <p:sldId id="807" r:id="rId31"/>
    <p:sldId id="808" r:id="rId32"/>
    <p:sldId id="809" r:id="rId33"/>
    <p:sldId id="810" r:id="rId34"/>
    <p:sldId id="811" r:id="rId35"/>
    <p:sldId id="812" r:id="rId36"/>
    <p:sldId id="813" r:id="rId37"/>
    <p:sldId id="814" r:id="rId38"/>
    <p:sldId id="815" r:id="rId39"/>
    <p:sldId id="816" r:id="rId40"/>
    <p:sldId id="817" r:id="rId41"/>
    <p:sldId id="818" r:id="rId42"/>
    <p:sldId id="819" r:id="rId43"/>
    <p:sldId id="820" r:id="rId44"/>
    <p:sldId id="821" r:id="rId45"/>
    <p:sldId id="822" r:id="rId46"/>
    <p:sldId id="823" r:id="rId47"/>
    <p:sldId id="824" r:id="rId48"/>
    <p:sldId id="825" r:id="rId49"/>
    <p:sldId id="826" r:id="rId50"/>
    <p:sldId id="827" r:id="rId51"/>
    <p:sldId id="828" r:id="rId52"/>
    <p:sldId id="829" r:id="rId53"/>
    <p:sldId id="830" r:id="rId54"/>
    <p:sldId id="831" r:id="rId55"/>
    <p:sldId id="832" r:id="rId56"/>
    <p:sldId id="833" r:id="rId57"/>
    <p:sldId id="834" r:id="rId58"/>
    <p:sldId id="835" r:id="rId59"/>
    <p:sldId id="836" r:id="rId60"/>
    <p:sldId id="837" r:id="rId61"/>
    <p:sldId id="838" r:id="rId62"/>
    <p:sldId id="839" r:id="rId63"/>
    <p:sldId id="840" r:id="rId64"/>
    <p:sldId id="841" r:id="rId65"/>
    <p:sldId id="842" r:id="rId66"/>
    <p:sldId id="843" r:id="rId67"/>
    <p:sldId id="844" r:id="rId68"/>
    <p:sldId id="845" r:id="rId69"/>
    <p:sldId id="846" r:id="rId70"/>
    <p:sldId id="847" r:id="rId71"/>
    <p:sldId id="873" r:id="rId72"/>
    <p:sldId id="874" r:id="rId7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3C97A68-011F-3241-A5A6-6EAD0C86B7D6}" type="slidenum">
              <a:rPr lang="en-US" i="0" smtClean="0">
                <a:latin typeface="Times New Roman" charset="0"/>
              </a:rPr>
              <a:pPr>
                <a:defRPr/>
              </a:pPr>
              <a:t>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589B448-324E-F547-9651-770BB6BE014E}" type="slidenum">
              <a:rPr lang="en-US" i="0" smtClean="0">
                <a:latin typeface="Times New Roman" charset="0"/>
              </a:rPr>
              <a:pPr>
                <a:defRPr/>
              </a:pPr>
              <a:t>11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69BEC7-9E5C-604D-9916-AF2A74B9F274}" type="slidenum">
              <a:rPr lang="en-US" i="0" smtClean="0">
                <a:latin typeface="Times New Roman" charset="0"/>
              </a:rPr>
              <a:pPr>
                <a:defRPr/>
              </a:pPr>
              <a:t>12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48CD503-2045-024B-8E01-05BD3C804D49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90A2FE3-3F71-0D4D-913A-D62E4D4158B9}" type="slidenum">
              <a:rPr lang="en-US" i="0" smtClean="0">
                <a:latin typeface="Times New Roman" charset="0"/>
              </a:rPr>
              <a:pPr>
                <a:defRPr/>
              </a:pPr>
              <a:t>14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E824D3-1A6E-5741-A1BB-55D02918ED2B}" type="slidenum">
              <a:rPr lang="en-US" i="0" smtClean="0">
                <a:latin typeface="Times New Roman" charset="0"/>
              </a:rPr>
              <a:pPr>
                <a:defRPr/>
              </a:pPr>
              <a:t>15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5461FAE-6E72-474B-9891-F4008A428872}" type="slidenum">
              <a:rPr lang="en-US" i="0" smtClean="0">
                <a:latin typeface="Times New Roman" charset="0"/>
              </a:rPr>
              <a:pPr>
                <a:defRPr/>
              </a:pPr>
              <a:t>16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049FB4-3255-2941-964B-63DD24C4C301}" type="slidenum">
              <a:rPr lang="en-US" i="0" smtClean="0">
                <a:latin typeface="Times New Roman" charset="0"/>
              </a:rPr>
              <a:pPr>
                <a:defRPr/>
              </a:pPr>
              <a:t>17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EB1B82-11B0-7E4D-8D78-B8E843132015}" type="slidenum">
              <a:rPr lang="en-US" i="0" smtClean="0">
                <a:latin typeface="Times New Roman" charset="0"/>
              </a:rPr>
              <a:pPr>
                <a:defRPr/>
              </a:pPr>
              <a:t>18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5F772E-C619-AA41-87FA-66524F210512}" type="slidenum">
              <a:rPr lang="en-US" i="0" smtClean="0">
                <a:latin typeface="Times New Roman" charset="0"/>
              </a:rPr>
              <a:pPr>
                <a:defRPr/>
              </a:pPr>
              <a:t>19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1DFFBCA-CF51-8C4C-90C0-C10013314852}" type="slidenum">
              <a:rPr lang="en-US" i="0" smtClean="0">
                <a:latin typeface="Times New Roman" charset="0"/>
              </a:rPr>
              <a:pPr>
                <a:defRPr/>
              </a:pPr>
              <a:t>20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F9E464-6231-2A46-B6B9-94540F70FC6D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9EA52E9-146D-8E49-BEC5-237E611F9B44}" type="slidenum">
              <a:rPr lang="en-US" i="0" smtClean="0">
                <a:latin typeface="Times New Roman" charset="0"/>
              </a:rPr>
              <a:pPr>
                <a:defRPr/>
              </a:pPr>
              <a:t>21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B7099E6-1531-3943-8BFA-88B507B11539}" type="slidenum">
              <a:rPr lang="en-US" i="0" smtClean="0">
                <a:latin typeface="Times New Roman" charset="0"/>
              </a:rPr>
              <a:pPr>
                <a:defRPr/>
              </a:pPr>
              <a:t>22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A9C1EC7-E903-DF46-A0F2-890A589B5677}" type="slidenum">
              <a:rPr lang="en-US" i="0" smtClean="0">
                <a:latin typeface="Times New Roman" charset="0"/>
              </a:rPr>
              <a:pPr>
                <a:defRPr/>
              </a:pPr>
              <a:t>23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69983E0-9854-FD4B-8953-2A3C8DAEAEAB}" type="slidenum">
              <a:rPr lang="en-US" i="0" smtClean="0">
                <a:latin typeface="Times New Roman" charset="0"/>
              </a:rPr>
              <a:pPr>
                <a:defRPr/>
              </a:pPr>
              <a:t>24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3A56F32-873F-4741-82C3-DC84FF9C65B1}" type="slidenum">
              <a:rPr lang="en-US" i="0" smtClean="0">
                <a:latin typeface="Times New Roman" charset="0"/>
              </a:rPr>
              <a:pPr>
                <a:defRPr/>
              </a:pPr>
              <a:t>25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F274F58-47D7-D746-8362-E5F0BB518567}" type="slidenum">
              <a:rPr lang="en-US" i="0" smtClean="0">
                <a:latin typeface="Times New Roman" charset="0"/>
              </a:rPr>
              <a:pPr>
                <a:defRPr/>
              </a:pPr>
              <a:t>26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61AA2AC-99CC-3A4A-B8E8-FAB41F82BBCA}" type="slidenum">
              <a:rPr lang="en-US" i="0" smtClean="0">
                <a:latin typeface="Times New Roman" charset="0"/>
              </a:rPr>
              <a:pPr>
                <a:defRPr/>
              </a:pPr>
              <a:t>27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EE8A598-DF58-E64E-87FA-BBB91CA30A18}" type="slidenum">
              <a:rPr lang="en-US" i="0" smtClean="0">
                <a:latin typeface="Times New Roman" charset="0"/>
              </a:rPr>
              <a:pPr>
                <a:defRPr/>
              </a:pPr>
              <a:t>28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7F188CC-4460-E043-B180-95C5ACF8D312}" type="slidenum">
              <a:rPr lang="en-US" i="0" smtClean="0">
                <a:latin typeface="Times New Roman" charset="0"/>
              </a:rPr>
              <a:pPr>
                <a:defRPr/>
              </a:pPr>
              <a:t>29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30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7F61FD0-FAF2-4545-8D3A-10FB997685FF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9DADF4-4B2E-B644-9BDA-D41F6D2BAA32}" type="slidenum">
              <a:rPr lang="en-US" i="0" smtClean="0">
                <a:latin typeface="Times New Roman" charset="0"/>
              </a:rPr>
              <a:pPr>
                <a:defRPr/>
              </a:pPr>
              <a:t>31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32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839DD2-90A2-2247-9684-E72B53E0F17D}" type="slidenum">
              <a:rPr lang="en-US" i="0" smtClean="0">
                <a:latin typeface="Times New Roman" charset="0"/>
              </a:rPr>
              <a:pPr>
                <a:defRPr/>
              </a:pPr>
              <a:t>33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A88163C-4FEA-FC48-BFDA-B7EEC0814B16}" type="slidenum">
              <a:rPr lang="en-US" i="0" smtClean="0">
                <a:latin typeface="Times New Roman" charset="0"/>
              </a:rPr>
              <a:pPr>
                <a:defRPr/>
              </a:pPr>
              <a:t>34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DE8D7C-8E55-264E-BB09-7996957FAD63}" type="slidenum">
              <a:rPr lang="en-US" i="0" smtClean="0">
                <a:latin typeface="Times New Roman" charset="0"/>
              </a:rPr>
              <a:pPr>
                <a:defRPr/>
              </a:pPr>
              <a:t>35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A0023F9-7F73-6F45-8A3B-F6442733AA12}" type="slidenum">
              <a:rPr lang="en-US" i="0" smtClean="0">
                <a:latin typeface="Times New Roman" charset="0"/>
              </a:rPr>
              <a:pPr>
                <a:defRPr/>
              </a:pPr>
              <a:t>36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5E476F6-027F-C548-B0EB-110C5BD65377}" type="slidenum">
              <a:rPr lang="en-US" i="0" smtClean="0">
                <a:latin typeface="Times New Roman" charset="0"/>
              </a:rPr>
              <a:pPr>
                <a:defRPr/>
              </a:pPr>
              <a:t>37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0DB9EFD-2C56-304B-9FF9-80BAF6A94A18}" type="slidenum">
              <a:rPr lang="en-US" i="0" smtClean="0">
                <a:latin typeface="Times New Roman" charset="0"/>
              </a:rPr>
              <a:pPr>
                <a:defRPr/>
              </a:pPr>
              <a:t>40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5D8AFE1-5C1D-B844-AF97-3AD4EA9342E3}" type="slidenum">
              <a:rPr lang="en-US" i="0" smtClean="0">
                <a:latin typeface="Times New Roman" charset="0"/>
              </a:rPr>
              <a:pPr>
                <a:defRPr/>
              </a:pPr>
              <a:t>41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DC36F2B-1838-7D43-A1F0-2700684F567E}" type="slidenum">
              <a:rPr lang="en-US" i="0" smtClean="0">
                <a:latin typeface="Times New Roman" charset="0"/>
              </a:rPr>
              <a:pPr>
                <a:defRPr/>
              </a:pPr>
              <a:t>42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F620C57-5F31-6443-8544-E81A27D767F3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93F18A6-DDE2-554F-A5B0-9BC3DAAE2CDF}" type="slidenum">
              <a:rPr lang="en-US" i="0" smtClean="0">
                <a:latin typeface="Times New Roman" charset="0"/>
              </a:rPr>
              <a:pPr>
                <a:defRPr/>
              </a:pPr>
              <a:t>43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10934A6-469E-5846-AA37-F91A0F6B127C}" type="slidenum">
              <a:rPr lang="en-US" i="0" smtClean="0">
                <a:latin typeface="Times New Roman" charset="0"/>
              </a:rPr>
              <a:pPr>
                <a:defRPr/>
              </a:pPr>
              <a:t>44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CCFCE89-56C3-414D-BFB3-B0D9ACE8FC6D}" type="slidenum">
              <a:rPr lang="en-US" i="0" smtClean="0">
                <a:latin typeface="Times New Roman" charset="0"/>
              </a:rPr>
              <a:pPr>
                <a:defRPr/>
              </a:pPr>
              <a:t>45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FBDDC76-7329-B84A-8E56-FF1317E0AB5F}" type="slidenum">
              <a:rPr lang="en-US" i="0" smtClean="0">
                <a:latin typeface="Times New Roman" charset="0"/>
              </a:rPr>
              <a:pPr>
                <a:defRPr/>
              </a:pPr>
              <a:t>46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87D3B6C-C169-0741-98AD-F565A816F2E9}" type="slidenum">
              <a:rPr lang="en-US" i="0" smtClean="0">
                <a:latin typeface="Times New Roman" charset="0"/>
              </a:rPr>
              <a:pPr>
                <a:defRPr/>
              </a:pPr>
              <a:t>47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C6E3BF-3995-EA4B-8E4D-B37DD4BAD334}" type="slidenum">
              <a:rPr lang="en-US" i="0" smtClean="0">
                <a:latin typeface="Times New Roman" charset="0"/>
              </a:rPr>
              <a:pPr>
                <a:defRPr/>
              </a:pPr>
              <a:t>48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0CA0556-2E55-7E49-9536-F0455F7DC450}" type="slidenum">
              <a:rPr lang="en-US" i="0" smtClean="0">
                <a:latin typeface="Times New Roman" charset="0"/>
              </a:rPr>
              <a:pPr>
                <a:defRPr/>
              </a:pPr>
              <a:t>49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EB62942-464A-BE4C-976A-09A7C59A25EA}" type="slidenum">
              <a:rPr lang="en-US" i="0" smtClean="0">
                <a:latin typeface="Times New Roman" charset="0"/>
              </a:rPr>
              <a:pPr>
                <a:defRPr/>
              </a:pPr>
              <a:t>50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99BDC0E-1826-674A-906D-54708681E955}" type="slidenum">
              <a:rPr lang="en-US" i="0" smtClean="0">
                <a:latin typeface="Times New Roman" charset="0"/>
              </a:rPr>
              <a:pPr>
                <a:defRPr/>
              </a:pPr>
              <a:t>51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3CD8A2B-4DCF-D14C-840D-0D433CEF9CD4}" type="slidenum">
              <a:rPr lang="en-US" i="0" smtClean="0">
                <a:latin typeface="Times New Roman" charset="0"/>
              </a:rPr>
              <a:pPr>
                <a:defRPr/>
              </a:pPr>
              <a:t>52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8AA7049-8658-2C4B-A161-18F367F0585E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6368E5B-3379-0245-93F9-05C5621CBCC5}" type="slidenum">
              <a:rPr lang="en-US" i="0" smtClean="0">
                <a:latin typeface="Times New Roman" charset="0"/>
              </a:rPr>
              <a:pPr>
                <a:defRPr/>
              </a:pPr>
              <a:t>53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4BF121E-9906-AC41-BFFB-85364A968541}" type="slidenum">
              <a:rPr lang="en-US" i="0" smtClean="0">
                <a:latin typeface="Times New Roman" charset="0"/>
              </a:rPr>
              <a:pPr>
                <a:defRPr/>
              </a:pPr>
              <a:t>54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C4DF883-D50D-014F-AA3F-58F969D03B5E}" type="slidenum">
              <a:rPr lang="en-US" i="0" smtClean="0">
                <a:latin typeface="Times New Roman" charset="0"/>
              </a:rPr>
              <a:pPr>
                <a:defRPr/>
              </a:pPr>
              <a:t>55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ED44080-A1C1-6D48-9090-593E79365BAF}" type="slidenum">
              <a:rPr lang="en-US" i="0" smtClean="0">
                <a:latin typeface="Times New Roman" charset="0"/>
              </a:rPr>
              <a:pPr>
                <a:defRPr/>
              </a:pPr>
              <a:t>56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EFE8A98-A037-0E46-97CD-719E6DC48C9A}" type="slidenum">
              <a:rPr lang="en-US" i="0" smtClean="0">
                <a:latin typeface="Times New Roman" charset="0"/>
              </a:rPr>
              <a:pPr>
                <a:defRPr/>
              </a:pPr>
              <a:t>57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43D48F-8711-C346-AC55-69781208CC1B}" type="slidenum">
              <a:rPr lang="en-US" i="0" smtClean="0">
                <a:latin typeface="Times New Roman" charset="0"/>
              </a:rPr>
              <a:pPr>
                <a:defRPr/>
              </a:pPr>
              <a:t>58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795F41B-3CEF-8149-ABBA-878664839912}" type="slidenum">
              <a:rPr lang="en-US" i="0" smtClean="0">
                <a:latin typeface="Times New Roman" charset="0"/>
              </a:rPr>
              <a:pPr>
                <a:defRPr/>
              </a:pPr>
              <a:t>59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6954268-D528-7442-800B-9664DDD7601B}" type="slidenum">
              <a:rPr lang="en-US" i="0" smtClean="0">
                <a:latin typeface="Times New Roman" charset="0"/>
              </a:rPr>
              <a:pPr>
                <a:defRPr/>
              </a:pPr>
              <a:t>60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4433DD6-D70A-8E47-B310-554B6E789C8D}" type="slidenum">
              <a:rPr lang="en-US" i="0" smtClean="0">
                <a:latin typeface="Times New Roman" charset="0"/>
              </a:rPr>
              <a:pPr>
                <a:defRPr/>
              </a:pPr>
              <a:t>61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33626DD-24C9-E94F-AE99-A71BBB1A5D74}" type="slidenum">
              <a:rPr lang="en-US" i="0" smtClean="0">
                <a:latin typeface="Times New Roman" charset="0"/>
              </a:rPr>
              <a:pPr>
                <a:defRPr/>
              </a:pPr>
              <a:t>62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DB44EAB-FE29-FA45-963B-6DA8F6A2E717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CC6F2D1-A888-7345-8BF4-5577B25D9EB8}" type="slidenum">
              <a:rPr lang="en-US" i="0" smtClean="0">
                <a:latin typeface="Times New Roman" charset="0"/>
              </a:rPr>
              <a:pPr>
                <a:defRPr/>
              </a:pPr>
              <a:t>63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899F814-C6BF-1141-85EA-782526095993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64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6E67162-D420-CA40-8110-1AA35398323B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65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4905453-E051-BC4D-8DD5-BD2AF7AD00B3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66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61E5BF8-A926-074D-815E-F2F393FDB43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67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5E8E46-FAA0-DA4A-9B36-C2794ABD15BF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68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7CA331A-DC94-1B42-A2A9-C17C57FED14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69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A0263EC-9FC8-3E46-A8F2-77E357E79E36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70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DB61159-EE09-2745-B91D-BC465D8E6509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71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BCB891A-1F10-6C4C-8EDC-2A2224A6923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72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AB2606F-C1DD-AB42-91E2-4D2AE510B66F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FBD828-11F8-6948-B056-D1F77BF7AC02}" type="slidenum">
              <a:rPr lang="en-US" i="0" smtClean="0">
                <a:latin typeface="Times New Roman" charset="0"/>
              </a:rPr>
              <a:pPr>
                <a:defRPr/>
              </a:pPr>
              <a:t>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40C7D90-CF53-894C-BF5D-C9831E50B051}" type="slidenum">
              <a:rPr lang="en-US" i="0" smtClean="0">
                <a:latin typeface="Times New Roman" charset="0"/>
              </a:rPr>
              <a:pPr>
                <a:defRPr/>
              </a:pPr>
              <a:t>10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9AB7E571-4613-BD47-B8AF-E4769FE4BB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7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D0626857-DD43-9D46-91D4-DEBFBA1258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1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B3616EB6-F471-2047-976B-63D7811A01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jpeg"/><Relationship Id="rId10" Type="http://schemas.openxmlformats.org/officeDocument/2006/relationships/image" Target="../media/image15.png"/><Relationship Id="rId4" Type="http://schemas.openxmlformats.org/officeDocument/2006/relationships/image" Target="../media/image43.gif"/><Relationship Id="rId9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png"/><Relationship Id="rId5" Type="http://schemas.openxmlformats.org/officeDocument/2006/relationships/image" Target="../media/image54.w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e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5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6.png"/><Relationship Id="rId5" Type="http://schemas.openxmlformats.org/officeDocument/2006/relationships/image" Target="../media/image73.png"/><Relationship Id="rId4" Type="http://schemas.openxmlformats.org/officeDocument/2006/relationships/image" Target="../media/image7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3.png"/><Relationship Id="rId5" Type="http://schemas.openxmlformats.org/officeDocument/2006/relationships/image" Target="../media/image79.png"/><Relationship Id="rId4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Approach </a:t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 note on the use of these Powerpoint slides:</a:t>
            </a:r>
          </a:p>
          <a:p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altLang="ja-JP" sz="12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>
              <a:latin typeface="Gill Sans MT" charset="0"/>
            </a:endParaRP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/>
              <a:t>If you use these slides (e.g., in a class) that you mention their source (after all, we</a:t>
            </a:r>
            <a:r>
              <a:rPr lang="ja-JP" altLang="en-US" sz="1200" dirty="0"/>
              <a:t>’</a:t>
            </a:r>
            <a:r>
              <a:rPr lang="en-US" altLang="ja-JP" sz="1200" dirty="0"/>
              <a:t>d like people to use our book!)</a:t>
            </a: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  <a:defRPr/>
            </a:pPr>
            <a:endParaRPr lang="en-US" sz="1200" dirty="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  <a:defRPr/>
            </a:pPr>
            <a:r>
              <a:rPr lang="en-US" sz="1200" dirty="0"/>
              <a:t>Thanks and enjoy!  JFK/KWR</a:t>
            </a:r>
          </a:p>
          <a:p>
            <a:pPr>
              <a:lnSpc>
                <a:spcPct val="85000"/>
              </a:lnSpc>
              <a:defRPr/>
            </a:pPr>
            <a:endParaRPr lang="en-US" sz="1200" dirty="0"/>
          </a:p>
          <a:p>
            <a:pPr>
              <a:defRPr/>
            </a:pPr>
            <a:r>
              <a:rPr lang="en-US" sz="1200" dirty="0"/>
              <a:t>     All material copyright 1996-2016</a:t>
            </a:r>
          </a:p>
          <a:p>
            <a:pPr>
              <a:defRPr/>
            </a:pPr>
            <a:r>
              <a:rPr lang="en-US" sz="1200" dirty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6</a:t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The Link Layer 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and LANs</a:t>
            </a: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6.2 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latin typeface="Gill Sans MT" charset="0"/>
                <a:cs typeface="+mn-cs"/>
              </a:rPr>
              <a:t> 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>
                <a:latin typeface="Gill Sans MT" charset="0"/>
                <a:cs typeface="+mn-cs"/>
              </a:rPr>
              <a:t> 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26662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4475"/>
            <a:ext cx="7772400" cy="1016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Error detection</a:t>
            </a:r>
          </a:p>
        </p:txBody>
      </p:sp>
      <p:pic>
        <p:nvPicPr>
          <p:cNvPr id="60420" name="Picture 3" descr="521 Error Detection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322638"/>
            <a:ext cx="5670550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533400" y="1312863"/>
            <a:ext cx="8331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EDC= Error Detection and Correction bits (redundancy)</a:t>
            </a:r>
          </a:p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D    = Data protected by error checking, may include header fields </a:t>
            </a:r>
            <a:br>
              <a:rPr lang="en-US" sz="2000" i="0" dirty="0">
                <a:latin typeface="Arial" charset="0"/>
                <a:cs typeface="+mn-cs"/>
              </a:rPr>
            </a:br>
            <a:endParaRPr lang="en-US" sz="2000" i="0" dirty="0">
              <a:latin typeface="Arial" charset="0"/>
              <a:cs typeface="+mn-cs"/>
            </a:endParaRPr>
          </a:p>
          <a:p>
            <a:pPr>
              <a:buFontTx/>
              <a:buChar char="•"/>
              <a:defRPr/>
            </a:pPr>
            <a:r>
              <a:rPr lang="en-US" sz="2000" i="0" dirty="0">
                <a:latin typeface="Arial" charset="0"/>
                <a:cs typeface="+mn-cs"/>
              </a:rPr>
              <a:t> Error detection not 100% reliable!</a:t>
            </a:r>
          </a:p>
          <a:p>
            <a:pPr lvl="1">
              <a:buFontTx/>
              <a:buChar char="•"/>
              <a:defRPr/>
            </a:pPr>
            <a:r>
              <a:rPr lang="en-US" sz="2000" i="0" dirty="0">
                <a:latin typeface="Arial" charset="0"/>
                <a:cs typeface="+mn-cs"/>
              </a:rPr>
              <a:t> protocol may miss some errors, but rarely</a:t>
            </a:r>
          </a:p>
          <a:p>
            <a:pPr lvl="1">
              <a:buFontTx/>
              <a:buChar char="•"/>
              <a:defRPr/>
            </a:pPr>
            <a:r>
              <a:rPr lang="en-US" sz="2000" i="0" dirty="0">
                <a:latin typeface="Arial" charset="0"/>
                <a:cs typeface="+mn-cs"/>
              </a:rPr>
              <a:t> larger EDC field yields better detection and correction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5384800" y="3916363"/>
            <a:ext cx="176213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4773613" y="3873500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otherwise</a:t>
            </a:r>
          </a:p>
        </p:txBody>
      </p:sp>
      <p:pic>
        <p:nvPicPr>
          <p:cNvPr id="60424" name="Picture 7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971165"/>
            <a:ext cx="3737081" cy="17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86853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9366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85750"/>
            <a:ext cx="5334000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Parity checking</a:t>
            </a:r>
          </a:p>
        </p:txBody>
      </p:sp>
      <p:pic>
        <p:nvPicPr>
          <p:cNvPr id="62469" name="Picture 3" descr="522 Single Bit Parity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727325"/>
            <a:ext cx="26098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61988" y="1416050"/>
            <a:ext cx="28194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3363" indent="-233363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+mn-cs"/>
              </a:rPr>
              <a:t>single bit parity:</a:t>
            </a:r>
            <a:r>
              <a:rPr lang="en-US" sz="2400" b="1" dirty="0">
                <a:solidFill>
                  <a:srgbClr val="CC0000"/>
                </a:solidFill>
                <a:latin typeface="Arial" charset="0"/>
                <a:cs typeface="+mn-cs"/>
              </a:rPr>
              <a:t> 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Arial" charset="0"/>
                <a:cs typeface="+mn-cs"/>
              </a:rPr>
              <a:t>d</a:t>
            </a:r>
            <a:r>
              <a:rPr lang="en-US" sz="2000" i="0" dirty="0">
                <a:latin typeface="Arial" charset="0"/>
                <a:cs typeface="+mn-cs"/>
              </a:rPr>
              <a:t>etect single bit errors</a:t>
            </a:r>
          </a:p>
        </p:txBody>
      </p:sp>
      <p:pic>
        <p:nvPicPr>
          <p:cNvPr id="62471" name="Picture 5" descr="523 Double Bit Parity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2327275"/>
            <a:ext cx="37512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3825875" y="1409700"/>
            <a:ext cx="448421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+mn-cs"/>
              </a:rPr>
              <a:t>two-dimensional bit parity: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Arial" charset="0"/>
                <a:cs typeface="+mn-cs"/>
              </a:rPr>
              <a:t> detect and correct single bit errors</a:t>
            </a:r>
          </a:p>
        </p:txBody>
      </p:sp>
      <p:sp>
        <p:nvSpPr>
          <p:cNvPr id="12298" name="Oval 7"/>
          <p:cNvSpPr>
            <a:spLocks noChangeArrowheads="1"/>
          </p:cNvSpPr>
          <p:nvPr/>
        </p:nvSpPr>
        <p:spPr bwMode="auto">
          <a:xfrm>
            <a:off x="4572000" y="5338763"/>
            <a:ext cx="163513" cy="21113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299" name="Oval 9"/>
          <p:cNvSpPr>
            <a:spLocks noChangeArrowheads="1"/>
          </p:cNvSpPr>
          <p:nvPr/>
        </p:nvSpPr>
        <p:spPr bwMode="auto">
          <a:xfrm>
            <a:off x="6248400" y="5334000"/>
            <a:ext cx="147638" cy="2079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2475" name="TextBox 1"/>
          <p:cNvSpPr txBox="1">
            <a:spLocks noChangeArrowheads="1"/>
          </p:cNvSpPr>
          <p:nvPr/>
        </p:nvSpPr>
        <p:spPr bwMode="auto">
          <a:xfrm>
            <a:off x="4503738" y="5241925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62476" name="TextBox 13"/>
          <p:cNvSpPr txBox="1">
            <a:spLocks noChangeArrowheads="1"/>
          </p:cNvSpPr>
          <p:nvPr/>
        </p:nvSpPr>
        <p:spPr bwMode="auto">
          <a:xfrm>
            <a:off x="6162675" y="523240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272042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3838"/>
            <a:ext cx="7772400" cy="101441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Internet checksum </a:t>
            </a:r>
            <a:r>
              <a:rPr lang="en-US" sz="3600" dirty="0">
                <a:latin typeface="Gill Sans MT" charset="0"/>
                <a:cs typeface="+mj-cs"/>
              </a:rPr>
              <a:t>(review)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2625" y="2519363"/>
            <a:ext cx="3657600" cy="349567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sender: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treat segment contents as sequence of 16-bit integers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checksum: addition (1</a:t>
            </a:r>
            <a:r>
              <a:rPr lang="ja-JP" altLang="en-US" sz="240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s complement sum) of segment contents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sender puts checksum value into UDP checksum field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lnSpc>
                <a:spcPct val="75000"/>
              </a:lnSpc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33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414713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receiver: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compute checksum of received segment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check if computed checksum equals checksum field value: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NO - error detected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YES - no error detected. </a:t>
            </a:r>
            <a:r>
              <a:rPr lang="en-US" i="1" dirty="0">
                <a:latin typeface="Gill Sans MT" charset="0"/>
              </a:rPr>
              <a:t>But maybe errors nonetheless?</a:t>
            </a:r>
            <a:r>
              <a:rPr lang="en-US" dirty="0">
                <a:latin typeface="Gill Sans MT" charset="0"/>
              </a:rPr>
              <a:t> 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695325" y="1457325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goal:</a:t>
            </a:r>
            <a:r>
              <a:rPr lang="en-US" sz="2400" i="0" dirty="0">
                <a:latin typeface="Gill Sans MT" charset="0"/>
                <a:cs typeface="+mn-cs"/>
              </a:rPr>
              <a:t> detect </a:t>
            </a:r>
            <a:r>
              <a:rPr lang="ja-JP" altLang="en-US" sz="2400" i="0">
                <a:latin typeface="Gill Sans MT" charset="0"/>
                <a:cs typeface="+mn-cs"/>
              </a:rPr>
              <a:t>“</a:t>
            </a:r>
            <a:r>
              <a:rPr lang="en-US" sz="2400" i="0" dirty="0">
                <a:latin typeface="Gill Sans MT" charset="0"/>
                <a:cs typeface="+mn-cs"/>
              </a:rPr>
              <a:t>errors</a:t>
            </a:r>
            <a:r>
              <a:rPr lang="ja-JP" altLang="en-US" sz="2400" i="0">
                <a:latin typeface="Gill Sans MT" charset="0"/>
                <a:cs typeface="+mn-cs"/>
              </a:rPr>
              <a:t>”</a:t>
            </a:r>
            <a:r>
              <a:rPr lang="en-US" sz="2400" i="0" dirty="0">
                <a:latin typeface="Gill Sans MT" charset="0"/>
                <a:cs typeface="+mn-cs"/>
              </a:rPr>
              <a:t> (e.g., flipped bits) in transmitted packet (note: used at transport layer</a:t>
            </a:r>
            <a:r>
              <a:rPr lang="en-US" sz="2400" dirty="0">
                <a:latin typeface="Gill Sans MT" charset="0"/>
                <a:cs typeface="+mn-cs"/>
              </a:rPr>
              <a:t> only</a:t>
            </a:r>
            <a:r>
              <a:rPr lang="en-US" sz="2400" i="0" dirty="0">
                <a:latin typeface="Gill Sans MT" charset="0"/>
                <a:cs typeface="+mn-cs"/>
              </a:rPr>
              <a:t>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i="0" dirty="0">
              <a:latin typeface="Gill Sans MT" charset="0"/>
              <a:cs typeface="+mn-cs"/>
            </a:endParaRPr>
          </a:p>
        </p:txBody>
      </p:sp>
      <p:pic>
        <p:nvPicPr>
          <p:cNvPr id="64519" name="Picture 8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96202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714562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9223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11138"/>
            <a:ext cx="8231188" cy="1004887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Cyclic redundancy check</a:t>
            </a:r>
            <a:endParaRPr lang="en-US" sz="4800" dirty="0">
              <a:latin typeface="Gill Sans MT" charset="0"/>
              <a:cs typeface="+mj-cs"/>
            </a:endParaRP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319213"/>
            <a:ext cx="7772400" cy="3360737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more powerful error-detection coding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view data bits,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</a:t>
            </a:r>
            <a:r>
              <a:rPr lang="en-US" sz="2400" dirty="0">
                <a:latin typeface="Gill Sans MT" charset="0"/>
                <a:cs typeface="+mn-cs"/>
              </a:rPr>
              <a:t>, as a binary number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choose r+1 bit pattern (generator),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G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goal: choose r CRC bits,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R</a:t>
            </a:r>
            <a:r>
              <a:rPr lang="en-US" sz="2400" dirty="0">
                <a:latin typeface="Gill Sans MT" charset="0"/>
                <a:cs typeface="+mn-cs"/>
              </a:rPr>
              <a:t>, such that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 &lt;D,R&gt; exactly divisible by G (modulo 2)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receiver knows G, divides &lt;D,R&gt; by G.  If non-zero remainder: error detected!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can detect all burst errors less than r+1 bits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widely used in practice (Ethernet, 802.11 WiFi, ATM)</a:t>
            </a:r>
          </a:p>
        </p:txBody>
      </p:sp>
      <p:pic>
        <p:nvPicPr>
          <p:cNvPr id="66566" name="Picture 4" descr="524 CRC cod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743450"/>
            <a:ext cx="573881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756082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285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CRC example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81025" y="1447800"/>
            <a:ext cx="3711575" cy="3244850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want:</a:t>
            </a:r>
            <a:endParaRPr lang="en-US" sz="3200" dirty="0">
              <a:solidFill>
                <a:srgbClr val="000099"/>
              </a:solidFill>
              <a:latin typeface="Gill Sans MT" charset="0"/>
              <a:cs typeface="+mn-cs"/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dirty="0">
                <a:latin typeface="Gill Sans MT" charset="0"/>
              </a:rPr>
              <a:t>D</a:t>
            </a:r>
            <a:r>
              <a:rPr lang="en-US" sz="2800" baseline="26000" dirty="0">
                <a:latin typeface="Gill Sans MT" charset="0"/>
              </a:rPr>
              <a:t>.</a:t>
            </a:r>
            <a:r>
              <a:rPr lang="en-US" sz="2800" dirty="0">
                <a:latin typeface="Gill Sans MT" charset="0"/>
              </a:rPr>
              <a:t>2</a:t>
            </a:r>
            <a:r>
              <a:rPr lang="en-US" sz="2800" baseline="30000" dirty="0">
                <a:latin typeface="Gill Sans MT" charset="0"/>
              </a:rPr>
              <a:t>r</a:t>
            </a:r>
            <a:r>
              <a:rPr lang="en-US" sz="2800" dirty="0">
                <a:latin typeface="Gill Sans MT" charset="0"/>
              </a:rPr>
              <a:t> XOR R = nG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latin typeface="Gill Sans MT" charset="0"/>
                <a:cs typeface="+mn-cs"/>
              </a:rPr>
              <a:t>equivalently:</a:t>
            </a:r>
            <a:endParaRPr lang="en-US" sz="3200" dirty="0">
              <a:solidFill>
                <a:srgbClr val="000099"/>
              </a:solidFill>
              <a:latin typeface="Gill Sans MT" charset="0"/>
              <a:cs typeface="+mn-cs"/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dirty="0">
                <a:latin typeface="Gill Sans MT" charset="0"/>
              </a:rPr>
              <a:t>D</a:t>
            </a:r>
            <a:r>
              <a:rPr lang="en-US" sz="2800" baseline="26000" dirty="0">
                <a:latin typeface="Gill Sans MT" charset="0"/>
              </a:rPr>
              <a:t>.</a:t>
            </a:r>
            <a:r>
              <a:rPr lang="en-US" sz="2800" dirty="0">
                <a:latin typeface="Gill Sans MT" charset="0"/>
              </a:rPr>
              <a:t>2</a:t>
            </a:r>
            <a:r>
              <a:rPr lang="en-US" sz="2800" baseline="30000" dirty="0">
                <a:latin typeface="Gill Sans MT" charset="0"/>
              </a:rPr>
              <a:t>r</a:t>
            </a:r>
            <a:r>
              <a:rPr lang="en-US" sz="2800" dirty="0">
                <a:latin typeface="Gill Sans MT" charset="0"/>
              </a:rPr>
              <a:t> = nG XOR R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latin typeface="Gill Sans MT" charset="0"/>
                <a:cs typeface="+mn-cs"/>
              </a:rPr>
              <a:t>equivalently:</a:t>
            </a:r>
            <a:r>
              <a:rPr lang="en-US" dirty="0">
                <a:latin typeface="Gill Sans MT" charset="0"/>
                <a:cs typeface="+mn-cs"/>
              </a:rPr>
              <a:t> 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    if we divide D</a:t>
            </a:r>
            <a:r>
              <a:rPr lang="en-US" baseline="26000" dirty="0">
                <a:latin typeface="Gill Sans MT" charset="0"/>
                <a:cs typeface="+mn-cs"/>
              </a:rPr>
              <a:t>.</a:t>
            </a:r>
            <a:r>
              <a:rPr lang="en-US" dirty="0">
                <a:latin typeface="Gill Sans MT" charset="0"/>
                <a:cs typeface="+mn-cs"/>
              </a:rPr>
              <a:t>2</a:t>
            </a:r>
            <a:r>
              <a:rPr lang="en-US" baseline="30000" dirty="0">
                <a:latin typeface="Gill Sans MT" charset="0"/>
                <a:cs typeface="+mn-cs"/>
              </a:rPr>
              <a:t>r</a:t>
            </a:r>
            <a:r>
              <a:rPr lang="en-US" dirty="0">
                <a:latin typeface="Gill Sans MT" charset="0"/>
                <a:cs typeface="+mn-cs"/>
              </a:rPr>
              <a:t> by G, want remainder R to satisfy:</a:t>
            </a: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1227138" y="4957763"/>
            <a:ext cx="3767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latin typeface="Arial" charset="0"/>
                <a:cs typeface="+mn-cs"/>
              </a:rPr>
              <a:t>R</a:t>
            </a:r>
            <a:r>
              <a:rPr lang="en-US" dirty="0">
                <a:latin typeface="Arial" charset="0"/>
                <a:cs typeface="+mn-cs"/>
              </a:rPr>
              <a:t> = remainder[           ]</a:t>
            </a:r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2641600" y="4797425"/>
            <a:ext cx="1336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+mn-cs"/>
              </a:rPr>
              <a:t>D</a:t>
            </a:r>
            <a:r>
              <a:rPr lang="en-US" sz="2400" baseline="26000" dirty="0">
                <a:latin typeface="Arial" charset="0"/>
                <a:cs typeface="+mn-cs"/>
              </a:rPr>
              <a:t>.</a:t>
            </a:r>
            <a:r>
              <a:rPr lang="en-US" sz="2400" dirty="0">
                <a:latin typeface="Arial" charset="0"/>
                <a:cs typeface="+mn-cs"/>
              </a:rPr>
              <a:t>2</a:t>
            </a:r>
            <a:r>
              <a:rPr lang="en-US" sz="2400" baseline="30000" dirty="0">
                <a:latin typeface="Arial" charset="0"/>
                <a:cs typeface="+mn-cs"/>
              </a:rPr>
              <a:t>r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+mn-cs"/>
              </a:rPr>
              <a:t>G</a:t>
            </a: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>
            <a:off x="2984500" y="5213350"/>
            <a:ext cx="631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055688" y="4622800"/>
            <a:ext cx="3201987" cy="119062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8617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914400"/>
            <a:ext cx="2970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8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88" y="1028700"/>
            <a:ext cx="4106862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2994793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6.3 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>
                <a:latin typeface="Gill Sans MT" charset="0"/>
                <a:cs typeface="+mn-cs"/>
              </a:rPr>
              <a:t> 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60290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7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8366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Multiple access links, protocols</a:t>
            </a:r>
            <a:endParaRPr lang="en-US" sz="4800" dirty="0">
              <a:latin typeface="Gill Sans MT" charset="0"/>
              <a:cs typeface="+mj-cs"/>
            </a:endParaRP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109663"/>
            <a:ext cx="7772400" cy="329247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two types of </a:t>
            </a:r>
            <a:r>
              <a:rPr lang="ja-JP" altLang="en-US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links</a:t>
            </a:r>
            <a:r>
              <a:rPr lang="ja-JP" altLang="en-US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: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point-to-point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PPP for dial-up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point-to-point link between Ethernet switch, host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broadcast (shared wire or medium)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old-fashioned Ethernet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upstream HFC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802.11 wireless LAN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933450" y="5694363"/>
            <a:ext cx="1601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wire (e.g.,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cabled Ethernet)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2781300" y="5683250"/>
            <a:ext cx="16906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 (e.g., 802.11 WiFi)</a:t>
            </a:r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5070475" y="5691188"/>
            <a:ext cx="1011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(satellite) </a:t>
            </a:r>
          </a:p>
        </p:txBody>
      </p:sp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6543675" y="5700713"/>
            <a:ext cx="197643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humans at a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cocktail party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(shared air, acoustical)</a:t>
            </a:r>
          </a:p>
        </p:txBody>
      </p:sp>
      <p:sp>
        <p:nvSpPr>
          <p:cNvPr id="17419" name="Line 173"/>
          <p:cNvSpPr>
            <a:spLocks noChangeShapeType="1"/>
          </p:cNvSpPr>
          <p:nvPr/>
        </p:nvSpPr>
        <p:spPr bwMode="auto">
          <a:xfrm flipH="1">
            <a:off x="1544638" y="4522788"/>
            <a:ext cx="466725" cy="89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0" name="Line 174"/>
          <p:cNvSpPr>
            <a:spLocks noChangeShapeType="1"/>
          </p:cNvSpPr>
          <p:nvPr/>
        </p:nvSpPr>
        <p:spPr bwMode="auto">
          <a:xfrm>
            <a:off x="1527175" y="4994275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1" name="Line 175"/>
          <p:cNvSpPr>
            <a:spLocks noChangeShapeType="1"/>
          </p:cNvSpPr>
          <p:nvPr/>
        </p:nvSpPr>
        <p:spPr bwMode="auto">
          <a:xfrm>
            <a:off x="1392238" y="5330825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2" name="Line 176"/>
          <p:cNvSpPr>
            <a:spLocks noChangeShapeType="1"/>
          </p:cNvSpPr>
          <p:nvPr/>
        </p:nvSpPr>
        <p:spPr bwMode="auto">
          <a:xfrm flipV="1">
            <a:off x="1836738" y="4854575"/>
            <a:ext cx="1778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18" name="Group 382"/>
          <p:cNvGrpSpPr>
            <a:grpSpLocks/>
          </p:cNvGrpSpPr>
          <p:nvPr/>
        </p:nvGrpSpPr>
        <p:grpSpPr bwMode="auto">
          <a:xfrm>
            <a:off x="4808538" y="5362575"/>
            <a:ext cx="288925" cy="220663"/>
            <a:chOff x="2274" y="2821"/>
            <a:chExt cx="215" cy="238"/>
          </a:xfrm>
        </p:grpSpPr>
        <p:sp>
          <p:nvSpPr>
            <p:cNvPr id="72903" name="Freeform 383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4" name="Line 384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5" name="Freeform 385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6" name="Line 386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7" name="Freeform 387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8" name="Line 388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9" name="Freeform 389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0" name="Freeform 390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1" name="Rectangle 391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2" name="Freeform 392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3" name="Line 393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4" name="Line 394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5" name="Line 395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6" name="Freeform 396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19" name="Group 398"/>
          <p:cNvGrpSpPr>
            <a:grpSpLocks/>
          </p:cNvGrpSpPr>
          <p:nvPr/>
        </p:nvGrpSpPr>
        <p:grpSpPr bwMode="auto">
          <a:xfrm>
            <a:off x="5314950" y="5343525"/>
            <a:ext cx="223838" cy="254000"/>
            <a:chOff x="2274" y="2821"/>
            <a:chExt cx="215" cy="238"/>
          </a:xfrm>
        </p:grpSpPr>
        <p:sp>
          <p:nvSpPr>
            <p:cNvPr id="72889" name="Freeform 399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0" name="Line 400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1" name="Freeform 401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2" name="Line 402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3" name="Freeform 403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4" name="Line 404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5" name="Freeform 405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6" name="Freeform 406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7" name="Rectangle 407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8" name="Freeform 408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9" name="Line 409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0" name="Line 410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1" name="Line 411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2" name="Freeform 412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0" name="Group 413"/>
          <p:cNvGrpSpPr>
            <a:grpSpLocks/>
          </p:cNvGrpSpPr>
          <p:nvPr/>
        </p:nvGrpSpPr>
        <p:grpSpPr bwMode="auto">
          <a:xfrm flipH="1">
            <a:off x="5694363" y="5372100"/>
            <a:ext cx="298450" cy="211138"/>
            <a:chOff x="2274" y="2821"/>
            <a:chExt cx="215" cy="238"/>
          </a:xfrm>
        </p:grpSpPr>
        <p:sp>
          <p:nvSpPr>
            <p:cNvPr id="72875" name="Freeform 414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6" name="Line 415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7" name="Freeform 416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8" name="Line 417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9" name="Freeform 418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0" name="Line 419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1" name="Freeform 420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2" name="Freeform 421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3" name="Rectangle 422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4" name="Freeform 423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5" name="Line 424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6" name="Line 425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7" name="Line 426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8" name="Freeform 427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72721" name="Picture 429" descr="MMj03957750000[1]"/>
          <p:cNvPicPr>
            <a:picLocks noChangeAspect="1" noChangeArrowheads="1" noCrop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8" y="4649788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2" name="Picture 432" descr="cocktail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3" y="4568825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Line 434"/>
          <p:cNvSpPr>
            <a:spLocks noChangeShapeType="1"/>
          </p:cNvSpPr>
          <p:nvPr/>
        </p:nvSpPr>
        <p:spPr bwMode="auto">
          <a:xfrm>
            <a:off x="1708150" y="4627563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9" name="Line 435"/>
          <p:cNvSpPr>
            <a:spLocks noChangeShapeType="1"/>
          </p:cNvSpPr>
          <p:nvPr/>
        </p:nvSpPr>
        <p:spPr bwMode="auto">
          <a:xfrm>
            <a:off x="1708150" y="4627563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0" name="Line 436"/>
          <p:cNvSpPr>
            <a:spLocks noChangeShapeType="1"/>
          </p:cNvSpPr>
          <p:nvPr/>
        </p:nvSpPr>
        <p:spPr bwMode="auto">
          <a:xfrm>
            <a:off x="1639888" y="5264150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26" name="Group 506"/>
          <p:cNvGrpSpPr>
            <a:grpSpLocks/>
          </p:cNvGrpSpPr>
          <p:nvPr/>
        </p:nvGrpSpPr>
        <p:grpSpPr bwMode="auto">
          <a:xfrm flipH="1">
            <a:off x="977900" y="5140325"/>
            <a:ext cx="501650" cy="512763"/>
            <a:chOff x="2839" y="3501"/>
            <a:chExt cx="755" cy="803"/>
          </a:xfrm>
        </p:grpSpPr>
        <p:pic>
          <p:nvPicPr>
            <p:cNvPr id="72873" name="Picture 507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74" name="Freeform 50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27" name="Group 621"/>
          <p:cNvGrpSpPr>
            <a:grpSpLocks/>
          </p:cNvGrpSpPr>
          <p:nvPr/>
        </p:nvGrpSpPr>
        <p:grpSpPr bwMode="auto">
          <a:xfrm>
            <a:off x="3038475" y="4186238"/>
            <a:ext cx="635000" cy="485775"/>
            <a:chOff x="3061" y="2530"/>
            <a:chExt cx="400" cy="306"/>
          </a:xfrm>
        </p:grpSpPr>
        <p:grpSp>
          <p:nvGrpSpPr>
            <p:cNvPr id="72842" name="Group 49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67" name="Freeform 49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8" name="Freeform 49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9" name="Freeform 49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0" name="Freeform 49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1" name="Freeform 49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2" name="Freeform 50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43" name="Picture 549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4" name="Freeform 550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45" name="Picture 551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6" name="Freeform 552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7" name="Freeform 553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8" name="Freeform 554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9" name="Freeform 555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0" name="Freeform 556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1" name="Freeform 557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52" name="Group 558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861" name="Freeform 559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2" name="Freeform 560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3" name="Freeform 561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4" name="Freeform 562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5" name="Freeform 563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6" name="Freeform 564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53" name="Freeform 565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4" name="Freeform 566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5" name="Freeform 567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6" name="Freeform 568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7" name="Freeform 569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8" name="Freeform 570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9" name="Freeform 589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60" name="Freeform 590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8" name="Group 632"/>
          <p:cNvGrpSpPr>
            <a:grpSpLocks/>
          </p:cNvGrpSpPr>
          <p:nvPr/>
        </p:nvGrpSpPr>
        <p:grpSpPr bwMode="auto">
          <a:xfrm>
            <a:off x="3925888" y="4354513"/>
            <a:ext cx="536575" cy="401637"/>
            <a:chOff x="3328" y="2543"/>
            <a:chExt cx="338" cy="253"/>
          </a:xfrm>
        </p:grpSpPr>
        <p:grpSp>
          <p:nvGrpSpPr>
            <p:cNvPr id="72815" name="Group 487"/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72836" name="Freeform 488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7" name="Freeform 489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8" name="Freeform 490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9" name="Freeform 491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0" name="Freeform 492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1" name="Freeform 493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16" name="Picture 571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7" name="Freeform 572"/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18" name="Picture 573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9" name="Freeform 574"/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0" name="Freeform 575"/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1" name="Freeform 576"/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2" name="Freeform 577"/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3" name="Freeform 578"/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4" name="Freeform 579"/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25" name="Group 580"/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72830" name="Freeform 58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1" name="Freeform 58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2" name="Freeform 58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3" name="Freeform 58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4" name="Freeform 58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5" name="Freeform 58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26" name="Freeform 587"/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7" name="Freeform 588"/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8" name="Freeform 591"/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9" name="Freeform 592"/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9" name="Group 631"/>
          <p:cNvGrpSpPr>
            <a:grpSpLocks/>
          </p:cNvGrpSpPr>
          <p:nvPr/>
        </p:nvGrpSpPr>
        <p:grpSpPr bwMode="auto">
          <a:xfrm>
            <a:off x="3308350" y="4614863"/>
            <a:ext cx="585788" cy="419100"/>
            <a:chOff x="5096" y="2218"/>
            <a:chExt cx="369" cy="264"/>
          </a:xfrm>
        </p:grpSpPr>
        <p:grpSp>
          <p:nvGrpSpPr>
            <p:cNvPr id="72806" name="Group 622"/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72809" name="Freeform 623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0" name="Freeform 624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1" name="Freeform 625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2" name="Freeform 626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3" name="Freeform 627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4" name="Freeform 628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07" name="Picture 629" descr="access_point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808" name="Picture 630" descr="access_point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30" name="Group 633"/>
          <p:cNvGrpSpPr>
            <a:grpSpLocks/>
          </p:cNvGrpSpPr>
          <p:nvPr/>
        </p:nvGrpSpPr>
        <p:grpSpPr bwMode="auto">
          <a:xfrm>
            <a:off x="3009900" y="5040313"/>
            <a:ext cx="635000" cy="485775"/>
            <a:chOff x="3061" y="2530"/>
            <a:chExt cx="400" cy="306"/>
          </a:xfrm>
        </p:grpSpPr>
        <p:grpSp>
          <p:nvGrpSpPr>
            <p:cNvPr id="72775" name="Group 63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00" name="Freeform 63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1" name="Freeform 63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2" name="Freeform 63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3" name="Freeform 63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4" name="Freeform 63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5" name="Freeform 64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76" name="Picture 641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7" name="Freeform 642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78" name="Picture 643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9" name="Freeform 644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0" name="Freeform 645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1" name="Freeform 646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2" name="Freeform 647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3" name="Freeform 648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4" name="Freeform 649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85" name="Group 650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94" name="Freeform 65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5" name="Freeform 65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6" name="Freeform 65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7" name="Freeform 65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8" name="Freeform 65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9" name="Freeform 65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86" name="Freeform 657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7" name="Freeform 658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8" name="Freeform 659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9" name="Freeform 660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0" name="Freeform 661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1" name="Freeform 662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2" name="Freeform 663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3" name="Freeform 664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1" name="Group 665"/>
          <p:cNvGrpSpPr>
            <a:grpSpLocks/>
          </p:cNvGrpSpPr>
          <p:nvPr/>
        </p:nvGrpSpPr>
        <p:grpSpPr bwMode="auto">
          <a:xfrm>
            <a:off x="3492500" y="5095875"/>
            <a:ext cx="635000" cy="485775"/>
            <a:chOff x="3061" y="2530"/>
            <a:chExt cx="400" cy="306"/>
          </a:xfrm>
        </p:grpSpPr>
        <p:grpSp>
          <p:nvGrpSpPr>
            <p:cNvPr id="72744" name="Group 666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769" name="Freeform 667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0" name="Freeform 668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1" name="Freeform 669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2" name="Freeform 670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3" name="Freeform 671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4" name="Freeform 672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45" name="Picture 673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6" name="Freeform 674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47" name="Picture 675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8" name="Freeform 676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49" name="Freeform 677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0" name="Freeform 678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1" name="Freeform 679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2" name="Freeform 680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3" name="Freeform 681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54" name="Group 682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63" name="Freeform 683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4" name="Freeform 684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5" name="Freeform 685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6" name="Freeform 686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7" name="Freeform 687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8" name="Freeform 688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55" name="Freeform 689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6" name="Freeform 690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7" name="Freeform 691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8" name="Freeform 692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9" name="Freeform 693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0" name="Freeform 694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1" name="Freeform 695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2" name="Freeform 696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2" name="Group 699"/>
          <p:cNvGrpSpPr>
            <a:grpSpLocks/>
          </p:cNvGrpSpPr>
          <p:nvPr/>
        </p:nvGrpSpPr>
        <p:grpSpPr bwMode="auto">
          <a:xfrm flipH="1">
            <a:off x="1131888" y="4695825"/>
            <a:ext cx="501650" cy="512763"/>
            <a:chOff x="2839" y="3501"/>
            <a:chExt cx="755" cy="803"/>
          </a:xfrm>
        </p:grpSpPr>
        <p:pic>
          <p:nvPicPr>
            <p:cNvPr id="72742" name="Picture 700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3" name="Freeform 7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3" name="Group 702"/>
          <p:cNvGrpSpPr>
            <a:grpSpLocks/>
          </p:cNvGrpSpPr>
          <p:nvPr/>
        </p:nvGrpSpPr>
        <p:grpSpPr bwMode="auto">
          <a:xfrm flipH="1">
            <a:off x="1282700" y="4268788"/>
            <a:ext cx="501650" cy="512762"/>
            <a:chOff x="2839" y="3501"/>
            <a:chExt cx="755" cy="803"/>
          </a:xfrm>
        </p:grpSpPr>
        <p:pic>
          <p:nvPicPr>
            <p:cNvPr id="72740" name="Picture 703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1" name="Freeform 70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4" name="Group 705"/>
          <p:cNvGrpSpPr>
            <a:grpSpLocks/>
          </p:cNvGrpSpPr>
          <p:nvPr/>
        </p:nvGrpSpPr>
        <p:grpSpPr bwMode="auto">
          <a:xfrm>
            <a:off x="1955800" y="4656138"/>
            <a:ext cx="501650" cy="512762"/>
            <a:chOff x="2839" y="3501"/>
            <a:chExt cx="755" cy="803"/>
          </a:xfrm>
        </p:grpSpPr>
        <p:pic>
          <p:nvPicPr>
            <p:cNvPr id="72738" name="Picture 706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9" name="Freeform 707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5" name="Group 708"/>
          <p:cNvGrpSpPr>
            <a:grpSpLocks/>
          </p:cNvGrpSpPr>
          <p:nvPr/>
        </p:nvGrpSpPr>
        <p:grpSpPr bwMode="auto">
          <a:xfrm>
            <a:off x="1757363" y="5095875"/>
            <a:ext cx="501650" cy="512763"/>
            <a:chOff x="2839" y="3501"/>
            <a:chExt cx="755" cy="803"/>
          </a:xfrm>
        </p:grpSpPr>
        <p:pic>
          <p:nvPicPr>
            <p:cNvPr id="72736" name="Picture 709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7" name="Freeform 710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2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559746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0414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Multiple access protocols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95413"/>
            <a:ext cx="8396287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single shared broadcast channel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two or more simultaneous transmissions by nodes: interference 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collision</a:t>
            </a:r>
            <a:r>
              <a:rPr lang="en-US" dirty="0">
                <a:latin typeface="Gill Sans MT" charset="0"/>
              </a:rPr>
              <a:t> if node receives two or more signals at the same time</a:t>
            </a:r>
          </a:p>
          <a:p>
            <a:pPr>
              <a:buFont typeface="Wingdings" charset="0"/>
              <a:buNone/>
              <a:defRPr/>
            </a:pPr>
            <a:endParaRPr lang="en-US" sz="2400" i="1" u="sng" dirty="0">
              <a:solidFill>
                <a:srgbClr val="FF0000"/>
              </a:solidFill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multiple access protocol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distributed algorithm that determines how nodes share channel, i.e., determine when node can transmit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communication about channel sharing must use channel itself!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no out-of-band channel for coordination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441945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3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An ideal multiple access protocol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given: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broadcast channel of rate R bps</a:t>
            </a: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desiderata: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1. when one node wants to transmit, it can send at rate R.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2. when M nodes want to transmit, each can send at average rate R/M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3. fully decentralized:</a:t>
            </a:r>
          </a:p>
          <a:p>
            <a:pPr lvl="2">
              <a:defRPr/>
            </a:pPr>
            <a:r>
              <a:rPr lang="en-US" sz="2400" dirty="0">
                <a:latin typeface="Gill Sans MT" charset="0"/>
              </a:rPr>
              <a:t>no special node to coordinate transmissions</a:t>
            </a:r>
          </a:p>
          <a:p>
            <a:pPr lvl="2">
              <a:defRPr/>
            </a:pPr>
            <a:r>
              <a:rPr lang="en-US" sz="2400" dirty="0">
                <a:latin typeface="Gill Sans MT" charset="0"/>
              </a:rPr>
              <a:t>no synchronization of clocks, slots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4. simple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57284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" y="1039813"/>
            <a:ext cx="7187487" cy="18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6: Link layer and LANs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990033"/>
                </a:solidFill>
                <a:latin typeface="Gill Sans MT" charset="0"/>
                <a:cs typeface="+mn-cs"/>
              </a:rPr>
              <a:t>our goals:</a:t>
            </a:r>
            <a:r>
              <a:rPr lang="en-US" sz="3200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understand principles behind link layer services: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 detection, correction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sharing a broadcast channel: multiple access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link layer addressing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local area networks: Ethernet, VLANs</a:t>
            </a:r>
            <a:endParaRPr lang="en-US" dirty="0">
              <a:solidFill>
                <a:srgbClr val="000099"/>
              </a:solidFill>
              <a:latin typeface="Gill Sans MT" charset="0"/>
            </a:endParaRP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instantiation, implementation of various link layer technologies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398608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1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9445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1925"/>
            <a:ext cx="8101013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MAC protocols: taxonomy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8271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three broad classes: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channel partitioning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divide channel into smaller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sz="2000" dirty="0">
                <a:latin typeface="Gill Sans MT" charset="0"/>
              </a:rPr>
              <a:t>pieces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sz="2000" dirty="0">
                <a:latin typeface="Gill Sans MT" charset="0"/>
              </a:rPr>
              <a:t> (time slots, frequency, code)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allocate piece to node for exclusive use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random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channel not divided, allow collisions</a:t>
            </a:r>
          </a:p>
          <a:p>
            <a:pPr lvl="1">
              <a:defRPr/>
            </a:pPr>
            <a:r>
              <a:rPr lang="ja-JP" altLang="en-US" sz="2000">
                <a:latin typeface="Gill Sans MT" charset="0"/>
              </a:rPr>
              <a:t>“</a:t>
            </a:r>
            <a:r>
              <a:rPr lang="en-US" sz="2000" dirty="0">
                <a:latin typeface="Gill Sans MT" charset="0"/>
              </a:rPr>
              <a:t>recover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sz="2000" dirty="0">
                <a:latin typeface="Gill Sans MT" charset="0"/>
              </a:rPr>
              <a:t> from collisions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ja-JP" altLang="en-US" i="1">
                <a:solidFill>
                  <a:srgbClr val="CC0000"/>
                </a:solidFill>
                <a:latin typeface="Gill Sans MT" charset="0"/>
                <a:cs typeface="+mn-cs"/>
              </a:rPr>
              <a:t>“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  <a:r>
              <a:rPr lang="ja-JP" altLang="en-US" i="1">
                <a:solidFill>
                  <a:srgbClr val="CC0000"/>
                </a:solidFill>
                <a:latin typeface="Gill Sans MT" charset="0"/>
                <a:cs typeface="+mn-cs"/>
              </a:rPr>
              <a:t>”</a:t>
            </a:r>
            <a:endParaRPr lang="en-US" i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nodes take turns, but nodes with more to send can take longer turns</a:t>
            </a:r>
            <a:endParaRPr lang="en-US" dirty="0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657003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9" name="Picture 50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03300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206375"/>
            <a:ext cx="862965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Channel partitioning MAC protocols: TDMA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1379538"/>
            <a:ext cx="7772400" cy="293052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TDMA: time division multiple access</a:t>
            </a:r>
            <a:r>
              <a:rPr lang="en-US" sz="3200" dirty="0">
                <a:latin typeface="Gill Sans MT" charset="0"/>
                <a:cs typeface="+mn-cs"/>
              </a:rPr>
              <a:t>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access to channel in "rounds"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each station gets fixed length slot (length = packet transmission time) in each round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unused slots go idle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example: 6-station LAN, 1,3,4 have packets to send, slots 2,5,6 idle </a:t>
            </a: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1052513" y="5440363"/>
            <a:ext cx="6084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274763" y="5213350"/>
            <a:ext cx="479425" cy="230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2233613" y="5213350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2708275" y="5213350"/>
            <a:ext cx="479425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>
            <a:off x="1276350" y="5100638"/>
            <a:ext cx="0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6" name="Line 16"/>
          <p:cNvSpPr>
            <a:spLocks noChangeShapeType="1"/>
          </p:cNvSpPr>
          <p:nvPr/>
        </p:nvSpPr>
        <p:spPr bwMode="auto">
          <a:xfrm>
            <a:off x="4141788" y="5103813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7" name="Text Box 23"/>
          <p:cNvSpPr txBox="1">
            <a:spLocks noChangeArrowheads="1"/>
          </p:cNvSpPr>
          <p:nvPr/>
        </p:nvSpPr>
        <p:spPr bwMode="auto">
          <a:xfrm>
            <a:off x="1374775" y="51800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21518" name="Text Box 24"/>
          <p:cNvSpPr txBox="1">
            <a:spLocks noChangeArrowheads="1"/>
          </p:cNvSpPr>
          <p:nvPr/>
        </p:nvSpPr>
        <p:spPr bwMode="auto">
          <a:xfrm>
            <a:off x="2320925" y="5165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3</a:t>
            </a:r>
          </a:p>
        </p:txBody>
      </p:sp>
      <p:sp>
        <p:nvSpPr>
          <p:cNvPr id="21519" name="Text Box 25"/>
          <p:cNvSpPr txBox="1">
            <a:spLocks noChangeArrowheads="1"/>
          </p:cNvSpPr>
          <p:nvPr/>
        </p:nvSpPr>
        <p:spPr bwMode="auto">
          <a:xfrm>
            <a:off x="2786063" y="51720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4</a:t>
            </a:r>
          </a:p>
        </p:txBody>
      </p:sp>
      <p:sp>
        <p:nvSpPr>
          <p:cNvPr id="21520" name="Rectangle 26"/>
          <p:cNvSpPr>
            <a:spLocks noChangeArrowheads="1"/>
          </p:cNvSpPr>
          <p:nvPr/>
        </p:nvSpPr>
        <p:spPr bwMode="auto">
          <a:xfrm>
            <a:off x="4132263" y="5208588"/>
            <a:ext cx="479425" cy="230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1" name="Rectangle 27"/>
          <p:cNvSpPr>
            <a:spLocks noChangeArrowheads="1"/>
          </p:cNvSpPr>
          <p:nvPr/>
        </p:nvSpPr>
        <p:spPr bwMode="auto">
          <a:xfrm>
            <a:off x="5091113" y="5208588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2" name="Rectangle 28"/>
          <p:cNvSpPr>
            <a:spLocks noChangeArrowheads="1"/>
          </p:cNvSpPr>
          <p:nvPr/>
        </p:nvSpPr>
        <p:spPr bwMode="auto">
          <a:xfrm>
            <a:off x="5565775" y="5208588"/>
            <a:ext cx="479425" cy="230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3" name="Line 29"/>
          <p:cNvSpPr>
            <a:spLocks noChangeShapeType="1"/>
          </p:cNvSpPr>
          <p:nvPr/>
        </p:nvSpPr>
        <p:spPr bwMode="auto">
          <a:xfrm>
            <a:off x="4133850" y="5095875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4" name="Text Box 30"/>
          <p:cNvSpPr txBox="1">
            <a:spLocks noChangeArrowheads="1"/>
          </p:cNvSpPr>
          <p:nvPr/>
        </p:nvSpPr>
        <p:spPr bwMode="auto">
          <a:xfrm>
            <a:off x="4232275" y="5175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21525" name="Text Box 31"/>
          <p:cNvSpPr txBox="1">
            <a:spLocks noChangeArrowheads="1"/>
          </p:cNvSpPr>
          <p:nvPr/>
        </p:nvSpPr>
        <p:spPr bwMode="auto">
          <a:xfrm>
            <a:off x="5178425" y="51609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3</a:t>
            </a:r>
          </a:p>
        </p:txBody>
      </p:sp>
      <p:sp>
        <p:nvSpPr>
          <p:cNvPr id="21526" name="Text Box 32"/>
          <p:cNvSpPr txBox="1">
            <a:spLocks noChangeArrowheads="1"/>
          </p:cNvSpPr>
          <p:nvPr/>
        </p:nvSpPr>
        <p:spPr bwMode="auto">
          <a:xfrm>
            <a:off x="5643563" y="51673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4</a:t>
            </a:r>
          </a:p>
        </p:txBody>
      </p:sp>
      <p:sp>
        <p:nvSpPr>
          <p:cNvPr id="21527" name="Line 34"/>
          <p:cNvSpPr>
            <a:spLocks noChangeShapeType="1"/>
          </p:cNvSpPr>
          <p:nvPr/>
        </p:nvSpPr>
        <p:spPr bwMode="auto">
          <a:xfrm>
            <a:off x="175736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8" name="Line 35"/>
          <p:cNvSpPr>
            <a:spLocks noChangeShapeType="1"/>
          </p:cNvSpPr>
          <p:nvPr/>
        </p:nvSpPr>
        <p:spPr bwMode="auto">
          <a:xfrm>
            <a:off x="223361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70986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318611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667125" y="52006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2" name="Line 39"/>
          <p:cNvSpPr>
            <a:spLocks noChangeShapeType="1"/>
          </p:cNvSpPr>
          <p:nvPr/>
        </p:nvSpPr>
        <p:spPr bwMode="auto">
          <a:xfrm>
            <a:off x="461486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5562600" y="52006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6510338" y="519588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604361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6" name="Line 43"/>
          <p:cNvSpPr>
            <a:spLocks noChangeShapeType="1"/>
          </p:cNvSpPr>
          <p:nvPr/>
        </p:nvSpPr>
        <p:spPr bwMode="auto">
          <a:xfrm>
            <a:off x="6991350" y="5110163"/>
            <a:ext cx="0" cy="338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7" name="Line 44"/>
          <p:cNvSpPr>
            <a:spLocks noChangeShapeType="1"/>
          </p:cNvSpPr>
          <p:nvPr/>
        </p:nvSpPr>
        <p:spPr bwMode="auto">
          <a:xfrm>
            <a:off x="509111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320925" y="4581525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  <a:cs typeface="+mn-cs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21539" name="Line 46"/>
          <p:cNvSpPr>
            <a:spLocks noChangeShapeType="1"/>
          </p:cNvSpPr>
          <p:nvPr/>
        </p:nvSpPr>
        <p:spPr bwMode="auto">
          <a:xfrm>
            <a:off x="3132138" y="491807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0" name="Line 47"/>
          <p:cNvSpPr>
            <a:spLocks noChangeShapeType="1"/>
          </p:cNvSpPr>
          <p:nvPr/>
        </p:nvSpPr>
        <p:spPr bwMode="auto">
          <a:xfrm flipH="1">
            <a:off x="1287463" y="491331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1" name="Line 48"/>
          <p:cNvSpPr>
            <a:spLocks noChangeShapeType="1"/>
          </p:cNvSpPr>
          <p:nvPr/>
        </p:nvSpPr>
        <p:spPr bwMode="auto">
          <a:xfrm>
            <a:off x="1266825" y="482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2" name="Line 49"/>
          <p:cNvSpPr>
            <a:spLocks noChangeShapeType="1"/>
          </p:cNvSpPr>
          <p:nvPr/>
        </p:nvSpPr>
        <p:spPr bwMode="auto">
          <a:xfrm>
            <a:off x="4125913" y="48164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3" name="Text Box 51"/>
          <p:cNvSpPr txBox="1">
            <a:spLocks noChangeArrowheads="1"/>
          </p:cNvSpPr>
          <p:nvPr/>
        </p:nvSpPr>
        <p:spPr bwMode="auto">
          <a:xfrm>
            <a:off x="5184775" y="4554538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  <a:cs typeface="+mn-cs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21544" name="Line 52"/>
          <p:cNvSpPr>
            <a:spLocks noChangeShapeType="1"/>
          </p:cNvSpPr>
          <p:nvPr/>
        </p:nvSpPr>
        <p:spPr bwMode="auto">
          <a:xfrm>
            <a:off x="5995988" y="492442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5" name="Line 53"/>
          <p:cNvSpPr>
            <a:spLocks noChangeShapeType="1"/>
          </p:cNvSpPr>
          <p:nvPr/>
        </p:nvSpPr>
        <p:spPr bwMode="auto">
          <a:xfrm flipH="1">
            <a:off x="4151313" y="491966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6" name="Line 55"/>
          <p:cNvSpPr>
            <a:spLocks noChangeShapeType="1"/>
          </p:cNvSpPr>
          <p:nvPr/>
        </p:nvSpPr>
        <p:spPr bwMode="auto">
          <a:xfrm>
            <a:off x="6989763" y="4789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877598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370013"/>
            <a:ext cx="822325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FDMA: frequency division multiple access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channel spectrum divided into frequency bands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each station assigned fixed frequency band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unused transmission time in frequency bands go idle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example: 6-station LAN, 1,3,4 have packet to send, frequency bands 2,5,6 idle </a:t>
            </a: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627563" y="4138613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 flipV="1">
            <a:off x="4625975" y="5243513"/>
            <a:ext cx="6223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 flipV="1">
            <a:off x="4621213" y="5635625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V="1">
            <a:off x="4625975" y="6021388"/>
            <a:ext cx="6270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V="1">
            <a:off x="4621213" y="4857750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 flipV="1">
            <a:off x="4625975" y="4471988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5346700" y="44116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5" name="Freeform 12"/>
          <p:cNvSpPr>
            <a:spLocks/>
          </p:cNvSpPr>
          <p:nvPr/>
        </p:nvSpPr>
        <p:spPr bwMode="auto">
          <a:xfrm>
            <a:off x="5494338" y="4292600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chemeClr val="accent2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5394325" y="4814888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>
            <a:off x="5394325" y="5213350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8" name="Freeform 16"/>
          <p:cNvSpPr>
            <a:spLocks/>
          </p:cNvSpPr>
          <p:nvPr/>
        </p:nvSpPr>
        <p:spPr bwMode="auto">
          <a:xfrm>
            <a:off x="5541963" y="5094288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82959" name="Group 17"/>
          <p:cNvGrpSpPr>
            <a:grpSpLocks/>
          </p:cNvGrpSpPr>
          <p:nvPr/>
        </p:nvGrpSpPr>
        <p:grpSpPr bwMode="auto">
          <a:xfrm>
            <a:off x="5411788" y="5499100"/>
            <a:ext cx="2228850" cy="119063"/>
            <a:chOff x="1884" y="2826"/>
            <a:chExt cx="1404" cy="75"/>
          </a:xfrm>
        </p:grpSpPr>
        <p:sp>
          <p:nvSpPr>
            <p:cNvPr id="22561" name="Line 18"/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77" name="Freeform 19"/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2545" name="Line 20"/>
          <p:cNvSpPr>
            <a:spLocks noChangeShapeType="1"/>
          </p:cNvSpPr>
          <p:nvPr/>
        </p:nvSpPr>
        <p:spPr bwMode="auto">
          <a:xfrm>
            <a:off x="5441950" y="60245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47" name="Text Box 22"/>
          <p:cNvSpPr txBox="1">
            <a:spLocks noChangeArrowheads="1"/>
          </p:cNvSpPr>
          <p:nvPr/>
        </p:nvSpPr>
        <p:spPr bwMode="auto">
          <a:xfrm rot="-5400000">
            <a:off x="3423444" y="5018882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frequency bands</a:t>
            </a:r>
          </a:p>
        </p:txBody>
      </p:sp>
      <p:sp>
        <p:nvSpPr>
          <p:cNvPr id="22548" name="Text Box 23"/>
          <p:cNvSpPr txBox="1">
            <a:spLocks noChangeArrowheads="1"/>
          </p:cNvSpPr>
          <p:nvPr/>
        </p:nvSpPr>
        <p:spPr bwMode="auto">
          <a:xfrm rot="67766">
            <a:off x="7332663" y="396081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time</a:t>
            </a:r>
          </a:p>
        </p:txBody>
      </p:sp>
      <p:sp>
        <p:nvSpPr>
          <p:cNvPr id="82964" name="Freeform 54"/>
          <p:cNvSpPr>
            <a:spLocks/>
          </p:cNvSpPr>
          <p:nvPr/>
        </p:nvSpPr>
        <p:spPr bwMode="auto">
          <a:xfrm>
            <a:off x="2032000" y="4348163"/>
            <a:ext cx="595313" cy="1538287"/>
          </a:xfrm>
          <a:custGeom>
            <a:avLst/>
            <a:gdLst>
              <a:gd name="T0" fmla="*/ 2147483647 w 375"/>
              <a:gd name="T1" fmla="*/ 0 h 969"/>
              <a:gd name="T2" fmla="*/ 0 w 375"/>
              <a:gd name="T3" fmla="*/ 2147483647 h 969"/>
              <a:gd name="T4" fmla="*/ 2147483647 w 375"/>
              <a:gd name="T5" fmla="*/ 2147483647 h 969"/>
              <a:gd name="T6" fmla="*/ 2147483647 w 375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2965" name="Group 56"/>
          <p:cNvGrpSpPr>
            <a:grpSpLocks/>
          </p:cNvGrpSpPr>
          <p:nvPr/>
        </p:nvGrpSpPr>
        <p:grpSpPr bwMode="auto">
          <a:xfrm>
            <a:off x="293688" y="4986338"/>
            <a:ext cx="1666875" cy="314325"/>
            <a:chOff x="1614" y="1494"/>
            <a:chExt cx="1050" cy="198"/>
          </a:xfrm>
        </p:grpSpPr>
        <p:sp>
          <p:nvSpPr>
            <p:cNvPr id="22557" name="Rectangle 57"/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5610" name="Freeform 58"/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2559" name="Oval 59"/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2560" name="Line 60"/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82966" name="Freeform 65"/>
          <p:cNvSpPr>
            <a:spLocks/>
          </p:cNvSpPr>
          <p:nvPr/>
        </p:nvSpPr>
        <p:spPr bwMode="auto">
          <a:xfrm>
            <a:off x="2803525" y="5040313"/>
            <a:ext cx="892175" cy="173037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67" name="Freeform 66"/>
          <p:cNvSpPr>
            <a:spLocks/>
          </p:cNvSpPr>
          <p:nvPr/>
        </p:nvSpPr>
        <p:spPr bwMode="auto">
          <a:xfrm>
            <a:off x="2846388" y="4270375"/>
            <a:ext cx="427037" cy="219075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68" name="Freeform 68"/>
          <p:cNvSpPr>
            <a:spLocks/>
          </p:cNvSpPr>
          <p:nvPr/>
        </p:nvSpPr>
        <p:spPr bwMode="auto">
          <a:xfrm>
            <a:off x="2755900" y="6069013"/>
            <a:ext cx="989013" cy="185737"/>
          </a:xfrm>
          <a:custGeom>
            <a:avLst/>
            <a:gdLst>
              <a:gd name="T0" fmla="*/ 2147483647 w 623"/>
              <a:gd name="T1" fmla="*/ 2147483647 h 117"/>
              <a:gd name="T2" fmla="*/ 2147483647 w 623"/>
              <a:gd name="T3" fmla="*/ 2147483647 h 117"/>
              <a:gd name="T4" fmla="*/ 2147483647 w 623"/>
              <a:gd name="T5" fmla="*/ 2147483647 h 117"/>
              <a:gd name="T6" fmla="*/ 2147483647 w 623"/>
              <a:gd name="T7" fmla="*/ 0 h 117"/>
              <a:gd name="T8" fmla="*/ 2147483647 w 623"/>
              <a:gd name="T9" fmla="*/ 2147483647 h 117"/>
              <a:gd name="T10" fmla="*/ 2147483647 w 623"/>
              <a:gd name="T11" fmla="*/ 2147483647 h 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3" h="117">
                <a:moveTo>
                  <a:pt x="20" y="113"/>
                </a:moveTo>
                <a:cubicBezTo>
                  <a:pt x="44" y="68"/>
                  <a:pt x="0" y="1"/>
                  <a:pt x="114" y="2"/>
                </a:cubicBezTo>
                <a:cubicBezTo>
                  <a:pt x="233" y="1"/>
                  <a:pt x="144" y="114"/>
                  <a:pt x="256" y="114"/>
                </a:cubicBezTo>
                <a:cubicBezTo>
                  <a:pt x="368" y="114"/>
                  <a:pt x="288" y="0"/>
                  <a:pt x="394" y="0"/>
                </a:cubicBezTo>
                <a:cubicBezTo>
                  <a:pt x="500" y="0"/>
                  <a:pt x="421" y="117"/>
                  <a:pt x="522" y="116"/>
                </a:cubicBezTo>
                <a:cubicBezTo>
                  <a:pt x="623" y="115"/>
                  <a:pt x="570" y="64"/>
                  <a:pt x="616" y="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554" name="Text Box 69"/>
          <p:cNvSpPr txBox="1">
            <a:spLocks noChangeArrowheads="1"/>
          </p:cNvSpPr>
          <p:nvPr/>
        </p:nvSpPr>
        <p:spPr bwMode="auto">
          <a:xfrm>
            <a:off x="442913" y="5699125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FDM cable</a:t>
            </a:r>
          </a:p>
        </p:txBody>
      </p:sp>
      <p:pic>
        <p:nvPicPr>
          <p:cNvPr id="82970" name="Picture 73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03300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6" name="Rectangle 74"/>
          <p:cNvSpPr>
            <a:spLocks noGrp="1" noChangeArrowheads="1"/>
          </p:cNvSpPr>
          <p:nvPr>
            <p:ph type="title"/>
          </p:nvPr>
        </p:nvSpPr>
        <p:spPr>
          <a:xfrm>
            <a:off x="230188" y="206375"/>
            <a:ext cx="862965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Channel partitioning MAC protocols: FDMA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037058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Random access protocols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44638"/>
            <a:ext cx="7772400" cy="4648200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when node has packet to send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transmit at full channel data rate R.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no </a:t>
            </a:r>
            <a:r>
              <a:rPr lang="en-US" i="1" dirty="0">
                <a:latin typeface="Gill Sans MT" charset="0"/>
              </a:rPr>
              <a:t>a priori</a:t>
            </a:r>
            <a:r>
              <a:rPr lang="en-US" dirty="0">
                <a:latin typeface="Gill Sans MT" charset="0"/>
              </a:rPr>
              <a:t> coordination among nodes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two or more transmitting nodes </a:t>
            </a:r>
            <a:r>
              <a:rPr lang="en-US" dirty="0">
                <a:latin typeface="MS Mincho" charset="0"/>
                <a:ea typeface="MS Mincho" charset="0"/>
                <a:cs typeface="MS Mincho" charset="0"/>
              </a:rPr>
              <a:t>➜</a:t>
            </a:r>
            <a:r>
              <a:rPr lang="en-US" dirty="0">
                <a:latin typeface="Gill Sans MT" charset="0"/>
                <a:cs typeface="+mn-cs"/>
              </a:rPr>
              <a:t> </a:t>
            </a:r>
            <a:r>
              <a:rPr lang="ja-JP" altLang="en-US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collision</a:t>
            </a:r>
            <a:r>
              <a:rPr lang="ja-JP" altLang="en-US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,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random access MAC protocol</a:t>
            </a:r>
            <a:r>
              <a:rPr lang="en-US" dirty="0">
                <a:latin typeface="Gill Sans MT" charset="0"/>
                <a:cs typeface="+mn-cs"/>
              </a:rPr>
              <a:t> specifies: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how to detect collisions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how to recover from collisions (e.g., via delayed retransmissions)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examples of random access MAC protocols: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slotted 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CSMA, CSMA/CD, CSMA/CA</a:t>
            </a:r>
          </a:p>
        </p:txBody>
      </p:sp>
      <p:pic>
        <p:nvPicPr>
          <p:cNvPr id="84997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3981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391436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Slotted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4038" y="1522413"/>
            <a:ext cx="3989387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assumptions: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all frames same size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time divided into equal size slots (time to transmit 1 frame)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nodes start to transmit only slot beginning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nodes are synchronized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if 2 or more nodes transmit in slot, all nodes detect collision</a:t>
            </a:r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00188"/>
            <a:ext cx="4332288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operation: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when node obtains fresh frame, transmits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latin typeface="Gill Sans MT" charset="0"/>
              </a:rPr>
              <a:t>if no collision:</a:t>
            </a:r>
            <a:r>
              <a:rPr lang="en-US" dirty="0">
                <a:latin typeface="Gill Sans MT" charset="0"/>
              </a:rPr>
              <a:t> node can send new frame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latin typeface="Gill Sans MT" charset="0"/>
              </a:rPr>
              <a:t>if collision:</a:t>
            </a:r>
            <a:r>
              <a:rPr lang="en-US" dirty="0">
                <a:latin typeface="Gill Sans MT" charset="0"/>
              </a:rPr>
              <a:t> node retransmits frame in each subsequent slot with prob. p until success</a:t>
            </a:r>
          </a:p>
        </p:txBody>
      </p:sp>
      <p:pic>
        <p:nvPicPr>
          <p:cNvPr id="87046" name="Picture 7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20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82193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335338"/>
            <a:ext cx="3810000" cy="320357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Pros: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single active node can continuously transmit at full rate of channel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highly decentralized: only slots in nodes need to be in sync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simple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3313113"/>
            <a:ext cx="3810000" cy="3200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Cons: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collisions, wasting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idle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nodes may be able to detect collision in less than time to transmit packet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clock synchronization</a:t>
            </a:r>
          </a:p>
        </p:txBody>
      </p:sp>
      <p:sp>
        <p:nvSpPr>
          <p:cNvPr id="25606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Slotted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pic>
        <p:nvPicPr>
          <p:cNvPr id="89094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20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095" name="Group 64"/>
          <p:cNvGrpSpPr>
            <a:grpSpLocks/>
          </p:cNvGrpSpPr>
          <p:nvPr/>
        </p:nvGrpSpPr>
        <p:grpSpPr bwMode="auto">
          <a:xfrm>
            <a:off x="1028700" y="1350963"/>
            <a:ext cx="6053138" cy="1938337"/>
            <a:chOff x="648" y="899"/>
            <a:chExt cx="3813" cy="1221"/>
          </a:xfrm>
        </p:grpSpPr>
        <p:grpSp>
          <p:nvGrpSpPr>
            <p:cNvPr id="89096" name="Group 9"/>
            <p:cNvGrpSpPr>
              <a:grpSpLocks/>
            </p:cNvGrpSpPr>
            <p:nvPr/>
          </p:nvGrpSpPr>
          <p:grpSpPr bwMode="auto">
            <a:xfrm>
              <a:off x="1193" y="899"/>
              <a:ext cx="283" cy="192"/>
              <a:chOff x="1185" y="903"/>
              <a:chExt cx="283" cy="192"/>
            </a:xfrm>
          </p:grpSpPr>
          <p:sp>
            <p:nvSpPr>
              <p:cNvPr id="25660" name="Rectangle 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61" name="Text Box 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7" name="Group 10"/>
            <p:cNvGrpSpPr>
              <a:grpSpLocks/>
            </p:cNvGrpSpPr>
            <p:nvPr/>
          </p:nvGrpSpPr>
          <p:grpSpPr bwMode="auto">
            <a:xfrm>
              <a:off x="1811" y="901"/>
              <a:ext cx="283" cy="192"/>
              <a:chOff x="1185" y="903"/>
              <a:chExt cx="283" cy="192"/>
            </a:xfrm>
          </p:grpSpPr>
          <p:sp>
            <p:nvSpPr>
              <p:cNvPr id="25658" name="Rectangle 11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9" name="Text Box 12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8" name="Group 13"/>
            <p:cNvGrpSpPr>
              <a:grpSpLocks/>
            </p:cNvGrpSpPr>
            <p:nvPr/>
          </p:nvGrpSpPr>
          <p:grpSpPr bwMode="auto">
            <a:xfrm>
              <a:off x="2779" y="902"/>
              <a:ext cx="283" cy="192"/>
              <a:chOff x="1185" y="903"/>
              <a:chExt cx="283" cy="192"/>
            </a:xfrm>
          </p:grpSpPr>
          <p:sp>
            <p:nvSpPr>
              <p:cNvPr id="25656" name="Rectangle 14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7" name="Text Box 15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9" name="Group 16"/>
            <p:cNvGrpSpPr>
              <a:grpSpLocks/>
            </p:cNvGrpSpPr>
            <p:nvPr/>
          </p:nvGrpSpPr>
          <p:grpSpPr bwMode="auto">
            <a:xfrm>
              <a:off x="3419" y="899"/>
              <a:ext cx="283" cy="192"/>
              <a:chOff x="1185" y="903"/>
              <a:chExt cx="283" cy="192"/>
            </a:xfrm>
          </p:grpSpPr>
          <p:sp>
            <p:nvSpPr>
              <p:cNvPr id="25654" name="Rectangle 1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5" name="Text Box 1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100" name="Group 24"/>
            <p:cNvGrpSpPr>
              <a:grpSpLocks/>
            </p:cNvGrpSpPr>
            <p:nvPr/>
          </p:nvGrpSpPr>
          <p:grpSpPr bwMode="auto">
            <a:xfrm>
              <a:off x="1194" y="1225"/>
              <a:ext cx="283" cy="192"/>
              <a:chOff x="4584" y="1229"/>
              <a:chExt cx="283" cy="192"/>
            </a:xfrm>
          </p:grpSpPr>
          <p:sp>
            <p:nvSpPr>
              <p:cNvPr id="25652" name="Rectangle 20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3" name="Text Box 21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1" name="Group 31"/>
            <p:cNvGrpSpPr>
              <a:grpSpLocks/>
            </p:cNvGrpSpPr>
            <p:nvPr/>
          </p:nvGrpSpPr>
          <p:grpSpPr bwMode="auto">
            <a:xfrm>
              <a:off x="1195" y="1546"/>
              <a:ext cx="283" cy="192"/>
              <a:chOff x="4827" y="1591"/>
              <a:chExt cx="283" cy="192"/>
            </a:xfrm>
          </p:grpSpPr>
          <p:sp>
            <p:nvSpPr>
              <p:cNvPr id="25650" name="Rectangle 22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1" name="Text Box 23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89102" name="Group 25"/>
            <p:cNvGrpSpPr>
              <a:grpSpLocks/>
            </p:cNvGrpSpPr>
            <p:nvPr/>
          </p:nvGrpSpPr>
          <p:grpSpPr bwMode="auto">
            <a:xfrm>
              <a:off x="1817" y="1226"/>
              <a:ext cx="283" cy="192"/>
              <a:chOff x="4584" y="1229"/>
              <a:chExt cx="283" cy="192"/>
            </a:xfrm>
          </p:grpSpPr>
          <p:sp>
            <p:nvSpPr>
              <p:cNvPr id="25648" name="Rectangle 26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9" name="Text Box 27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3" name="Group 28"/>
            <p:cNvGrpSpPr>
              <a:grpSpLocks/>
            </p:cNvGrpSpPr>
            <p:nvPr/>
          </p:nvGrpSpPr>
          <p:grpSpPr bwMode="auto">
            <a:xfrm>
              <a:off x="2143" y="1227"/>
              <a:ext cx="283" cy="192"/>
              <a:chOff x="4584" y="1229"/>
              <a:chExt cx="283" cy="192"/>
            </a:xfrm>
          </p:grpSpPr>
          <p:sp>
            <p:nvSpPr>
              <p:cNvPr id="25646" name="Rectangle 29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7" name="Text Box 30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4" name="Group 32"/>
            <p:cNvGrpSpPr>
              <a:grpSpLocks/>
            </p:cNvGrpSpPr>
            <p:nvPr/>
          </p:nvGrpSpPr>
          <p:grpSpPr bwMode="auto">
            <a:xfrm>
              <a:off x="2780" y="1547"/>
              <a:ext cx="283" cy="192"/>
              <a:chOff x="4827" y="1591"/>
              <a:chExt cx="283" cy="192"/>
            </a:xfrm>
          </p:grpSpPr>
          <p:sp>
            <p:nvSpPr>
              <p:cNvPr id="25644" name="Rectangle 33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5" name="Text Box 34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89105" name="Group 35"/>
            <p:cNvGrpSpPr>
              <a:grpSpLocks/>
            </p:cNvGrpSpPr>
            <p:nvPr/>
          </p:nvGrpSpPr>
          <p:grpSpPr bwMode="auto">
            <a:xfrm>
              <a:off x="3732" y="1548"/>
              <a:ext cx="283" cy="192"/>
              <a:chOff x="4827" y="1591"/>
              <a:chExt cx="283" cy="192"/>
            </a:xfrm>
          </p:grpSpPr>
          <p:sp>
            <p:nvSpPr>
              <p:cNvPr id="25642" name="Rectangle 36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3" name="Text Box 37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sp>
          <p:nvSpPr>
            <p:cNvPr id="25619" name="Text Box 38"/>
            <p:cNvSpPr txBox="1">
              <a:spLocks noChangeArrowheads="1"/>
            </p:cNvSpPr>
            <p:nvPr/>
          </p:nvSpPr>
          <p:spPr bwMode="auto">
            <a:xfrm>
              <a:off x="659" y="921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node 1</a:t>
              </a:r>
            </a:p>
          </p:txBody>
        </p:sp>
        <p:sp>
          <p:nvSpPr>
            <p:cNvPr id="25620" name="Text Box 39"/>
            <p:cNvSpPr txBox="1">
              <a:spLocks noChangeArrowheads="1"/>
            </p:cNvSpPr>
            <p:nvPr/>
          </p:nvSpPr>
          <p:spPr bwMode="auto">
            <a:xfrm>
              <a:off x="648" y="1245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node 2</a:t>
              </a:r>
            </a:p>
          </p:txBody>
        </p:sp>
        <p:sp>
          <p:nvSpPr>
            <p:cNvPr id="25621" name="Text Box 40"/>
            <p:cNvSpPr txBox="1">
              <a:spLocks noChangeArrowheads="1"/>
            </p:cNvSpPr>
            <p:nvPr/>
          </p:nvSpPr>
          <p:spPr bwMode="auto">
            <a:xfrm>
              <a:off x="677" y="1562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node 3</a:t>
              </a:r>
            </a:p>
          </p:txBody>
        </p:sp>
        <p:sp>
          <p:nvSpPr>
            <p:cNvPr id="25622" name="Line 41"/>
            <p:cNvSpPr>
              <a:spLocks noChangeShapeType="1"/>
            </p:cNvSpPr>
            <p:nvPr/>
          </p:nvSpPr>
          <p:spPr bwMode="auto">
            <a:xfrm>
              <a:off x="1179" y="1882"/>
              <a:ext cx="3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3" name="Line 42"/>
            <p:cNvSpPr>
              <a:spLocks noChangeShapeType="1"/>
            </p:cNvSpPr>
            <p:nvPr/>
          </p:nvSpPr>
          <p:spPr bwMode="auto">
            <a:xfrm>
              <a:off x="1181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4" name="Line 43"/>
            <p:cNvSpPr>
              <a:spLocks noChangeShapeType="1"/>
            </p:cNvSpPr>
            <p:nvPr/>
          </p:nvSpPr>
          <p:spPr bwMode="auto">
            <a:xfrm>
              <a:off x="1496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5" name="Line 44"/>
            <p:cNvSpPr>
              <a:spLocks noChangeShapeType="1"/>
            </p:cNvSpPr>
            <p:nvPr/>
          </p:nvSpPr>
          <p:spPr bwMode="auto">
            <a:xfrm>
              <a:off x="1813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6" name="Line 45"/>
            <p:cNvSpPr>
              <a:spLocks noChangeShapeType="1"/>
            </p:cNvSpPr>
            <p:nvPr/>
          </p:nvSpPr>
          <p:spPr bwMode="auto">
            <a:xfrm>
              <a:off x="2132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7" name="Line 46"/>
            <p:cNvSpPr>
              <a:spLocks noChangeShapeType="1"/>
            </p:cNvSpPr>
            <p:nvPr/>
          </p:nvSpPr>
          <p:spPr bwMode="auto">
            <a:xfrm>
              <a:off x="2450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8" name="Line 47"/>
            <p:cNvSpPr>
              <a:spLocks noChangeShapeType="1"/>
            </p:cNvSpPr>
            <p:nvPr/>
          </p:nvSpPr>
          <p:spPr bwMode="auto">
            <a:xfrm>
              <a:off x="2770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9" name="Line 48"/>
            <p:cNvSpPr>
              <a:spLocks noChangeShapeType="1"/>
            </p:cNvSpPr>
            <p:nvPr/>
          </p:nvSpPr>
          <p:spPr bwMode="auto">
            <a:xfrm>
              <a:off x="3088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0" name="Line 49"/>
            <p:cNvSpPr>
              <a:spLocks noChangeShapeType="1"/>
            </p:cNvSpPr>
            <p:nvPr/>
          </p:nvSpPr>
          <p:spPr bwMode="auto">
            <a:xfrm>
              <a:off x="3406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1" name="Line 50"/>
            <p:cNvSpPr>
              <a:spLocks noChangeShapeType="1"/>
            </p:cNvSpPr>
            <p:nvPr/>
          </p:nvSpPr>
          <p:spPr bwMode="auto">
            <a:xfrm>
              <a:off x="3726" y="1815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2" name="Line 51"/>
            <p:cNvSpPr>
              <a:spLocks noChangeShapeType="1"/>
            </p:cNvSpPr>
            <p:nvPr/>
          </p:nvSpPr>
          <p:spPr bwMode="auto">
            <a:xfrm>
              <a:off x="4034" y="1813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3" name="Text Box 54"/>
            <p:cNvSpPr txBox="1">
              <a:spLocks noChangeArrowheads="1"/>
            </p:cNvSpPr>
            <p:nvPr/>
          </p:nvSpPr>
          <p:spPr bwMode="auto">
            <a:xfrm>
              <a:off x="1220" y="188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4" name="Text Box 55"/>
            <p:cNvSpPr txBox="1">
              <a:spLocks noChangeArrowheads="1"/>
            </p:cNvSpPr>
            <p:nvPr/>
          </p:nvSpPr>
          <p:spPr bwMode="auto">
            <a:xfrm>
              <a:off x="1862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5" name="Text Box 56"/>
            <p:cNvSpPr txBox="1">
              <a:spLocks noChangeArrowheads="1"/>
            </p:cNvSpPr>
            <p:nvPr/>
          </p:nvSpPr>
          <p:spPr bwMode="auto">
            <a:xfrm>
              <a:off x="2816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6" name="Text Box 58"/>
            <p:cNvSpPr txBox="1">
              <a:spLocks noChangeArrowheads="1"/>
            </p:cNvSpPr>
            <p:nvPr/>
          </p:nvSpPr>
          <p:spPr bwMode="auto">
            <a:xfrm>
              <a:off x="218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7" name="Text Box 59"/>
            <p:cNvSpPr txBox="1">
              <a:spLocks noChangeArrowheads="1"/>
            </p:cNvSpPr>
            <p:nvPr/>
          </p:nvSpPr>
          <p:spPr bwMode="auto">
            <a:xfrm>
              <a:off x="344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8" name="Text Box 60"/>
            <p:cNvSpPr txBox="1">
              <a:spLocks noChangeArrowheads="1"/>
            </p:cNvSpPr>
            <p:nvPr/>
          </p:nvSpPr>
          <p:spPr bwMode="auto">
            <a:xfrm>
              <a:off x="3752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9" name="Text Box 61"/>
            <p:cNvSpPr txBox="1">
              <a:spLocks noChangeArrowheads="1"/>
            </p:cNvSpPr>
            <p:nvPr/>
          </p:nvSpPr>
          <p:spPr bwMode="auto">
            <a:xfrm>
              <a:off x="1544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  <p:sp>
          <p:nvSpPr>
            <p:cNvPr id="25640" name="Text Box 62"/>
            <p:cNvSpPr txBox="1">
              <a:spLocks noChangeArrowheads="1"/>
            </p:cNvSpPr>
            <p:nvPr/>
          </p:nvSpPr>
          <p:spPr bwMode="auto">
            <a:xfrm>
              <a:off x="250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  <p:sp>
          <p:nvSpPr>
            <p:cNvPr id="25641" name="Text Box 63"/>
            <p:cNvSpPr txBox="1">
              <a:spLocks noChangeArrowheads="1"/>
            </p:cNvSpPr>
            <p:nvPr/>
          </p:nvSpPr>
          <p:spPr bwMode="auto">
            <a:xfrm>
              <a:off x="313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</p:grp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788122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188" y="3297238"/>
            <a:ext cx="3810000" cy="3128962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latin typeface="Gill Sans MT" charset="0"/>
                <a:cs typeface="+mn-cs"/>
              </a:rPr>
              <a:t>suppose: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  <a:r>
              <a:rPr lang="en-US" sz="2400" i="1" dirty="0">
                <a:latin typeface="Gill Sans MT" charset="0"/>
                <a:cs typeface="+mn-cs"/>
              </a:rPr>
              <a:t>N</a:t>
            </a:r>
            <a:r>
              <a:rPr lang="en-US" sz="2400" dirty="0">
                <a:latin typeface="Gill Sans MT" charset="0"/>
                <a:cs typeface="+mn-cs"/>
              </a:rPr>
              <a:t> nodes with many frames to send, each transmits in slot with probability </a:t>
            </a:r>
            <a:r>
              <a:rPr lang="en-US" sz="2400" i="1" dirty="0">
                <a:latin typeface="Gill Sans MT" charset="0"/>
                <a:cs typeface="+mn-cs"/>
              </a:rPr>
              <a:t>p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prob that given node has success in a slot  = </a:t>
            </a:r>
            <a:r>
              <a:rPr lang="en-US" sz="2400" i="1" dirty="0">
                <a:latin typeface="Gill Sans MT" charset="0"/>
                <a:cs typeface="+mn-cs"/>
              </a:rPr>
              <a:t>p(1-p)</a:t>
            </a:r>
            <a:r>
              <a:rPr lang="en-US" sz="2400" b="1" i="1" baseline="30000" dirty="0">
                <a:latin typeface="Gill Sans MT" charset="0"/>
                <a:cs typeface="+mn-cs"/>
              </a:rPr>
              <a:t>N-1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prob that </a:t>
            </a:r>
            <a:r>
              <a:rPr lang="en-US" sz="2400" i="1" dirty="0">
                <a:latin typeface="Gill Sans MT" charset="0"/>
                <a:cs typeface="+mn-cs"/>
              </a:rPr>
              <a:t>any</a:t>
            </a:r>
            <a:r>
              <a:rPr lang="en-US" sz="2400" dirty="0">
                <a:latin typeface="Gill Sans MT" charset="0"/>
                <a:cs typeface="+mn-cs"/>
              </a:rPr>
              <a:t> node has a success = </a:t>
            </a:r>
            <a:r>
              <a:rPr lang="en-US" sz="2400" i="1" dirty="0">
                <a:latin typeface="Gill Sans MT" charset="0"/>
                <a:cs typeface="+mn-cs"/>
              </a:rPr>
              <a:t>Np(1-p)</a:t>
            </a:r>
            <a:r>
              <a:rPr lang="en-US" sz="2400" b="1" i="1" baseline="30000" dirty="0">
                <a:latin typeface="Gill Sans MT" charset="0"/>
                <a:cs typeface="+mn-cs"/>
              </a:rPr>
              <a:t>N-1</a:t>
            </a:r>
            <a:endParaRPr lang="en-US" sz="2400" i="1" dirty="0">
              <a:latin typeface="Gill Sans MT" charset="0"/>
              <a:cs typeface="+mn-cs"/>
            </a:endParaRP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978400" y="1647825"/>
            <a:ext cx="3810000" cy="32385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max efficiency: find </a:t>
            </a:r>
            <a:r>
              <a:rPr lang="en-US" sz="2400" i="1" dirty="0">
                <a:latin typeface="Gill Sans MT" charset="0"/>
                <a:cs typeface="+mn-cs"/>
              </a:rPr>
              <a:t>p* </a:t>
            </a:r>
            <a:r>
              <a:rPr lang="en-US" sz="2400" dirty="0">
                <a:latin typeface="Gill Sans MT" charset="0"/>
                <a:cs typeface="+mn-cs"/>
              </a:rPr>
              <a:t>that maximizes </a:t>
            </a:r>
            <a:br>
              <a:rPr lang="en-US" sz="2400" dirty="0">
                <a:latin typeface="Gill Sans MT" charset="0"/>
                <a:cs typeface="+mn-cs"/>
              </a:rPr>
            </a:br>
            <a:r>
              <a:rPr lang="en-US" sz="2400" i="1" dirty="0">
                <a:latin typeface="Gill Sans MT" charset="0"/>
                <a:cs typeface="+mn-cs"/>
              </a:rPr>
              <a:t>Np(1-p)</a:t>
            </a:r>
            <a:r>
              <a:rPr lang="en-US" sz="2400" b="1" i="1" baseline="30000" dirty="0">
                <a:latin typeface="Gill Sans MT" charset="0"/>
                <a:cs typeface="+mn-cs"/>
              </a:rPr>
              <a:t>N-1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for many nodes, take limit of </a:t>
            </a:r>
            <a:r>
              <a:rPr lang="en-US" sz="2400" i="1" dirty="0">
                <a:latin typeface="Gill Sans MT" charset="0"/>
                <a:cs typeface="+mn-cs"/>
              </a:rPr>
              <a:t>Np*(1-p*)</a:t>
            </a:r>
            <a:r>
              <a:rPr lang="en-US" sz="2400" b="1" i="1" baseline="30000" dirty="0">
                <a:latin typeface="Gill Sans MT" charset="0"/>
                <a:cs typeface="+mn-cs"/>
              </a:rPr>
              <a:t>N-1 </a:t>
            </a:r>
            <a:r>
              <a:rPr lang="en-US" sz="2400" dirty="0">
                <a:latin typeface="Gill Sans MT" charset="0"/>
                <a:cs typeface="+mn-cs"/>
              </a:rPr>
              <a:t>as </a:t>
            </a:r>
            <a:r>
              <a:rPr lang="en-US" sz="2400" i="1" dirty="0">
                <a:latin typeface="Gill Sans MT" charset="0"/>
                <a:cs typeface="+mn-cs"/>
              </a:rPr>
              <a:t>N</a:t>
            </a:r>
            <a:r>
              <a:rPr lang="en-US" sz="2400" dirty="0">
                <a:latin typeface="Gill Sans MT" charset="0"/>
                <a:cs typeface="+mn-cs"/>
              </a:rPr>
              <a:t> goes to infinity, gives: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   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max efficiency = 1/e = .37</a:t>
            </a:r>
            <a:endParaRPr lang="en-US" sz="2400" b="1" i="1" baseline="30000" dirty="0">
              <a:solidFill>
                <a:srgbClr val="CC0000"/>
              </a:solidFill>
              <a:latin typeface="Gill Sans MT" charset="0"/>
              <a:cs typeface="+mn-cs"/>
            </a:endParaRPr>
          </a:p>
        </p:txBody>
      </p:sp>
      <p:sp>
        <p:nvSpPr>
          <p:cNvPr id="26630" name="Text Box 9"/>
          <p:cNvSpPr txBox="1">
            <a:spLocks noChangeArrowheads="1"/>
          </p:cNvSpPr>
          <p:nvPr/>
        </p:nvSpPr>
        <p:spPr bwMode="auto">
          <a:xfrm>
            <a:off x="595313" y="1687513"/>
            <a:ext cx="3554412" cy="1414462"/>
          </a:xfrm>
          <a:prstGeom prst="rect">
            <a:avLst/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efficiency</a:t>
            </a:r>
            <a:r>
              <a:rPr lang="en-US" sz="2400" i="0" dirty="0">
                <a:latin typeface="Gill Sans MT" charset="0"/>
                <a:cs typeface="+mn-cs"/>
              </a:rPr>
              <a:t>: long-run </a:t>
            </a:r>
            <a:br>
              <a:rPr lang="en-US" sz="2400" i="0" dirty="0">
                <a:latin typeface="Gill Sans MT" charset="0"/>
                <a:cs typeface="+mn-cs"/>
              </a:rPr>
            </a:br>
            <a:r>
              <a:rPr lang="en-US" sz="2400" i="0" dirty="0">
                <a:latin typeface="Gill Sans MT" charset="0"/>
                <a:cs typeface="+mn-cs"/>
              </a:rPr>
              <a:t>fraction of successful slots </a:t>
            </a:r>
            <a:br>
              <a:rPr lang="en-US" sz="2400" i="0" dirty="0">
                <a:latin typeface="Gill Sans MT" charset="0"/>
                <a:cs typeface="+mn-cs"/>
              </a:rPr>
            </a:br>
            <a:r>
              <a:rPr lang="en-US" sz="2400" i="0" dirty="0">
                <a:latin typeface="Gill Sans MT" charset="0"/>
                <a:cs typeface="+mn-cs"/>
              </a:rPr>
              <a:t>(many nodes, all with many frames to send)</a:t>
            </a:r>
          </a:p>
        </p:txBody>
      </p:sp>
      <p:sp>
        <p:nvSpPr>
          <p:cNvPr id="26631" name="Text Box 10"/>
          <p:cNvSpPr txBox="1">
            <a:spLocks noChangeArrowheads="1"/>
          </p:cNvSpPr>
          <p:nvPr/>
        </p:nvSpPr>
        <p:spPr bwMode="auto">
          <a:xfrm>
            <a:off x="5407025" y="4529138"/>
            <a:ext cx="2568575" cy="14144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at best:</a:t>
            </a:r>
            <a:r>
              <a:rPr lang="en-US" sz="2400" i="0" dirty="0">
                <a:latin typeface="Gill Sans MT" charset="0"/>
                <a:cs typeface="+mn-cs"/>
              </a:rPr>
              <a:t> channel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Gill Sans MT" charset="0"/>
                <a:cs typeface="+mn-cs"/>
              </a:rPr>
              <a:t>used for useful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Gill Sans MT" charset="0"/>
                <a:cs typeface="+mn-cs"/>
              </a:rPr>
              <a:t>transmissions 37%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Gill Sans MT" charset="0"/>
                <a:cs typeface="+mn-cs"/>
              </a:rPr>
              <a:t>of time!</a:t>
            </a:r>
          </a:p>
        </p:txBody>
      </p:sp>
      <p:sp>
        <p:nvSpPr>
          <p:cNvPr id="26632" name="Text Box 11"/>
          <p:cNvSpPr txBox="1">
            <a:spLocks noChangeArrowheads="1"/>
          </p:cNvSpPr>
          <p:nvPr/>
        </p:nvSpPr>
        <p:spPr bwMode="auto">
          <a:xfrm>
            <a:off x="8048625" y="4402138"/>
            <a:ext cx="4889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9600" dirty="0">
                <a:solidFill>
                  <a:srgbClr val="CC0000"/>
                </a:solidFill>
                <a:latin typeface="Gill Sans MT" charset="0"/>
                <a:cs typeface="+mn-cs"/>
              </a:rPr>
              <a:t>!</a:t>
            </a:r>
          </a:p>
        </p:txBody>
      </p:sp>
      <p:sp>
        <p:nvSpPr>
          <p:cNvPr id="26633" name="Rectangle 17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760253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Slotted </a:t>
            </a:r>
            <a:r>
              <a:rPr lang="en-US" sz="4000" dirty="0">
                <a:latin typeface="Gill Sans MT" charset="0"/>
                <a:cs typeface="+mj-cs"/>
              </a:rPr>
              <a:t>ALOHA: efficiency</a:t>
            </a:r>
          </a:p>
        </p:txBody>
      </p:sp>
      <p:pic>
        <p:nvPicPr>
          <p:cNvPr id="91145" name="Picture 18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20750"/>
            <a:ext cx="577056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455492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7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950913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08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Pure (unslotted)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2400"/>
            <a:ext cx="8343900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unslotted Aloha: simpler, no synchronization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when frame first arrives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 transmit immediately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collision probability increases: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frame sent at t</a:t>
            </a:r>
            <a:r>
              <a:rPr lang="en-US" baseline="-25000" dirty="0">
                <a:latin typeface="Gill Sans MT" charset="0"/>
              </a:rPr>
              <a:t>0</a:t>
            </a:r>
            <a:r>
              <a:rPr lang="en-US" dirty="0">
                <a:latin typeface="Gill Sans MT" charset="0"/>
              </a:rPr>
              <a:t> collides with other frames sent in [t</a:t>
            </a:r>
            <a:r>
              <a:rPr lang="en-US" baseline="-25000" dirty="0">
                <a:latin typeface="Gill Sans MT" charset="0"/>
              </a:rPr>
              <a:t>0</a:t>
            </a:r>
            <a:r>
              <a:rPr lang="en-US" dirty="0">
                <a:latin typeface="Gill Sans MT" charset="0"/>
              </a:rPr>
              <a:t>-1,t</a:t>
            </a:r>
            <a:r>
              <a:rPr lang="en-US" baseline="-25000" dirty="0">
                <a:latin typeface="Gill Sans MT" charset="0"/>
              </a:rPr>
              <a:t>0</a:t>
            </a:r>
            <a:r>
              <a:rPr lang="en-US" dirty="0">
                <a:latin typeface="Gill Sans MT" charset="0"/>
              </a:rPr>
              <a:t>+1]</a:t>
            </a:r>
          </a:p>
        </p:txBody>
      </p:sp>
      <p:pic>
        <p:nvPicPr>
          <p:cNvPr id="93190" name="Picture 4" descr="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3871913"/>
            <a:ext cx="62801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710603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857250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53988"/>
            <a:ext cx="7772400" cy="9620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Pure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  <a:r>
              <a:rPr lang="en-US" dirty="0">
                <a:latin typeface="Gill Sans MT" charset="0"/>
                <a:cs typeface="+mj-cs"/>
              </a:rPr>
              <a:t> efficiency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28738"/>
            <a:ext cx="826452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000" dirty="0">
                <a:latin typeface="Gill Sans MT" charset="0"/>
                <a:cs typeface="+mn-cs"/>
              </a:rPr>
              <a:t>P(success by given node) = P(node transmits) </a:t>
            </a:r>
            <a:r>
              <a:rPr lang="en-US" sz="2000" baseline="16000" dirty="0">
                <a:latin typeface="Gill Sans MT" charset="0"/>
                <a:cs typeface="+mn-cs"/>
              </a:rPr>
              <a:t>.</a:t>
            </a:r>
            <a:endParaRPr lang="en-US" sz="2000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Gill Sans MT" charset="0"/>
                <a:cs typeface="+mn-cs"/>
              </a:rPr>
              <a:t>                                              P(no other node transmits in [t</a:t>
            </a:r>
            <a:r>
              <a:rPr lang="en-US" sz="2000" baseline="-25000" dirty="0">
                <a:latin typeface="Gill Sans MT" charset="0"/>
                <a:cs typeface="+mn-cs"/>
              </a:rPr>
              <a:t>0</a:t>
            </a:r>
            <a:r>
              <a:rPr lang="en-US" sz="2000" dirty="0">
                <a:latin typeface="Gill Sans MT" charset="0"/>
                <a:cs typeface="+mn-cs"/>
              </a:rPr>
              <a:t>-1,t</a:t>
            </a:r>
            <a:r>
              <a:rPr lang="en-US" sz="2000" baseline="-25000" dirty="0">
                <a:latin typeface="Gill Sans MT" charset="0"/>
                <a:cs typeface="+mn-cs"/>
              </a:rPr>
              <a:t>0</a:t>
            </a:r>
            <a:r>
              <a:rPr lang="en-US" sz="2000" dirty="0">
                <a:latin typeface="Gill Sans MT" charset="0"/>
                <a:cs typeface="+mn-cs"/>
              </a:rPr>
              <a:t>] </a:t>
            </a:r>
            <a:r>
              <a:rPr lang="en-US" sz="2000" baseline="16000" dirty="0">
                <a:latin typeface="Gill Sans MT" charset="0"/>
                <a:cs typeface="+mn-cs"/>
              </a:rPr>
              <a:t>.</a:t>
            </a:r>
            <a:endParaRPr lang="en-US" sz="2000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Gill Sans MT" charset="0"/>
                <a:cs typeface="+mn-cs"/>
              </a:rPr>
              <a:t>                                              P(no other node transmits in [t</a:t>
            </a:r>
            <a:r>
              <a:rPr lang="en-US" sz="2000" baseline="-25000" dirty="0">
                <a:latin typeface="Gill Sans MT" charset="0"/>
                <a:cs typeface="+mn-cs"/>
              </a:rPr>
              <a:t>0</a:t>
            </a:r>
            <a:r>
              <a:rPr lang="en-US" sz="2000" dirty="0">
                <a:latin typeface="Gill Sans MT" charset="0"/>
                <a:cs typeface="+mn-cs"/>
              </a:rPr>
              <a:t>-1,t</a:t>
            </a:r>
            <a:r>
              <a:rPr lang="en-US" sz="2000" baseline="-25000" dirty="0">
                <a:latin typeface="Gill Sans MT" charset="0"/>
                <a:cs typeface="+mn-cs"/>
              </a:rPr>
              <a:t>0</a:t>
            </a:r>
            <a:r>
              <a:rPr lang="en-US" sz="2000" dirty="0">
                <a:latin typeface="Gill Sans MT" charset="0"/>
                <a:cs typeface="+mn-cs"/>
              </a:rPr>
              <a:t>] 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Gill Sans MT" charset="0"/>
                <a:cs typeface="+mn-cs"/>
              </a:rPr>
              <a:t>                                      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                                    </a:t>
            </a:r>
            <a:r>
              <a:rPr lang="en-US" sz="2400" i="1" dirty="0">
                <a:latin typeface="Gill Sans MT" charset="0"/>
                <a:cs typeface="+mn-cs"/>
              </a:rPr>
              <a:t>  = p </a:t>
            </a:r>
            <a:r>
              <a:rPr lang="en-US" sz="2400" i="1" baseline="16000" dirty="0">
                <a:latin typeface="Gill Sans MT" charset="0"/>
                <a:cs typeface="+mn-cs"/>
              </a:rPr>
              <a:t>. </a:t>
            </a:r>
            <a:r>
              <a:rPr lang="en-US" sz="2400" i="1" dirty="0">
                <a:latin typeface="Gill Sans MT" charset="0"/>
                <a:cs typeface="+mn-cs"/>
              </a:rPr>
              <a:t>(1-p)</a:t>
            </a:r>
            <a:r>
              <a:rPr lang="en-US" sz="2400" b="1" i="1" baseline="30000" dirty="0">
                <a:latin typeface="Gill Sans MT" charset="0"/>
                <a:cs typeface="+mn-cs"/>
              </a:rPr>
              <a:t>N-1</a:t>
            </a:r>
            <a:r>
              <a:rPr lang="en-US" sz="2400" i="1" baseline="16000" dirty="0">
                <a:latin typeface="Gill Sans MT" charset="0"/>
                <a:cs typeface="+mn-cs"/>
              </a:rPr>
              <a:t> . </a:t>
            </a:r>
            <a:r>
              <a:rPr lang="en-US" sz="2400" i="1" dirty="0">
                <a:latin typeface="Gill Sans MT" charset="0"/>
                <a:cs typeface="+mn-cs"/>
              </a:rPr>
              <a:t>(1-p)</a:t>
            </a:r>
            <a:r>
              <a:rPr lang="en-US" sz="2400" b="1" i="1" baseline="30000" dirty="0">
                <a:latin typeface="Gill Sans MT" charset="0"/>
                <a:cs typeface="+mn-cs"/>
              </a:rPr>
              <a:t>N-1  </a:t>
            </a:r>
          </a:p>
          <a:p>
            <a:pPr>
              <a:buFont typeface="Wingdings" charset="0"/>
              <a:buNone/>
              <a:defRPr/>
            </a:pPr>
            <a:r>
              <a:rPr lang="en-US" sz="2400" b="1" baseline="30000" dirty="0">
                <a:latin typeface="Gill Sans MT" charset="0"/>
                <a:cs typeface="+mn-cs"/>
              </a:rPr>
              <a:t>                                                    </a:t>
            </a:r>
            <a:r>
              <a:rPr lang="en-US" sz="2400" b="1" i="1" baseline="30000" dirty="0">
                <a:latin typeface="Gill Sans MT" charset="0"/>
                <a:cs typeface="+mn-cs"/>
              </a:rPr>
              <a:t>     </a:t>
            </a:r>
            <a:r>
              <a:rPr lang="en-US" sz="2400" i="1" dirty="0">
                <a:latin typeface="Gill Sans MT" charset="0"/>
                <a:cs typeface="+mn-cs"/>
              </a:rPr>
              <a:t>=</a:t>
            </a:r>
            <a:r>
              <a:rPr lang="en-US" sz="2400" b="1" i="1" dirty="0">
                <a:latin typeface="Gill Sans MT" charset="0"/>
                <a:cs typeface="+mn-cs"/>
              </a:rPr>
              <a:t> </a:t>
            </a:r>
            <a:r>
              <a:rPr lang="en-US" sz="2400" i="1" dirty="0">
                <a:latin typeface="Gill Sans MT" charset="0"/>
                <a:cs typeface="+mn-cs"/>
              </a:rPr>
              <a:t>p </a:t>
            </a:r>
            <a:r>
              <a:rPr lang="en-US" sz="2400" i="1" baseline="16000" dirty="0">
                <a:latin typeface="Gill Sans MT" charset="0"/>
                <a:cs typeface="+mn-cs"/>
              </a:rPr>
              <a:t>. </a:t>
            </a:r>
            <a:r>
              <a:rPr lang="en-US" sz="2400" i="1" dirty="0">
                <a:latin typeface="Gill Sans MT" charset="0"/>
                <a:cs typeface="+mn-cs"/>
              </a:rPr>
              <a:t>(1-p)</a:t>
            </a:r>
            <a:r>
              <a:rPr lang="en-US" sz="2400" b="1" i="1" baseline="30000" dirty="0">
                <a:latin typeface="Gill Sans MT" charset="0"/>
                <a:cs typeface="+mn-cs"/>
              </a:rPr>
              <a:t>2(N-1)</a:t>
            </a:r>
            <a:r>
              <a:rPr lang="en-US" i="1" baseline="16000" dirty="0">
                <a:latin typeface="Gill Sans MT" charset="0"/>
                <a:cs typeface="+mn-cs"/>
              </a:rPr>
              <a:t> </a:t>
            </a:r>
            <a:endParaRPr lang="en-US" sz="2000" i="1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endParaRPr lang="en-US" baseline="16000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baseline="16000" dirty="0">
                <a:latin typeface="Gill Sans MT" charset="0"/>
                <a:cs typeface="+mn-cs"/>
              </a:rPr>
              <a:t>                              … choosing optimum p and then letting </a:t>
            </a:r>
            <a:r>
              <a:rPr lang="en-US" i="1" baseline="16000" dirty="0">
                <a:latin typeface="Gill Sans MT" charset="0"/>
                <a:cs typeface="+mn-cs"/>
              </a:rPr>
              <a:t>n</a:t>
            </a:r>
            <a:r>
              <a:rPr lang="en-US" baseline="16000" dirty="0">
                <a:latin typeface="Gill Sans MT" charset="0"/>
                <a:cs typeface="+mn-cs"/>
              </a:rPr>
              <a:t> </a:t>
            </a:r>
          </a:p>
          <a:p>
            <a:pPr>
              <a:buFont typeface="Wingdings" charset="0"/>
              <a:buNone/>
              <a:defRPr/>
            </a:pPr>
            <a:r>
              <a:rPr lang="en-US" baseline="16000" dirty="0">
                <a:latin typeface="Gill Sans MT" charset="0"/>
                <a:cs typeface="+mn-cs"/>
              </a:rPr>
              <a:t>                                        </a:t>
            </a:r>
            <a:r>
              <a:rPr lang="en-US" i="1" baseline="16000" dirty="0">
                <a:latin typeface="Gill Sans MT" charset="0"/>
                <a:cs typeface="+mn-cs"/>
              </a:rPr>
              <a:t>         </a:t>
            </a:r>
            <a:r>
              <a:rPr lang="en-US" sz="2400" i="1" dirty="0">
                <a:latin typeface="Gill Sans MT" charset="0"/>
                <a:cs typeface="+mn-cs"/>
              </a:rPr>
              <a:t>= 1/(2e) = .18</a:t>
            </a:r>
            <a:r>
              <a:rPr lang="en-US" i="1" baseline="16000" dirty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	</a:t>
            </a:r>
            <a:endParaRPr lang="en-US" b="1" i="1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2222500" y="5175250"/>
            <a:ext cx="458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CC0000"/>
                </a:solidFill>
                <a:latin typeface="Gill Sans MT" charset="0"/>
                <a:cs typeface="+mn-cs"/>
              </a:rPr>
              <a:t>even 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worse</a:t>
            </a:r>
            <a:r>
              <a:rPr lang="en-US" sz="2800" i="0" dirty="0">
                <a:solidFill>
                  <a:srgbClr val="CC0000"/>
                </a:solidFill>
                <a:latin typeface="Gill Sans MT" charset="0"/>
                <a:cs typeface="+mn-cs"/>
              </a:rPr>
              <a:t> than slotted Aloha!</a:t>
            </a:r>
          </a:p>
        </p:txBody>
      </p:sp>
      <p:grpSp>
        <p:nvGrpSpPr>
          <p:cNvPr id="95239" name="Group 10"/>
          <p:cNvGrpSpPr>
            <a:grpSpLocks/>
          </p:cNvGrpSpPr>
          <p:nvPr/>
        </p:nvGrpSpPr>
        <p:grpSpPr bwMode="auto">
          <a:xfrm>
            <a:off x="6664312" y="3739362"/>
            <a:ext cx="736600" cy="90487"/>
            <a:chOff x="3242" y="3679"/>
            <a:chExt cx="464" cy="57"/>
          </a:xfrm>
        </p:grpSpPr>
        <p:sp>
          <p:nvSpPr>
            <p:cNvPr id="28681" name="Line 7"/>
            <p:cNvSpPr>
              <a:spLocks noChangeShapeType="1"/>
            </p:cNvSpPr>
            <p:nvPr/>
          </p:nvSpPr>
          <p:spPr bwMode="auto">
            <a:xfrm>
              <a:off x="3242" y="3711"/>
              <a:ext cx="2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8682" name="Oval 8"/>
            <p:cNvSpPr>
              <a:spLocks noChangeArrowheads="1"/>
            </p:cNvSpPr>
            <p:nvPr/>
          </p:nvSpPr>
          <p:spPr bwMode="auto">
            <a:xfrm>
              <a:off x="3494" y="3680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8683" name="Oval 9"/>
            <p:cNvSpPr>
              <a:spLocks noChangeArrowheads="1"/>
            </p:cNvSpPr>
            <p:nvPr/>
          </p:nvSpPr>
          <p:spPr bwMode="auto">
            <a:xfrm>
              <a:off x="3599" y="3679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862244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0048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28600"/>
            <a:ext cx="846455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CSMA (carrier sense multiple access)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6525" y="1662113"/>
            <a:ext cx="6467475" cy="3246437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600" i="1" dirty="0">
                <a:solidFill>
                  <a:srgbClr val="CC0000"/>
                </a:solidFill>
                <a:cs typeface="+mn-cs"/>
              </a:rPr>
              <a:t>CSMA</a:t>
            </a:r>
            <a:r>
              <a:rPr lang="en-US" sz="3600" dirty="0">
                <a:solidFill>
                  <a:srgbClr val="FF0000"/>
                </a:solidFill>
                <a:cs typeface="+mn-cs"/>
              </a:rPr>
              <a:t>:</a:t>
            </a:r>
            <a:r>
              <a:rPr lang="en-US" sz="3200" dirty="0">
                <a:cs typeface="+mn-cs"/>
              </a:rPr>
              <a:t> listen before transmit: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if channel sensed idle:</a:t>
            </a:r>
            <a:r>
              <a:rPr lang="en-US" dirty="0">
                <a:cs typeface="+mn-cs"/>
              </a:rPr>
              <a:t> transmit entire frame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if channel sensed busy</a:t>
            </a:r>
            <a:r>
              <a:rPr lang="en-US" dirty="0">
                <a:cs typeface="+mn-cs"/>
              </a:rPr>
              <a:t>, defer transmission </a:t>
            </a:r>
            <a:br>
              <a:rPr lang="en-US" dirty="0">
                <a:cs typeface="+mn-cs"/>
              </a:rPr>
            </a:br>
            <a:br>
              <a:rPr lang="en-US" dirty="0">
                <a:cs typeface="+mn-cs"/>
              </a:rPr>
            </a:b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human analogy: don</a:t>
            </a:r>
            <a:r>
              <a:rPr lang="ja-JP" altLang="en-US" dirty="0">
                <a:cs typeface="+mn-cs"/>
              </a:rPr>
              <a:t>’</a:t>
            </a:r>
            <a:r>
              <a:rPr lang="en-US" dirty="0">
                <a:cs typeface="+mn-cs"/>
              </a:rPr>
              <a:t>t interrupt others!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56211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6.1 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latin typeface="Gill Sans MT" charset="0"/>
                <a:cs typeface="+mn-cs"/>
              </a:rPr>
              <a:t> 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latin typeface="Gill Sans MT" charset="0"/>
                <a:cs typeface="+mn-cs"/>
              </a:rPr>
              <a:t> 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>
                <a:latin typeface="Gill Sans MT" charset="0"/>
                <a:cs typeface="+mn-cs"/>
              </a:rPr>
              <a:t> 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147394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 collisions</a:t>
            </a:r>
          </a:p>
        </p:txBody>
      </p:sp>
      <p:sp>
        <p:nvSpPr>
          <p:cNvPr id="3072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597275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collisions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can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still occur: </a:t>
            </a:r>
            <a:r>
              <a:rPr lang="en-US" sz="2400" dirty="0">
                <a:latin typeface="Gill Sans MT" charset="0"/>
                <a:cs typeface="+mn-cs"/>
              </a:rPr>
              <a:t>propagation delay means  two nodes may not hear each other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s transmission</a:t>
            </a:r>
          </a:p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collision: </a:t>
            </a:r>
            <a:r>
              <a:rPr lang="en-US" sz="2400" dirty="0">
                <a:latin typeface="Gill Sans MT" charset="0"/>
                <a:cs typeface="+mn-cs"/>
              </a:rPr>
              <a:t>entire packet transmission time wasted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distance &amp; propagation delay play role in in determining collision probability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30726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322388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8842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pic>
        <p:nvPicPr>
          <p:cNvPr id="99336" name="Picture 8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012825"/>
            <a:ext cx="39433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552700"/>
            <a:ext cx="3736975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2809875"/>
            <a:ext cx="3725863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062288"/>
            <a:ext cx="3763963" cy="1624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670425"/>
            <a:ext cx="3789362" cy="163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254125"/>
            <a:ext cx="4040187" cy="130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948238" y="1252538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52801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9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160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CSMA/CD </a:t>
            </a:r>
            <a:r>
              <a:rPr lang="en-US" sz="4000" dirty="0">
                <a:latin typeface="Gill Sans MT" charset="0"/>
                <a:cs typeface="+mj-cs"/>
              </a:rPr>
              <a:t>(collision detection)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33513"/>
            <a:ext cx="826452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+mn-cs"/>
              </a:rPr>
              <a:t>CSMA/CD: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carrier sensing, deferral as in CSMA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collisions </a:t>
            </a:r>
            <a:r>
              <a:rPr lang="en-US" i="1" dirty="0">
                <a:latin typeface="Gill Sans MT" charset="0"/>
              </a:rPr>
              <a:t>detected</a:t>
            </a:r>
            <a:r>
              <a:rPr lang="en-US" dirty="0">
                <a:latin typeface="Gill Sans MT" charset="0"/>
              </a:rPr>
              <a:t> within short time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colliding transmissions aborted, reducing channel wastage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collision detection: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easy in wired LANs: measure signal strengths, compare transmitted, received signals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difficult in wireless LANs: received signal strength overwhelmed by local transmission strength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human analogy: the polite conversationalist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86998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7" name="Picture 3" descr="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1531938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8" name="Picture 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160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CSMA/CD </a:t>
            </a:r>
            <a:r>
              <a:rPr lang="en-US" sz="4000" dirty="0">
                <a:latin typeface="Gill Sans MT" charset="0"/>
                <a:cs typeface="+mj-cs"/>
              </a:rPr>
              <a:t>(collision detection)</a:t>
            </a:r>
          </a:p>
        </p:txBody>
      </p:sp>
      <p:sp>
        <p:nvSpPr>
          <p:cNvPr id="32775" name="Rectangle 29"/>
          <p:cNvSpPr>
            <a:spLocks noChangeArrowheads="1"/>
          </p:cNvSpPr>
          <p:nvPr/>
        </p:nvSpPr>
        <p:spPr bwMode="auto">
          <a:xfrm>
            <a:off x="2041525" y="1446213"/>
            <a:ext cx="4135438" cy="1211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2778125" y="15954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grpSp>
        <p:nvGrpSpPr>
          <p:cNvPr id="103432" name="Group 30"/>
          <p:cNvGrpSpPr>
            <a:grpSpLocks/>
          </p:cNvGrpSpPr>
          <p:nvPr/>
        </p:nvGrpSpPr>
        <p:grpSpPr bwMode="auto">
          <a:xfrm>
            <a:off x="2541588" y="1985963"/>
            <a:ext cx="3263900" cy="195262"/>
            <a:chOff x="4220" y="1231"/>
            <a:chExt cx="1989" cy="90"/>
          </a:xfrm>
        </p:grpSpPr>
        <p:sp>
          <p:nvSpPr>
            <p:cNvPr id="32790" name="Line 23"/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1" name="Line 24"/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2" name="Line 25"/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3" name="Line 26"/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4" name="Line 27"/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03433" name="Group 11"/>
          <p:cNvGrpSpPr>
            <a:grpSpLocks/>
          </p:cNvGrpSpPr>
          <p:nvPr/>
        </p:nvGrpSpPr>
        <p:grpSpPr bwMode="auto">
          <a:xfrm flipH="1">
            <a:off x="2187575" y="2119313"/>
            <a:ext cx="501650" cy="512762"/>
            <a:chOff x="2839" y="3501"/>
            <a:chExt cx="755" cy="803"/>
          </a:xfrm>
        </p:grpSpPr>
        <p:pic>
          <p:nvPicPr>
            <p:cNvPr id="103443" name="Picture 12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4" name="Freeform 13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4" name="Group 14"/>
          <p:cNvGrpSpPr>
            <a:grpSpLocks/>
          </p:cNvGrpSpPr>
          <p:nvPr/>
        </p:nvGrpSpPr>
        <p:grpSpPr bwMode="auto">
          <a:xfrm flipH="1">
            <a:off x="3279775" y="2101850"/>
            <a:ext cx="501650" cy="512763"/>
            <a:chOff x="2839" y="3501"/>
            <a:chExt cx="755" cy="803"/>
          </a:xfrm>
        </p:grpSpPr>
        <p:pic>
          <p:nvPicPr>
            <p:cNvPr id="103441" name="Picture 15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2" name="Freeform 1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5" name="Group 17"/>
          <p:cNvGrpSpPr>
            <a:grpSpLocks/>
          </p:cNvGrpSpPr>
          <p:nvPr/>
        </p:nvGrpSpPr>
        <p:grpSpPr bwMode="auto">
          <a:xfrm flipH="1">
            <a:off x="4278313" y="2092325"/>
            <a:ext cx="501650" cy="512763"/>
            <a:chOff x="2839" y="3501"/>
            <a:chExt cx="755" cy="803"/>
          </a:xfrm>
        </p:grpSpPr>
        <p:pic>
          <p:nvPicPr>
            <p:cNvPr id="103439" name="Picture 18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0" name="Freeform 1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6" name="Group 20"/>
          <p:cNvGrpSpPr>
            <a:grpSpLocks/>
          </p:cNvGrpSpPr>
          <p:nvPr/>
        </p:nvGrpSpPr>
        <p:grpSpPr bwMode="auto">
          <a:xfrm flipH="1">
            <a:off x="5397500" y="2106613"/>
            <a:ext cx="501650" cy="512762"/>
            <a:chOff x="2839" y="3501"/>
            <a:chExt cx="755" cy="803"/>
          </a:xfrm>
        </p:grpSpPr>
        <p:pic>
          <p:nvPicPr>
            <p:cNvPr id="103437" name="Picture 21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8" name="Freeform 2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607539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41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CSMA/CD algorithm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3075" y="1500188"/>
            <a:ext cx="40417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1. </a:t>
            </a:r>
            <a:r>
              <a:rPr lang="en-US" sz="2600" dirty="0">
                <a:latin typeface="Gill Sans MT" charset="0"/>
                <a:cs typeface="+mn-cs"/>
              </a:rPr>
              <a:t>NIC receives datagram from network layer, creates frame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2. </a:t>
            </a:r>
            <a:r>
              <a:rPr lang="en-US" sz="2600" dirty="0">
                <a:latin typeface="Gill Sans MT" charset="0"/>
                <a:cs typeface="+mn-cs"/>
              </a:rPr>
              <a:t>If NIC senses channel idle, starts frame transmission. If NIC senses channel busy, waits until channel idle, then transmits.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3. </a:t>
            </a:r>
            <a:r>
              <a:rPr lang="en-US" sz="2600" dirty="0">
                <a:latin typeface="Gill Sans MT" charset="0"/>
                <a:cs typeface="+mn-cs"/>
              </a:rPr>
              <a:t>If NIC transmits entire frame without detecting another transmission, NIC is done with frame !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7563" y="1543050"/>
            <a:ext cx="39655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4. </a:t>
            </a:r>
            <a:r>
              <a:rPr lang="en-US" sz="2600" dirty="0">
                <a:latin typeface="Gill Sans MT" charset="0"/>
                <a:cs typeface="+mn-cs"/>
              </a:rPr>
              <a:t>If NIC detects another transmission while transmitting,  aborts and sends jam signal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5. </a:t>
            </a:r>
            <a:r>
              <a:rPr lang="en-US" sz="2600" dirty="0">
                <a:latin typeface="Gill Sans MT" charset="0"/>
                <a:cs typeface="+mn-cs"/>
              </a:rPr>
              <a:t>After aborting, NIC enters </a:t>
            </a:r>
            <a:r>
              <a:rPr lang="en-US" sz="2600" i="1" dirty="0">
                <a:solidFill>
                  <a:srgbClr val="CC0000"/>
                </a:solidFill>
                <a:latin typeface="Gill Sans MT" charset="0"/>
                <a:cs typeface="+mn-cs"/>
              </a:rPr>
              <a:t>binary (exponential) backoff: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after </a:t>
            </a:r>
            <a:r>
              <a:rPr lang="en-US" i="1" dirty="0">
                <a:latin typeface="Gill Sans MT" charset="0"/>
              </a:rPr>
              <a:t>m</a:t>
            </a:r>
            <a:r>
              <a:rPr lang="en-US" dirty="0">
                <a:latin typeface="Gill Sans MT" charset="0"/>
              </a:rPr>
              <a:t>th collision, NIC chooses </a:t>
            </a:r>
            <a:r>
              <a:rPr lang="en-US" i="1" dirty="0">
                <a:latin typeface="Gill Sans MT" charset="0"/>
              </a:rPr>
              <a:t>K </a:t>
            </a:r>
            <a:r>
              <a:rPr lang="en-US" dirty="0">
                <a:latin typeface="Gill Sans MT" charset="0"/>
              </a:rPr>
              <a:t>at random from </a:t>
            </a:r>
            <a:r>
              <a:rPr lang="en-US" i="1" dirty="0">
                <a:latin typeface="Gill Sans MT" charset="0"/>
              </a:rPr>
              <a:t>{0,1,2, …, 2</a:t>
            </a:r>
            <a:r>
              <a:rPr lang="en-US" b="1" i="1" baseline="30000" dirty="0">
                <a:latin typeface="Gill Sans MT" charset="0"/>
              </a:rPr>
              <a:t>m</a:t>
            </a:r>
            <a:r>
              <a:rPr lang="en-US" i="1" dirty="0">
                <a:latin typeface="Gill Sans MT" charset="0"/>
              </a:rPr>
              <a:t>-1}</a:t>
            </a:r>
            <a:r>
              <a:rPr lang="en-US" dirty="0">
                <a:latin typeface="Gill Sans MT" charset="0"/>
              </a:rPr>
              <a:t>. NIC waits K</a:t>
            </a:r>
            <a:r>
              <a:rPr lang="el-GR" dirty="0">
                <a:latin typeface="Gill Sans MT" charset="0"/>
              </a:rPr>
              <a:t>·</a:t>
            </a:r>
            <a:r>
              <a:rPr lang="en-US" dirty="0">
                <a:latin typeface="Gill Sans MT" charset="0"/>
              </a:rPr>
              <a:t>512 bit times, returns to Step 2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longer backoff interval with more collisions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latin typeface="Gill Sans MT" charset="0"/>
                <a:cs typeface="+mn-cs"/>
              </a:rPr>
              <a:t>  </a:t>
            </a:r>
          </a:p>
        </p:txBody>
      </p:sp>
      <p:pic>
        <p:nvPicPr>
          <p:cNvPr id="105478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9064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564048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CSMA/CD efficiency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1684338"/>
          </a:xfrm>
        </p:spPr>
        <p:txBody>
          <a:bodyPr/>
          <a:lstStyle/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T</a:t>
            </a:r>
            <a:r>
              <a:rPr lang="en-US" sz="2400" baseline="-25000" dirty="0">
                <a:latin typeface="Gill Sans MT" charset="0"/>
                <a:cs typeface="+mn-cs"/>
              </a:rPr>
              <a:t>prop</a:t>
            </a:r>
            <a:r>
              <a:rPr lang="en-US" sz="2400" dirty="0">
                <a:latin typeface="Gill Sans MT" charset="0"/>
                <a:cs typeface="+mn-cs"/>
              </a:rPr>
              <a:t> = max prop delay between 2 nodes in LAN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t</a:t>
            </a:r>
            <a:r>
              <a:rPr lang="en-US" sz="2400" baseline="-25000" dirty="0">
                <a:latin typeface="Gill Sans MT" charset="0"/>
                <a:cs typeface="+mn-cs"/>
              </a:rPr>
              <a:t>trans</a:t>
            </a:r>
            <a:r>
              <a:rPr lang="en-US" sz="2400" dirty="0">
                <a:latin typeface="Gill Sans MT" charset="0"/>
                <a:cs typeface="+mn-cs"/>
              </a:rPr>
              <a:t> = time to transmit max-size frame</a:t>
            </a: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 marL="277813" indent="-277813">
              <a:defRPr/>
            </a:pPr>
            <a:r>
              <a:rPr lang="en-US" sz="2400" dirty="0">
                <a:latin typeface="Gill Sans MT" charset="0"/>
                <a:cs typeface="+mn-cs"/>
              </a:rPr>
              <a:t>efficiency goes to 1 </a:t>
            </a:r>
          </a:p>
          <a:p>
            <a:pPr marL="695325" lvl="1" indent="-238125">
              <a:defRPr/>
            </a:pPr>
            <a:r>
              <a:rPr lang="en-US" dirty="0">
                <a:latin typeface="Gill Sans MT" charset="0"/>
              </a:rPr>
              <a:t>as </a:t>
            </a:r>
            <a:r>
              <a:rPr lang="en-US" i="1" dirty="0">
                <a:latin typeface="Gill Sans MT" charset="0"/>
              </a:rPr>
              <a:t>t</a:t>
            </a:r>
            <a:r>
              <a:rPr lang="en-US" i="1" baseline="-25000" dirty="0">
                <a:latin typeface="Gill Sans MT" charset="0"/>
              </a:rPr>
              <a:t>prop</a:t>
            </a:r>
            <a:r>
              <a:rPr lang="en-US" dirty="0">
                <a:latin typeface="Gill Sans MT" charset="0"/>
              </a:rPr>
              <a:t> goes to 0</a:t>
            </a:r>
          </a:p>
          <a:p>
            <a:pPr marL="695325" lvl="1" indent="-238125">
              <a:defRPr/>
            </a:pPr>
            <a:r>
              <a:rPr lang="en-US" dirty="0">
                <a:latin typeface="Gill Sans MT" charset="0"/>
              </a:rPr>
              <a:t>as </a:t>
            </a:r>
            <a:r>
              <a:rPr lang="en-US" i="1" dirty="0">
                <a:latin typeface="Gill Sans MT" charset="0"/>
              </a:rPr>
              <a:t>t</a:t>
            </a:r>
            <a:r>
              <a:rPr lang="en-US" i="1" baseline="-25000" dirty="0">
                <a:latin typeface="Gill Sans MT" charset="0"/>
              </a:rPr>
              <a:t>trans</a:t>
            </a:r>
            <a:r>
              <a:rPr lang="en-US" dirty="0">
                <a:latin typeface="Gill Sans MT" charset="0"/>
              </a:rPr>
              <a:t> goes to infinity</a:t>
            </a:r>
          </a:p>
          <a:p>
            <a:pPr marL="277813" indent="-277813">
              <a:defRPr/>
            </a:pPr>
            <a:r>
              <a:rPr lang="en-US" sz="2400" dirty="0">
                <a:latin typeface="Gill Sans MT" charset="0"/>
                <a:cs typeface="+mn-cs"/>
              </a:rPr>
              <a:t>better performance than ALOHA: and simple, cheap, decentralized</a:t>
            </a:r>
            <a:r>
              <a:rPr lang="en-US" dirty="0">
                <a:latin typeface="Gill Sans MT" charset="0"/>
                <a:cs typeface="+mn-cs"/>
              </a:rPr>
              <a:t>!</a:t>
            </a:r>
          </a:p>
        </p:txBody>
      </p:sp>
      <p:graphicFrame>
        <p:nvGraphicFramePr>
          <p:cNvPr id="107525" name="Object 4"/>
          <p:cNvGraphicFramePr>
            <a:graphicFrameLocks noChangeAspect="1"/>
          </p:cNvGraphicFramePr>
          <p:nvPr/>
        </p:nvGraphicFramePr>
        <p:xfrm>
          <a:off x="2795588" y="2859088"/>
          <a:ext cx="3570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8" name="Equation" r:id="rId4" imgW="1422400" imgH="393700" progId="Equation.3">
                  <p:embed/>
                </p:oleObj>
              </mc:Choice>
              <mc:Fallback>
                <p:oleObj name="Equation" r:id="rId4" imgW="1422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2859088"/>
                        <a:ext cx="35702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526" name="Picture 22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0334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642540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1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</a:t>
            </a: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protocols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channel partitioning MAC protocols: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share channel </a:t>
            </a:r>
            <a:r>
              <a:rPr lang="en-US" i="1" dirty="0">
                <a:latin typeface="Gill Sans MT" charset="0"/>
              </a:rPr>
              <a:t>efficiently</a:t>
            </a:r>
            <a:r>
              <a:rPr lang="en-US" dirty="0">
                <a:latin typeface="Gill Sans MT" charset="0"/>
              </a:rPr>
              <a:t> and </a:t>
            </a:r>
            <a:r>
              <a:rPr lang="en-US" i="1" dirty="0">
                <a:latin typeface="Gill Sans MT" charset="0"/>
              </a:rPr>
              <a:t>fairly</a:t>
            </a:r>
            <a:r>
              <a:rPr lang="en-US" dirty="0">
                <a:latin typeface="Gill Sans MT" charset="0"/>
              </a:rPr>
              <a:t> at high load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inefficient at low load: delay in channel access, 1/N bandwidth allocated even if only 1 active node! 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random access MAC protocols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efficient at low load: single node can fully utilize channel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high load: collision overhead</a:t>
            </a:r>
          </a:p>
          <a:p>
            <a:pPr>
              <a:buFont typeface="Wingdings" charset="0"/>
              <a:buNone/>
              <a:defRPr/>
            </a:pPr>
            <a:r>
              <a:rPr lang="ja-JP" altLang="en-US" dirty="0">
                <a:solidFill>
                  <a:srgbClr val="CC0000"/>
                </a:solidFill>
                <a:latin typeface="Gill Sans MT" charset="0"/>
                <a:cs typeface="+mn-cs"/>
              </a:rPr>
              <a:t>“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  <a:r>
              <a:rPr lang="ja-JP" altLang="en-US" dirty="0">
                <a:solidFill>
                  <a:srgbClr val="CC0000"/>
                </a:solidFill>
                <a:latin typeface="Gill Sans MT" charset="0"/>
                <a:cs typeface="+mn-cs"/>
              </a:rPr>
              <a:t>”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protocols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look for best of both worlds!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746896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9" name="Group 55"/>
          <p:cNvGrpSpPr>
            <a:grpSpLocks/>
          </p:cNvGrpSpPr>
          <p:nvPr/>
        </p:nvGrpSpPr>
        <p:grpSpPr bwMode="auto">
          <a:xfrm>
            <a:off x="4398963" y="4154488"/>
            <a:ext cx="781050" cy="681037"/>
            <a:chOff x="-44" y="1473"/>
            <a:chExt cx="981" cy="1105"/>
          </a:xfrm>
        </p:grpSpPr>
        <p:pic>
          <p:nvPicPr>
            <p:cNvPr id="111652" name="Picture 56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3" name="Freeform 5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0" name="Group 58"/>
          <p:cNvGrpSpPr>
            <a:grpSpLocks/>
          </p:cNvGrpSpPr>
          <p:nvPr/>
        </p:nvGrpSpPr>
        <p:grpSpPr bwMode="auto">
          <a:xfrm>
            <a:off x="4691063" y="3549650"/>
            <a:ext cx="781050" cy="681038"/>
            <a:chOff x="-44" y="1473"/>
            <a:chExt cx="981" cy="1105"/>
          </a:xfrm>
        </p:grpSpPr>
        <p:pic>
          <p:nvPicPr>
            <p:cNvPr id="111650" name="Picture 59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1" name="Freeform 6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1" name="Group 61"/>
          <p:cNvGrpSpPr>
            <a:grpSpLocks/>
          </p:cNvGrpSpPr>
          <p:nvPr/>
        </p:nvGrpSpPr>
        <p:grpSpPr bwMode="auto">
          <a:xfrm>
            <a:off x="4972050" y="2935288"/>
            <a:ext cx="781050" cy="681037"/>
            <a:chOff x="-44" y="1473"/>
            <a:chExt cx="981" cy="1105"/>
          </a:xfrm>
        </p:grpSpPr>
        <p:pic>
          <p:nvPicPr>
            <p:cNvPr id="111648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9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2" name="Group 64"/>
          <p:cNvGrpSpPr>
            <a:grpSpLocks/>
          </p:cNvGrpSpPr>
          <p:nvPr/>
        </p:nvGrpSpPr>
        <p:grpSpPr bwMode="auto">
          <a:xfrm>
            <a:off x="5273675" y="2354263"/>
            <a:ext cx="781050" cy="681037"/>
            <a:chOff x="-44" y="1473"/>
            <a:chExt cx="981" cy="1105"/>
          </a:xfrm>
        </p:grpSpPr>
        <p:pic>
          <p:nvPicPr>
            <p:cNvPr id="111646" name="Picture 6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7" name="Freeform 6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3" name="Group 67"/>
          <p:cNvGrpSpPr>
            <a:grpSpLocks/>
          </p:cNvGrpSpPr>
          <p:nvPr/>
        </p:nvGrpSpPr>
        <p:grpSpPr bwMode="auto">
          <a:xfrm flipH="1">
            <a:off x="6810375" y="2600325"/>
            <a:ext cx="781050" cy="681038"/>
            <a:chOff x="-44" y="1473"/>
            <a:chExt cx="981" cy="1105"/>
          </a:xfrm>
        </p:grpSpPr>
        <p:pic>
          <p:nvPicPr>
            <p:cNvPr id="111644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5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48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485900"/>
            <a:ext cx="3460750" cy="506253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+mn-cs"/>
              </a:rPr>
              <a:t>polling:</a:t>
            </a:r>
            <a:r>
              <a:rPr lang="en-US" sz="3200" b="1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endParaRPr lang="en-US" sz="32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master node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invites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slave nodes to transmit in turn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typically used with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dumb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slave devices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concerns: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polling overhead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latency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single point of failure (master)</a:t>
            </a:r>
          </a:p>
        </p:txBody>
      </p:sp>
      <p:sp>
        <p:nvSpPr>
          <p:cNvPr id="34826" name="Line 24"/>
          <p:cNvSpPr>
            <a:spLocks noChangeShapeType="1"/>
          </p:cNvSpPr>
          <p:nvPr/>
        </p:nvSpPr>
        <p:spPr bwMode="auto">
          <a:xfrm flipH="1">
            <a:off x="5286375" y="2717800"/>
            <a:ext cx="927100" cy="177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7" name="Line 25"/>
          <p:cNvSpPr>
            <a:spLocks noChangeShapeType="1"/>
          </p:cNvSpPr>
          <p:nvPr/>
        </p:nvSpPr>
        <p:spPr bwMode="auto">
          <a:xfrm>
            <a:off x="5927725" y="27686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8" name="Line 31"/>
          <p:cNvSpPr>
            <a:spLocks noChangeShapeType="1"/>
          </p:cNvSpPr>
          <p:nvPr/>
        </p:nvSpPr>
        <p:spPr bwMode="auto">
          <a:xfrm>
            <a:off x="6076950" y="2982913"/>
            <a:ext cx="85883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9" name="Line 35"/>
          <p:cNvSpPr>
            <a:spLocks noChangeShapeType="1"/>
          </p:cNvSpPr>
          <p:nvPr/>
        </p:nvSpPr>
        <p:spPr bwMode="auto">
          <a:xfrm>
            <a:off x="5656263" y="32972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0" name="Line 37"/>
          <p:cNvSpPr>
            <a:spLocks noChangeShapeType="1"/>
          </p:cNvSpPr>
          <p:nvPr/>
        </p:nvSpPr>
        <p:spPr bwMode="auto">
          <a:xfrm>
            <a:off x="5384800" y="38258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1" name="Line 39"/>
          <p:cNvSpPr>
            <a:spLocks noChangeShapeType="1"/>
          </p:cNvSpPr>
          <p:nvPr/>
        </p:nvSpPr>
        <p:spPr bwMode="auto">
          <a:xfrm>
            <a:off x="5113338" y="435451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2" name="Text Box 40"/>
          <p:cNvSpPr txBox="1">
            <a:spLocks noChangeArrowheads="1"/>
          </p:cNvSpPr>
          <p:nvPr/>
        </p:nvSpPr>
        <p:spPr bwMode="auto">
          <a:xfrm>
            <a:off x="6638925" y="3222625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master</a:t>
            </a:r>
          </a:p>
        </p:txBody>
      </p:sp>
      <p:sp>
        <p:nvSpPr>
          <p:cNvPr id="34833" name="Text Box 41"/>
          <p:cNvSpPr txBox="1">
            <a:spLocks noChangeArrowheads="1"/>
          </p:cNvSpPr>
          <p:nvPr/>
        </p:nvSpPr>
        <p:spPr bwMode="auto">
          <a:xfrm>
            <a:off x="4464050" y="4808538"/>
            <a:ext cx="90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slaves</a:t>
            </a:r>
          </a:p>
        </p:txBody>
      </p:sp>
      <p:grpSp>
        <p:nvGrpSpPr>
          <p:cNvPr id="184364" name="Group 44"/>
          <p:cNvGrpSpPr>
            <a:grpSpLocks/>
          </p:cNvGrpSpPr>
          <p:nvPr/>
        </p:nvGrpSpPr>
        <p:grpSpPr bwMode="auto">
          <a:xfrm>
            <a:off x="6823075" y="2636838"/>
            <a:ext cx="560388" cy="336550"/>
            <a:chOff x="4212" y="2864"/>
            <a:chExt cx="353" cy="212"/>
          </a:xfrm>
        </p:grpSpPr>
        <p:sp>
          <p:nvSpPr>
            <p:cNvPr id="34843" name="Rectangle 42"/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4" name="Text Box 43"/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  <a:cs typeface="+mn-cs"/>
                </a:rPr>
                <a:t>poll</a:t>
              </a:r>
            </a:p>
          </p:txBody>
        </p:sp>
      </p:grpSp>
      <p:grpSp>
        <p:nvGrpSpPr>
          <p:cNvPr id="184368" name="Group 48"/>
          <p:cNvGrpSpPr>
            <a:grpSpLocks/>
          </p:cNvGrpSpPr>
          <p:nvPr/>
        </p:nvGrpSpPr>
        <p:grpSpPr bwMode="auto">
          <a:xfrm>
            <a:off x="4872038" y="3559175"/>
            <a:ext cx="595312" cy="336550"/>
            <a:chOff x="4415" y="2364"/>
            <a:chExt cx="375" cy="212"/>
          </a:xfrm>
        </p:grpSpPr>
        <p:sp>
          <p:nvSpPr>
            <p:cNvPr id="34841" name="Rectangle 46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2" name="Text Box 47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  <a:cs typeface="+mn-cs"/>
                </a:rPr>
                <a:t>data</a:t>
              </a:r>
            </a:p>
          </p:txBody>
        </p:sp>
      </p:grpSp>
      <p:grpSp>
        <p:nvGrpSpPr>
          <p:cNvPr id="184369" name="Group 49"/>
          <p:cNvGrpSpPr>
            <a:grpSpLocks/>
          </p:cNvGrpSpPr>
          <p:nvPr/>
        </p:nvGrpSpPr>
        <p:grpSpPr bwMode="auto">
          <a:xfrm>
            <a:off x="5378450" y="2441575"/>
            <a:ext cx="595313" cy="336550"/>
            <a:chOff x="4415" y="2364"/>
            <a:chExt cx="375" cy="212"/>
          </a:xfrm>
        </p:grpSpPr>
        <p:sp>
          <p:nvSpPr>
            <p:cNvPr id="34839" name="Rectangle 50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0" name="Text Box 51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  <a:cs typeface="+mn-cs"/>
                </a:rPr>
                <a:t>data</a:t>
              </a:r>
            </a:p>
          </p:txBody>
        </p:sp>
      </p:grpSp>
      <p:pic>
        <p:nvPicPr>
          <p:cNvPr id="111636" name="Picture 53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8" name="Rectangle 54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MAC protocols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8926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9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18" dur="2000" fill="hold"/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0.08872 -1.85185E-6 L -0.14375 0.14167 L -0.21753 0.14167 " pathEditMode="relative" ptsTypes="AAAA">
                                      <p:cBhvr>
                                        <p:cTn id="28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2963E-6 L 0.07135 -0.00161 L 0.11754 -0.13171 L 0.21129 -0.13333 " pathEditMode="relative" ptsTypes="AAAA">
                                      <p:cBhvr>
                                        <p:cTn id="37" dur="2000" fill="hold"/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67" name="Group 21"/>
          <p:cNvGrpSpPr>
            <a:grpSpLocks/>
          </p:cNvGrpSpPr>
          <p:nvPr/>
        </p:nvGrpSpPr>
        <p:grpSpPr bwMode="auto">
          <a:xfrm>
            <a:off x="7229475" y="3667125"/>
            <a:ext cx="781050" cy="681038"/>
            <a:chOff x="-44" y="1473"/>
            <a:chExt cx="981" cy="1105"/>
          </a:xfrm>
        </p:grpSpPr>
        <p:pic>
          <p:nvPicPr>
            <p:cNvPr id="113685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6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8" name="Group 24"/>
          <p:cNvGrpSpPr>
            <a:grpSpLocks/>
          </p:cNvGrpSpPr>
          <p:nvPr/>
        </p:nvGrpSpPr>
        <p:grpSpPr bwMode="auto">
          <a:xfrm>
            <a:off x="4514850" y="3624263"/>
            <a:ext cx="781050" cy="681037"/>
            <a:chOff x="-44" y="1473"/>
            <a:chExt cx="981" cy="1105"/>
          </a:xfrm>
        </p:grpSpPr>
        <p:pic>
          <p:nvPicPr>
            <p:cNvPr id="113683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4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9" name="Group 27"/>
          <p:cNvGrpSpPr>
            <a:grpSpLocks/>
          </p:cNvGrpSpPr>
          <p:nvPr/>
        </p:nvGrpSpPr>
        <p:grpSpPr bwMode="auto">
          <a:xfrm>
            <a:off x="5832475" y="1960563"/>
            <a:ext cx="781050" cy="681037"/>
            <a:chOff x="-44" y="1473"/>
            <a:chExt cx="981" cy="1105"/>
          </a:xfrm>
        </p:grpSpPr>
        <p:pic>
          <p:nvPicPr>
            <p:cNvPr id="113681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2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70" name="Group 30"/>
          <p:cNvGrpSpPr>
            <a:grpSpLocks/>
          </p:cNvGrpSpPr>
          <p:nvPr/>
        </p:nvGrpSpPr>
        <p:grpSpPr bwMode="auto">
          <a:xfrm>
            <a:off x="5886450" y="5408613"/>
            <a:ext cx="781050" cy="681037"/>
            <a:chOff x="-44" y="1473"/>
            <a:chExt cx="981" cy="1105"/>
          </a:xfrm>
        </p:grpSpPr>
        <p:pic>
          <p:nvPicPr>
            <p:cNvPr id="113679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0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5848" name="Rectangle 4"/>
          <p:cNvSpPr>
            <a:spLocks noChangeArrowheads="1"/>
          </p:cNvSpPr>
          <p:nvPr/>
        </p:nvSpPr>
        <p:spPr bwMode="auto">
          <a:xfrm>
            <a:off x="600075" y="1376363"/>
            <a:ext cx="375443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token passing:</a:t>
            </a:r>
            <a:endParaRPr lang="en-US" sz="3200" b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control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+mn-cs"/>
              </a:rPr>
              <a:t>token</a:t>
            </a:r>
            <a:r>
              <a:rPr lang="en-US" sz="2400" b="1" i="0" dirty="0">
                <a:latin typeface="Gill Sans MT" charset="0"/>
                <a:cs typeface="+mn-cs"/>
              </a:rPr>
              <a:t> </a:t>
            </a:r>
            <a:r>
              <a:rPr lang="en-US" sz="2400" i="0" dirty="0">
                <a:latin typeface="Gill Sans MT" charset="0"/>
                <a:cs typeface="+mn-cs"/>
              </a:rPr>
              <a:t>passed from one node to next sequentially.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token message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concerns: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token overhead 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latency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single point of failure (token)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0" dirty="0">
                <a:latin typeface="Gill Sans MT" charset="0"/>
                <a:cs typeface="+mn-cs"/>
              </a:rPr>
              <a:t> </a:t>
            </a: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5360988" y="2617788"/>
            <a:ext cx="2046287" cy="2778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72780" name="Rectangle 12"/>
          <p:cNvSpPr>
            <a:spLocks noChangeArrowheads="1"/>
          </p:cNvSpPr>
          <p:nvPr/>
        </p:nvSpPr>
        <p:spPr bwMode="auto">
          <a:xfrm>
            <a:off x="6205538" y="1725613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T</a:t>
            </a:r>
          </a:p>
        </p:txBody>
      </p:sp>
      <p:sp>
        <p:nvSpPr>
          <p:cNvPr id="672783" name="Rectangle 15"/>
          <p:cNvSpPr>
            <a:spLocks noChangeArrowheads="1"/>
          </p:cNvSpPr>
          <p:nvPr/>
        </p:nvSpPr>
        <p:spPr bwMode="auto">
          <a:xfrm>
            <a:off x="5949950" y="6008688"/>
            <a:ext cx="811213" cy="320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data</a:t>
            </a:r>
          </a:p>
        </p:txBody>
      </p:sp>
      <p:sp>
        <p:nvSpPr>
          <p:cNvPr id="672784" name="Text Box 16"/>
          <p:cNvSpPr txBox="1">
            <a:spLocks noChangeArrowheads="1"/>
          </p:cNvSpPr>
          <p:nvPr/>
        </p:nvSpPr>
        <p:spPr bwMode="auto">
          <a:xfrm>
            <a:off x="4341813" y="3079750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(nothing</a:t>
            </a:r>
          </a:p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to send)</a:t>
            </a:r>
          </a:p>
        </p:txBody>
      </p:sp>
      <p:sp>
        <p:nvSpPr>
          <p:cNvPr id="672785" name="Rectangle 17"/>
          <p:cNvSpPr>
            <a:spLocks noChangeArrowheads="1"/>
          </p:cNvSpPr>
          <p:nvPr/>
        </p:nvSpPr>
        <p:spPr bwMode="auto">
          <a:xfrm>
            <a:off x="4838700" y="3743325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T</a:t>
            </a:r>
          </a:p>
        </p:txBody>
      </p:sp>
      <p:pic>
        <p:nvPicPr>
          <p:cNvPr id="113677" name="Picture 1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5" name="Rectangle 20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MAC protocols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5801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ptsTypes="aaaaaaA">
                                      <p:cBhvr>
                                        <p:cTn id="19" dur="2000" fill="hold"/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0" grpId="0" animBg="1"/>
      <p:bldP spid="672780" grpId="1" animBg="1"/>
      <p:bldP spid="672783" grpId="0" animBg="1"/>
      <p:bldP spid="672783" grpId="1" animBg="1"/>
      <p:bldP spid="672784" grpId="0"/>
      <p:bldP spid="672785" grpId="0" animBg="1"/>
      <p:bldP spid="672785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44"/>
          <p:cNvSpPr>
            <a:spLocks noChangeArrowheads="1"/>
          </p:cNvSpPr>
          <p:nvPr/>
        </p:nvSpPr>
        <p:spPr bwMode="auto">
          <a:xfrm>
            <a:off x="1184275" y="2614613"/>
            <a:ext cx="955675" cy="7000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5714" name="Text Box 45"/>
          <p:cNvSpPr txBox="1">
            <a:spLocks noChangeArrowheads="1"/>
          </p:cNvSpPr>
          <p:nvPr/>
        </p:nvSpPr>
        <p:spPr bwMode="auto">
          <a:xfrm>
            <a:off x="623888" y="2073275"/>
            <a:ext cx="19256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cable headend</a:t>
            </a:r>
          </a:p>
        </p:txBody>
      </p:sp>
      <p:sp>
        <p:nvSpPr>
          <p:cNvPr id="22562" name="Text Box 126"/>
          <p:cNvSpPr txBox="1">
            <a:spLocks noChangeArrowheads="1"/>
          </p:cNvSpPr>
          <p:nvPr/>
        </p:nvSpPr>
        <p:spPr bwMode="auto">
          <a:xfrm>
            <a:off x="1049338" y="2584450"/>
            <a:ext cx="950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>
                <a:solidFill>
                  <a:srgbClr val="000000"/>
                </a:solidFill>
              </a:rPr>
              <a:t>CMTS</a:t>
            </a:r>
          </a:p>
        </p:txBody>
      </p:sp>
      <p:sp>
        <p:nvSpPr>
          <p:cNvPr id="22563" name="AutoShape 127"/>
          <p:cNvSpPr>
            <a:spLocks noChangeArrowheads="1"/>
          </p:cNvSpPr>
          <p:nvPr/>
        </p:nvSpPr>
        <p:spPr bwMode="auto">
          <a:xfrm>
            <a:off x="1089025" y="2351088"/>
            <a:ext cx="1206500" cy="2619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115717" name="Group 128"/>
          <p:cNvGrpSpPr>
            <a:grpSpLocks/>
          </p:cNvGrpSpPr>
          <p:nvPr/>
        </p:nvGrpSpPr>
        <p:grpSpPr bwMode="auto">
          <a:xfrm>
            <a:off x="481013" y="3727450"/>
            <a:ext cx="2000250" cy="811213"/>
            <a:chOff x="3240" y="1830"/>
            <a:chExt cx="1372" cy="723"/>
          </a:xfrm>
        </p:grpSpPr>
        <p:sp>
          <p:nvSpPr>
            <p:cNvPr id="115848" name="Freeform 129"/>
            <p:cNvSpPr>
              <a:spLocks/>
            </p:cNvSpPr>
            <p:nvPr/>
          </p:nvSpPr>
          <p:spPr bwMode="auto">
            <a:xfrm>
              <a:off x="3240" y="1830"/>
              <a:ext cx="1372" cy="723"/>
            </a:xfrm>
            <a:custGeom>
              <a:avLst/>
              <a:gdLst>
                <a:gd name="T0" fmla="*/ 145855 w 765"/>
                <a:gd name="T1" fmla="*/ 931 h 459"/>
                <a:gd name="T2" fmla="*/ 99268 w 765"/>
                <a:gd name="T3" fmla="*/ 6562 h 459"/>
                <a:gd name="T4" fmla="*/ 32950 w 765"/>
                <a:gd name="T5" fmla="*/ 9426 h 459"/>
                <a:gd name="T6" fmla="*/ 4821 w 765"/>
                <a:gd name="T7" fmla="*/ 31576 h 459"/>
                <a:gd name="T8" fmla="*/ 61950 w 765"/>
                <a:gd name="T9" fmla="*/ 41713 h 459"/>
                <a:gd name="T10" fmla="*/ 119240 w 765"/>
                <a:gd name="T11" fmla="*/ 40071 h 459"/>
                <a:gd name="T12" fmla="*/ 201010 w 765"/>
                <a:gd name="T13" fmla="*/ 41713 h 459"/>
                <a:gd name="T14" fmla="*/ 240274 w 765"/>
                <a:gd name="T15" fmla="*/ 40797 h 459"/>
                <a:gd name="T16" fmla="*/ 258901 w 765"/>
                <a:gd name="T17" fmla="*/ 34980 h 459"/>
                <a:gd name="T18" fmla="*/ 258196 w 765"/>
                <a:gd name="T19" fmla="*/ 14847 h 459"/>
                <a:gd name="T20" fmla="*/ 227858 w 765"/>
                <a:gd name="T21" fmla="*/ 3221 h 459"/>
                <a:gd name="T22" fmla="*/ 145855 w 765"/>
                <a:gd name="T23" fmla="*/ 931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77" name="Line 130"/>
            <p:cNvSpPr>
              <a:spLocks noChangeShapeType="1"/>
            </p:cNvSpPr>
            <p:nvPr/>
          </p:nvSpPr>
          <p:spPr bwMode="auto">
            <a:xfrm flipV="1">
              <a:off x="3763" y="2054"/>
              <a:ext cx="108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78" name="Line 131"/>
            <p:cNvSpPr>
              <a:spLocks noChangeShapeType="1"/>
            </p:cNvSpPr>
            <p:nvPr/>
          </p:nvSpPr>
          <p:spPr bwMode="auto">
            <a:xfrm>
              <a:off x="3616" y="2204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79" name="Line 132"/>
            <p:cNvSpPr>
              <a:spLocks noChangeShapeType="1"/>
            </p:cNvSpPr>
            <p:nvPr/>
          </p:nvSpPr>
          <p:spPr bwMode="auto">
            <a:xfrm flipV="1">
              <a:off x="3763" y="2114"/>
              <a:ext cx="226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80" name="Line 133"/>
            <p:cNvSpPr>
              <a:spLocks noChangeShapeType="1"/>
            </p:cNvSpPr>
            <p:nvPr/>
          </p:nvSpPr>
          <p:spPr bwMode="auto">
            <a:xfrm>
              <a:off x="4076" y="2113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81" name="Line 134"/>
            <p:cNvSpPr>
              <a:spLocks noChangeShapeType="1"/>
            </p:cNvSpPr>
            <p:nvPr/>
          </p:nvSpPr>
          <p:spPr bwMode="auto">
            <a:xfrm>
              <a:off x="3779" y="2380"/>
              <a:ext cx="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82" name="Line 135"/>
            <p:cNvSpPr>
              <a:spLocks noChangeShapeType="1"/>
            </p:cNvSpPr>
            <p:nvPr/>
          </p:nvSpPr>
          <p:spPr bwMode="auto">
            <a:xfrm>
              <a:off x="4255" y="2372"/>
              <a:ext cx="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5855" name="Group 136"/>
            <p:cNvGrpSpPr>
              <a:grpSpLocks/>
            </p:cNvGrpSpPr>
            <p:nvPr/>
          </p:nvGrpSpPr>
          <p:grpSpPr bwMode="auto">
            <a:xfrm>
              <a:off x="3860" y="1969"/>
              <a:ext cx="335" cy="148"/>
              <a:chOff x="4650" y="1129"/>
              <a:chExt cx="246" cy="95"/>
            </a:xfrm>
          </p:grpSpPr>
          <p:sp>
            <p:nvSpPr>
              <p:cNvPr id="11588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8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8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15888" name="Group 14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91" name="Freeform 14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5892" name="Freeform 14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2617" name="Line 143"/>
              <p:cNvSpPr>
                <a:spLocks noChangeShapeType="1"/>
              </p:cNvSpPr>
              <p:nvPr/>
            </p:nvSpPr>
            <p:spPr bwMode="auto">
              <a:xfrm>
                <a:off x="4650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618" name="Line 14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856" name="Group 145"/>
            <p:cNvGrpSpPr>
              <a:grpSpLocks/>
            </p:cNvGrpSpPr>
            <p:nvPr/>
          </p:nvGrpSpPr>
          <p:grpSpPr bwMode="auto">
            <a:xfrm>
              <a:off x="3922" y="2284"/>
              <a:ext cx="336" cy="154"/>
              <a:chOff x="4650" y="1129"/>
              <a:chExt cx="246" cy="95"/>
            </a:xfrm>
          </p:grpSpPr>
          <p:sp>
            <p:nvSpPr>
              <p:cNvPr id="11587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7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7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15880" name="Group 14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83" name="Freeform 1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5884" name="Freeform 1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2609" name="Line 15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610" name="Line 153"/>
              <p:cNvSpPr>
                <a:spLocks noChangeShapeType="1"/>
              </p:cNvSpPr>
              <p:nvPr/>
            </p:nvSpPr>
            <p:spPr bwMode="auto">
              <a:xfrm>
                <a:off x="4894" y="1161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857" name="Group 154"/>
            <p:cNvGrpSpPr>
              <a:grpSpLocks/>
            </p:cNvGrpSpPr>
            <p:nvPr/>
          </p:nvGrpSpPr>
          <p:grpSpPr bwMode="auto">
            <a:xfrm>
              <a:off x="3443" y="2054"/>
              <a:ext cx="335" cy="149"/>
              <a:chOff x="4650" y="1129"/>
              <a:chExt cx="246" cy="95"/>
            </a:xfrm>
          </p:grpSpPr>
          <p:sp>
            <p:nvSpPr>
              <p:cNvPr id="11586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7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7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15872" name="Group 15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75" name="Freeform 15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5876" name="Freeform 16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2601" name="Line 161"/>
              <p:cNvSpPr>
                <a:spLocks noChangeShapeType="1"/>
              </p:cNvSpPr>
              <p:nvPr/>
            </p:nvSpPr>
            <p:spPr bwMode="auto">
              <a:xfrm>
                <a:off x="4650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602" name="Line 16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858" name="Group 163"/>
            <p:cNvGrpSpPr>
              <a:grpSpLocks/>
            </p:cNvGrpSpPr>
            <p:nvPr/>
          </p:nvGrpSpPr>
          <p:grpSpPr bwMode="auto">
            <a:xfrm>
              <a:off x="3452" y="2284"/>
              <a:ext cx="336" cy="148"/>
              <a:chOff x="4650" y="1129"/>
              <a:chExt cx="246" cy="95"/>
            </a:xfrm>
          </p:grpSpPr>
          <p:sp>
            <p:nvSpPr>
              <p:cNvPr id="11586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6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6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15864" name="Group 167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67" name="Freeform 1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5868" name="Freeform 1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2593" name="Line 170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94" name="Line 171"/>
              <p:cNvSpPr>
                <a:spLocks noChangeShapeType="1"/>
              </p:cNvSpPr>
              <p:nvPr/>
            </p:nvSpPr>
            <p:spPr bwMode="auto">
              <a:xfrm>
                <a:off x="4893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2587" name="Line 172"/>
            <p:cNvSpPr>
              <a:spLocks noChangeShapeType="1"/>
            </p:cNvSpPr>
            <p:nvPr/>
          </p:nvSpPr>
          <p:spPr bwMode="auto">
            <a:xfrm>
              <a:off x="4423" y="2370"/>
              <a:ext cx="15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5860" name="Text Box 580"/>
            <p:cNvSpPr txBox="1">
              <a:spLocks noChangeArrowheads="1"/>
            </p:cNvSpPr>
            <p:nvPr/>
          </p:nvSpPr>
          <p:spPr bwMode="auto">
            <a:xfrm>
              <a:off x="4231" y="1988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Arial" charset="0"/>
                </a:rPr>
                <a:t>ISP</a:t>
              </a:r>
            </a:p>
          </p:txBody>
        </p:sp>
      </p:grpSp>
      <p:sp>
        <p:nvSpPr>
          <p:cNvPr id="115718" name="Freeform 174"/>
          <p:cNvSpPr>
            <a:spLocks/>
          </p:cNvSpPr>
          <p:nvPr/>
        </p:nvSpPr>
        <p:spPr bwMode="auto">
          <a:xfrm flipH="1">
            <a:off x="1563688" y="3040063"/>
            <a:ext cx="163512" cy="927100"/>
          </a:xfrm>
          <a:custGeom>
            <a:avLst/>
            <a:gdLst>
              <a:gd name="T0" fmla="*/ 0 w 130"/>
              <a:gd name="T1" fmla="*/ 0 h 584"/>
              <a:gd name="T2" fmla="*/ 2147483647 w 130"/>
              <a:gd name="T3" fmla="*/ 0 h 584"/>
              <a:gd name="T4" fmla="*/ 2147483647 w 130"/>
              <a:gd name="T5" fmla="*/ 2147483647 h 5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0" h="584">
                <a:moveTo>
                  <a:pt x="0" y="0"/>
                </a:moveTo>
                <a:lnTo>
                  <a:pt x="130" y="0"/>
                </a:lnTo>
                <a:lnTo>
                  <a:pt x="130" y="5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574" name="Line 176"/>
          <p:cNvSpPr>
            <a:spLocks noChangeShapeType="1"/>
          </p:cNvSpPr>
          <p:nvPr/>
        </p:nvSpPr>
        <p:spPr bwMode="auto">
          <a:xfrm flipH="1" flipV="1">
            <a:off x="1903413" y="3163888"/>
            <a:ext cx="452437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2575" name="Text Box 177"/>
          <p:cNvSpPr txBox="1">
            <a:spLocks noChangeArrowheads="1"/>
          </p:cNvSpPr>
          <p:nvPr/>
        </p:nvSpPr>
        <p:spPr bwMode="auto">
          <a:xfrm>
            <a:off x="1885950" y="3370263"/>
            <a:ext cx="17414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>
              <a:lnSpc>
                <a:spcPct val="85000"/>
              </a:lnSpc>
              <a:defRPr/>
            </a:pPr>
            <a:r>
              <a:rPr lang="en-US" sz="1400" dirty="0">
                <a:solidFill>
                  <a:srgbClr val="000000"/>
                </a:solidFill>
              </a:rPr>
              <a:t>cable modem</a:t>
            </a:r>
          </a:p>
          <a:p>
            <a:pPr algn="r">
              <a:lnSpc>
                <a:spcPct val="85000"/>
              </a:lnSpc>
              <a:defRPr/>
            </a:pPr>
            <a:r>
              <a:rPr lang="en-US" sz="1400" dirty="0">
                <a:solidFill>
                  <a:srgbClr val="000000"/>
                </a:solidFill>
              </a:rPr>
              <a:t>termination system</a:t>
            </a:r>
          </a:p>
        </p:txBody>
      </p:sp>
      <p:sp>
        <p:nvSpPr>
          <p:cNvPr id="57382" name="Rectangle 3"/>
          <p:cNvSpPr>
            <a:spLocks noChangeArrowheads="1"/>
          </p:cNvSpPr>
          <p:nvPr/>
        </p:nvSpPr>
        <p:spPr bwMode="auto">
          <a:xfrm>
            <a:off x="569913" y="4814888"/>
            <a:ext cx="8401050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multiple</a:t>
            </a: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</a:rPr>
              <a:t>40Mbps downstream (broadcast) channels</a:t>
            </a:r>
          </a:p>
          <a:p>
            <a:pPr marL="800100" lvl="1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0"/>
              <a:buChar char="§"/>
            </a:pPr>
            <a:r>
              <a:rPr lang="en-US" sz="2400" i="0" dirty="0">
                <a:solidFill>
                  <a:srgbClr val="000000"/>
                </a:solidFill>
                <a:latin typeface="Gill Sans MT" charset="0"/>
              </a:rPr>
              <a:t>single CMTS transmits into channels</a:t>
            </a:r>
          </a:p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multiple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</a:rPr>
              <a:t>30 Mbps upstream channels</a:t>
            </a:r>
          </a:p>
          <a:p>
            <a:pPr marL="681038" lvl="1" indent="-223838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0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multiple access: </a:t>
            </a:r>
            <a:r>
              <a:rPr lang="en-US" sz="2400" dirty="0">
                <a:solidFill>
                  <a:srgbClr val="000000"/>
                </a:solidFill>
                <a:latin typeface="Gill Sans MT" charset="0"/>
              </a:rPr>
              <a:t>all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</a:rPr>
              <a:t>users contend for certain upstream channel time slots (others assigned)</a:t>
            </a:r>
            <a:endParaRPr lang="en-US" sz="2000" i="0" dirty="0">
              <a:solidFill>
                <a:srgbClr val="000000"/>
              </a:solidFill>
              <a:latin typeface="Gill Sans MT" charset="0"/>
            </a:endParaRPr>
          </a:p>
        </p:txBody>
      </p:sp>
      <p:sp>
        <p:nvSpPr>
          <p:cNvPr id="115722" name="Title 41"/>
          <p:cNvSpPr>
            <a:spLocks/>
          </p:cNvSpPr>
          <p:nvPr/>
        </p:nvSpPr>
        <p:spPr bwMode="auto">
          <a:xfrm>
            <a:off x="381000" y="239713"/>
            <a:ext cx="5622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4000" i="0" dirty="0">
                <a:solidFill>
                  <a:srgbClr val="000099"/>
                </a:solidFill>
                <a:latin typeface="Gill Sans MT" charset="0"/>
              </a:rPr>
              <a:t>Cable access network</a:t>
            </a:r>
          </a:p>
        </p:txBody>
      </p:sp>
      <p:pic>
        <p:nvPicPr>
          <p:cNvPr id="115723" name="Picture 18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868363"/>
            <a:ext cx="46164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5724" name="Group 2"/>
          <p:cNvGrpSpPr>
            <a:grpSpLocks/>
          </p:cNvGrpSpPr>
          <p:nvPr/>
        </p:nvGrpSpPr>
        <p:grpSpPr bwMode="auto">
          <a:xfrm>
            <a:off x="6440488" y="2089150"/>
            <a:ext cx="2268537" cy="1457325"/>
            <a:chOff x="419100" y="1239838"/>
            <a:chExt cx="2268538" cy="1456437"/>
          </a:xfrm>
        </p:grpSpPr>
        <p:sp>
          <p:nvSpPr>
            <p:cNvPr id="22532" name="Rectangle 9"/>
            <p:cNvSpPr>
              <a:spLocks noChangeArrowheads="1"/>
            </p:cNvSpPr>
            <p:nvPr/>
          </p:nvSpPr>
          <p:spPr bwMode="auto">
            <a:xfrm>
              <a:off x="657225" y="1650750"/>
              <a:ext cx="1793876" cy="92653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5830" name="Line 7"/>
            <p:cNvSpPr>
              <a:spLocks noChangeShapeType="1"/>
            </p:cNvSpPr>
            <p:nvPr/>
          </p:nvSpPr>
          <p:spPr bwMode="auto">
            <a:xfrm flipV="1">
              <a:off x="958850" y="2201863"/>
              <a:ext cx="36512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15831" name="Text Box 39"/>
            <p:cNvSpPr txBox="1">
              <a:spLocks noChangeArrowheads="1"/>
            </p:cNvSpPr>
            <p:nvPr/>
          </p:nvSpPr>
          <p:spPr bwMode="auto">
            <a:xfrm>
              <a:off x="1237199" y="2264475"/>
              <a:ext cx="7747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cable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modem</a:t>
              </a:r>
            </a:p>
          </p:txBody>
        </p:sp>
        <p:sp>
          <p:nvSpPr>
            <p:cNvPr id="115832" name="Text Box 41"/>
            <p:cNvSpPr txBox="1">
              <a:spLocks noChangeArrowheads="1"/>
            </p:cNvSpPr>
            <p:nvPr/>
          </p:nvSpPr>
          <p:spPr bwMode="auto">
            <a:xfrm>
              <a:off x="608202" y="2331583"/>
              <a:ext cx="706438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splitter</a:t>
              </a:r>
            </a:p>
          </p:txBody>
        </p:sp>
        <p:grpSp>
          <p:nvGrpSpPr>
            <p:cNvPr id="115833" name="Group 13"/>
            <p:cNvGrpSpPr>
              <a:grpSpLocks/>
            </p:cNvGrpSpPr>
            <p:nvPr/>
          </p:nvGrpSpPr>
          <p:grpSpPr bwMode="auto">
            <a:xfrm>
              <a:off x="1304925" y="2078038"/>
              <a:ext cx="614363" cy="220662"/>
              <a:chOff x="322" y="890"/>
              <a:chExt cx="872" cy="339"/>
            </a:xfrm>
          </p:grpSpPr>
          <p:sp>
            <p:nvSpPr>
              <p:cNvPr id="22701" name="Rectangle 14"/>
              <p:cNvSpPr>
                <a:spLocks noChangeArrowheads="1"/>
              </p:cNvSpPr>
              <p:nvPr/>
            </p:nvSpPr>
            <p:spPr bwMode="auto">
              <a:xfrm>
                <a:off x="322" y="1004"/>
                <a:ext cx="872" cy="22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2" name="Rectangle 15"/>
              <p:cNvSpPr>
                <a:spLocks noChangeArrowheads="1"/>
              </p:cNvSpPr>
              <p:nvPr/>
            </p:nvSpPr>
            <p:spPr bwMode="auto">
              <a:xfrm>
                <a:off x="394" y="1072"/>
                <a:ext cx="54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3" name="Rectangle 16"/>
              <p:cNvSpPr>
                <a:spLocks noChangeArrowheads="1"/>
              </p:cNvSpPr>
              <p:nvPr/>
            </p:nvSpPr>
            <p:spPr bwMode="auto">
              <a:xfrm>
                <a:off x="466" y="1072"/>
                <a:ext cx="56" cy="56"/>
              </a:xfrm>
              <a:prstGeom prst="rect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4" name="Rectangle 17"/>
              <p:cNvSpPr>
                <a:spLocks noChangeArrowheads="1"/>
              </p:cNvSpPr>
              <p:nvPr/>
            </p:nvSpPr>
            <p:spPr bwMode="auto">
              <a:xfrm>
                <a:off x="541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5" name="Rectangle 18"/>
              <p:cNvSpPr>
                <a:spLocks noChangeArrowheads="1"/>
              </p:cNvSpPr>
              <p:nvPr/>
            </p:nvSpPr>
            <p:spPr bwMode="auto">
              <a:xfrm>
                <a:off x="615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847" name="AutoShape 19"/>
              <p:cNvSpPr>
                <a:spLocks noChangeArrowheads="1"/>
              </p:cNvSpPr>
              <p:nvPr/>
            </p:nvSpPr>
            <p:spPr bwMode="auto">
              <a:xfrm rot="10800000" flipH="1">
                <a:off x="322" y="890"/>
                <a:ext cx="859" cy="1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1 w 21600"/>
                  <a:gd name="T13" fmla="*/ 4516 h 21600"/>
                  <a:gd name="T14" fmla="*/ 17099 w 21600"/>
                  <a:gd name="T15" fmla="*/ 1708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2537" name="AutoShape 21"/>
            <p:cNvSpPr>
              <a:spLocks noChangeArrowheads="1"/>
            </p:cNvSpPr>
            <p:nvPr/>
          </p:nvSpPr>
          <p:spPr bwMode="auto">
            <a:xfrm>
              <a:off x="419100" y="1239838"/>
              <a:ext cx="2268538" cy="4680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38" name="Rectangle 22"/>
            <p:cNvSpPr>
              <a:spLocks noChangeArrowheads="1"/>
            </p:cNvSpPr>
            <p:nvPr/>
          </p:nvSpPr>
          <p:spPr bwMode="auto">
            <a:xfrm>
              <a:off x="906462" y="2133056"/>
              <a:ext cx="166688" cy="144374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5836" name="Freeform 23"/>
            <p:cNvSpPr>
              <a:spLocks/>
            </p:cNvSpPr>
            <p:nvPr/>
          </p:nvSpPr>
          <p:spPr bwMode="auto">
            <a:xfrm flipH="1">
              <a:off x="970845" y="1691922"/>
              <a:ext cx="479425" cy="434975"/>
            </a:xfrm>
            <a:custGeom>
              <a:avLst/>
              <a:gdLst>
                <a:gd name="T0" fmla="*/ 2147483647 w 381"/>
                <a:gd name="T1" fmla="*/ 2147483647 h 274"/>
                <a:gd name="T2" fmla="*/ 2147483647 w 381"/>
                <a:gd name="T3" fmla="*/ 2147483647 h 274"/>
                <a:gd name="T4" fmla="*/ 0 w 381"/>
                <a:gd name="T5" fmla="*/ 0 h 2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1" h="274">
                  <a:moveTo>
                    <a:pt x="381" y="274"/>
                  </a:moveTo>
                  <a:lnTo>
                    <a:pt x="381" y="13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40" name="Line 24"/>
            <p:cNvSpPr>
              <a:spLocks noChangeShapeType="1"/>
            </p:cNvSpPr>
            <p:nvPr/>
          </p:nvSpPr>
          <p:spPr bwMode="auto">
            <a:xfrm flipH="1">
              <a:off x="1917701" y="2215556"/>
              <a:ext cx="239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115838" name="Picture 25" descr="tv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844" y="1355725"/>
              <a:ext cx="755650" cy="67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5839" name="Group 181"/>
            <p:cNvGrpSpPr>
              <a:grpSpLocks/>
            </p:cNvGrpSpPr>
            <p:nvPr/>
          </p:nvGrpSpPr>
          <p:grpSpPr bwMode="auto">
            <a:xfrm>
              <a:off x="1854097" y="1780738"/>
              <a:ext cx="609600" cy="609600"/>
              <a:chOff x="-44" y="1473"/>
              <a:chExt cx="981" cy="1105"/>
            </a:xfrm>
          </p:grpSpPr>
          <p:pic>
            <p:nvPicPr>
              <p:cNvPr id="115840" name="Picture 18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841" name="Freeform 18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15725" name="Group 8"/>
          <p:cNvGrpSpPr>
            <a:grpSpLocks/>
          </p:cNvGrpSpPr>
          <p:nvPr/>
        </p:nvGrpSpPr>
        <p:grpSpPr bwMode="auto">
          <a:xfrm>
            <a:off x="1998663" y="2298700"/>
            <a:ext cx="4938712" cy="1389063"/>
            <a:chOff x="4327270" y="1745934"/>
            <a:chExt cx="4938730" cy="1388847"/>
          </a:xfrm>
        </p:grpSpPr>
        <p:sp>
          <p:nvSpPr>
            <p:cNvPr id="22546" name="Line 94"/>
            <p:cNvSpPr>
              <a:spLocks noChangeShapeType="1"/>
            </p:cNvSpPr>
            <p:nvPr/>
          </p:nvSpPr>
          <p:spPr bwMode="auto">
            <a:xfrm>
              <a:off x="4327270" y="2504641"/>
              <a:ext cx="49387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5734" name="Group 7"/>
            <p:cNvGrpSpPr>
              <a:grpSpLocks/>
            </p:cNvGrpSpPr>
            <p:nvPr/>
          </p:nvGrpSpPr>
          <p:grpSpPr bwMode="auto">
            <a:xfrm flipH="1">
              <a:off x="5534163" y="1745934"/>
              <a:ext cx="2894013" cy="752475"/>
              <a:chOff x="5534163" y="1745934"/>
              <a:chExt cx="2894013" cy="752475"/>
            </a:xfrm>
          </p:grpSpPr>
          <p:grpSp>
            <p:nvGrpSpPr>
              <p:cNvPr id="115774" name="Group 26"/>
              <p:cNvGrpSpPr>
                <a:grpSpLocks/>
              </p:cNvGrpSpPr>
              <p:nvPr/>
            </p:nvGrpSpPr>
            <p:grpSpPr bwMode="auto">
              <a:xfrm>
                <a:off x="5534163" y="1752284"/>
                <a:ext cx="850900" cy="527050"/>
                <a:chOff x="-490" y="1664"/>
                <a:chExt cx="1429" cy="842"/>
              </a:xfrm>
            </p:grpSpPr>
            <p:sp>
              <p:nvSpPr>
                <p:cNvPr id="22685" name="AutoShape 27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814" name="Group 28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8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16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817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95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6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7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8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9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828" name="AutoShape 37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818" name="Picture 38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91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20" name="Freeform 40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2693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822" name="Picture 42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15775" name="Group 43"/>
              <p:cNvGrpSpPr>
                <a:grpSpLocks/>
              </p:cNvGrpSpPr>
              <p:nvPr/>
            </p:nvGrpSpPr>
            <p:grpSpPr bwMode="auto">
              <a:xfrm>
                <a:off x="6435863" y="1745934"/>
                <a:ext cx="850900" cy="527050"/>
                <a:chOff x="-490" y="1664"/>
                <a:chExt cx="1429" cy="842"/>
              </a:xfrm>
            </p:grpSpPr>
            <p:sp>
              <p:nvSpPr>
                <p:cNvPr id="22669" name="AutoShape 44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98" name="Group 45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71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00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801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79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0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1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2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3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812" name="AutoShape 54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802" name="Picture 55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75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04" name="Freeform 57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2677" name="Line 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806" name="Picture 59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15776" name="Group 95"/>
              <p:cNvGrpSpPr>
                <a:grpSpLocks/>
              </p:cNvGrpSpPr>
              <p:nvPr/>
            </p:nvGrpSpPr>
            <p:grpSpPr bwMode="auto">
              <a:xfrm>
                <a:off x="7577276" y="1753872"/>
                <a:ext cx="850900" cy="527050"/>
                <a:chOff x="-490" y="1664"/>
                <a:chExt cx="1429" cy="842"/>
              </a:xfrm>
            </p:grpSpPr>
            <p:sp>
              <p:nvSpPr>
                <p:cNvPr id="22621" name="AutoShape 96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82" name="Group 97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23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84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785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31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2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3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4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5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796" name="AutoShape 106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786" name="Picture 107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27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88" name="Freeform 109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2629" name="Line 1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790" name="Picture 111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2548" name="Text Box 112"/>
              <p:cNvSpPr txBox="1">
                <a:spLocks noChangeArrowheads="1"/>
              </p:cNvSpPr>
              <p:nvPr/>
            </p:nvSpPr>
            <p:spPr bwMode="auto">
              <a:xfrm>
                <a:off x="7188723" y="1823710"/>
                <a:ext cx="488952" cy="457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969696"/>
                    </a:solidFill>
                    <a:latin typeface="Times New Roman" charset="0"/>
                  </a:rPr>
                  <a:t>…</a:t>
                </a:r>
              </a:p>
            </p:txBody>
          </p:sp>
          <p:sp>
            <p:nvSpPr>
              <p:cNvPr id="22549" name="Line 113"/>
              <p:cNvSpPr>
                <a:spLocks noChangeShapeType="1"/>
              </p:cNvSpPr>
              <p:nvPr/>
            </p:nvSpPr>
            <p:spPr bwMode="auto">
              <a:xfrm flipH="1">
                <a:off x="6169544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50" name="Line 114"/>
              <p:cNvSpPr>
                <a:spLocks noChangeShapeType="1"/>
              </p:cNvSpPr>
              <p:nvPr/>
            </p:nvSpPr>
            <p:spPr bwMode="auto">
              <a:xfrm flipH="1">
                <a:off x="7074423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51" name="Line 115"/>
              <p:cNvSpPr>
                <a:spLocks noChangeShapeType="1"/>
              </p:cNvSpPr>
              <p:nvPr/>
            </p:nvSpPr>
            <p:spPr bwMode="auto">
              <a:xfrm flipH="1">
                <a:off x="8211077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735" name="Group 5"/>
            <p:cNvGrpSpPr>
              <a:grpSpLocks/>
            </p:cNvGrpSpPr>
            <p:nvPr/>
          </p:nvGrpSpPr>
          <p:grpSpPr bwMode="auto">
            <a:xfrm flipH="1">
              <a:off x="7298039" y="2490881"/>
              <a:ext cx="850900" cy="627063"/>
              <a:chOff x="6488251" y="2501584"/>
              <a:chExt cx="850900" cy="627063"/>
            </a:xfrm>
          </p:grpSpPr>
          <p:grpSp>
            <p:nvGrpSpPr>
              <p:cNvPr id="115756" name="Group 77"/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22637" name="AutoShape 78"/>
                <p:cNvSpPr>
                  <a:spLocks noChangeArrowheads="1"/>
                </p:cNvSpPr>
                <p:nvPr/>
              </p:nvSpPr>
              <p:spPr bwMode="auto">
                <a:xfrm>
                  <a:off x="-489" y="1663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59" name="Group 79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39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-329" y="1922"/>
                    <a:ext cx="1120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61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762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47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998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48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2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49" name="Rectangl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2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50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" y="1066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51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7" y="1066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773" name="AutoShape 88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763" name="Picture 89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43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1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65" name="Freeform 91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2645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" y="2269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767" name="Picture 93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15757" name="Freeform 116"/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15736" name="Group 186"/>
            <p:cNvGrpSpPr>
              <a:grpSpLocks/>
            </p:cNvGrpSpPr>
            <p:nvPr/>
          </p:nvGrpSpPr>
          <p:grpSpPr bwMode="auto">
            <a:xfrm flipH="1">
              <a:off x="5984260" y="2507718"/>
              <a:ext cx="850900" cy="627063"/>
              <a:chOff x="6488251" y="2501584"/>
              <a:chExt cx="850900" cy="627063"/>
            </a:xfrm>
          </p:grpSpPr>
          <p:grpSp>
            <p:nvGrpSpPr>
              <p:cNvPr id="115738" name="Group 77"/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190" name="AutoShape 78"/>
                <p:cNvSpPr>
                  <a:spLocks noChangeArrowheads="1"/>
                </p:cNvSpPr>
                <p:nvPr/>
              </p:nvSpPr>
              <p:spPr bwMode="auto">
                <a:xfrm>
                  <a:off x="-491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41" name="Group 79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192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-339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43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744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00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" y="1000"/>
                      <a:ext cx="853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1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2" name="Rectangl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5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3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7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4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755" name="AutoShape 88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745" name="Picture 89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9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47" name="Freeform 91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98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9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749" name="Picture 93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15739" name="Freeform 116"/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06" name="Text Box 112"/>
            <p:cNvSpPr txBox="1">
              <a:spLocks noChangeArrowheads="1"/>
            </p:cNvSpPr>
            <p:nvPr/>
          </p:nvSpPr>
          <p:spPr bwMode="auto">
            <a:xfrm>
              <a:off x="6787904" y="2596702"/>
              <a:ext cx="488952" cy="457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969696"/>
                  </a:solidFill>
                  <a:latin typeface="Times New Roman" charset="0"/>
                </a:rPr>
                <a:t>…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563688" y="1239838"/>
            <a:ext cx="6373812" cy="938212"/>
            <a:chOff x="1987247" y="1333114"/>
            <a:chExt cx="5338532" cy="938762"/>
          </a:xfrm>
        </p:grpSpPr>
        <p:sp>
          <p:nvSpPr>
            <p:cNvPr id="22707" name="Text Box 6"/>
            <p:cNvSpPr txBox="1">
              <a:spLocks noChangeArrowheads="1"/>
            </p:cNvSpPr>
            <p:nvPr/>
          </p:nvSpPr>
          <p:spPr bwMode="auto">
            <a:xfrm>
              <a:off x="1987247" y="1333114"/>
              <a:ext cx="5338532" cy="517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Internet frames, TV channels, control  transmitted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downstream at different frequencies</a:t>
              </a:r>
            </a:p>
          </p:txBody>
        </p:sp>
        <p:sp>
          <p:nvSpPr>
            <p:cNvPr id="115732" name="Right Arrow 9"/>
            <p:cNvSpPr>
              <a:spLocks noChangeArrowheads="1"/>
            </p:cNvSpPr>
            <p:nvPr/>
          </p:nvSpPr>
          <p:spPr bwMode="auto">
            <a:xfrm>
              <a:off x="3457110" y="1787244"/>
              <a:ext cx="2387053" cy="484632"/>
            </a:xfrm>
            <a:prstGeom prst="rightArrow">
              <a:avLst>
                <a:gd name="adj1" fmla="val 50000"/>
                <a:gd name="adj2" fmla="val 500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i="0" dirty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998788" y="3644900"/>
            <a:ext cx="5995987" cy="944563"/>
            <a:chOff x="2810374" y="3867998"/>
            <a:chExt cx="5997028" cy="944803"/>
          </a:xfrm>
        </p:grpSpPr>
        <p:sp>
          <p:nvSpPr>
            <p:cNvPr id="213" name="Text Box 6"/>
            <p:cNvSpPr txBox="1">
              <a:spLocks noChangeArrowheads="1"/>
            </p:cNvSpPr>
            <p:nvPr/>
          </p:nvSpPr>
          <p:spPr bwMode="auto">
            <a:xfrm>
              <a:off x="2810374" y="4295145"/>
              <a:ext cx="5997028" cy="517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upstream Internet frames, TV control,  transmitted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upstream at different frequencies in time slots</a:t>
              </a:r>
            </a:p>
          </p:txBody>
        </p:sp>
        <p:sp>
          <p:nvSpPr>
            <p:cNvPr id="115730" name="Right Arrow 213"/>
            <p:cNvSpPr>
              <a:spLocks noChangeArrowheads="1"/>
            </p:cNvSpPr>
            <p:nvPr/>
          </p:nvSpPr>
          <p:spPr bwMode="auto">
            <a:xfrm rot="10800000">
              <a:off x="4197454" y="3867998"/>
              <a:ext cx="2387053" cy="484632"/>
            </a:xfrm>
            <a:prstGeom prst="rightArrow">
              <a:avLst>
                <a:gd name="adj1" fmla="val 50000"/>
                <a:gd name="adj2" fmla="val 500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i="0" dirty="0">
                <a:latin typeface="Arial" charset="0"/>
                <a:cs typeface="Arial" charset="0"/>
              </a:endParaRPr>
            </a:p>
          </p:txBody>
        </p:sp>
      </p:grpSp>
      <p:pic>
        <p:nvPicPr>
          <p:cNvPr id="217" name="Picture 6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2740025"/>
            <a:ext cx="2603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18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32216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9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8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24" name="Rectangle 4"/>
          <p:cNvSpPr>
            <a:spLocks noChangeArrowheads="1"/>
          </p:cNvSpPr>
          <p:nvPr/>
        </p:nvSpPr>
        <p:spPr bwMode="auto">
          <a:xfrm>
            <a:off x="915988" y="4119563"/>
            <a:ext cx="78327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i="0" dirty="0">
                <a:solidFill>
                  <a:srgbClr val="CC0000"/>
                </a:solidFill>
                <a:latin typeface="Gill Sans MT" charset="0"/>
                <a:cs typeface="+mn-cs"/>
              </a:rPr>
              <a:t>DOCSIS: </a:t>
            </a:r>
            <a:r>
              <a:rPr lang="en-US" sz="2800" i="0" dirty="0">
                <a:latin typeface="Gill Sans MT" charset="0"/>
                <a:cs typeface="+mn-cs"/>
              </a:rPr>
              <a:t>data over cable service interface spec </a:t>
            </a:r>
            <a:endParaRPr lang="en-US" sz="2800" b="1" i="0" dirty="0">
              <a:latin typeface="Gill Sans MT" charset="0"/>
              <a:cs typeface="+mn-cs"/>
            </a:endParaRP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FDM over upstream, downstream frequency channels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TDM upstream: some slots assigned, some have contention</a:t>
            </a:r>
          </a:p>
          <a:p>
            <a:pPr marL="681038" lvl="1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400" i="0" dirty="0">
                <a:latin typeface="Gill Sans MT" charset="0"/>
                <a:cs typeface="+mn-cs"/>
              </a:rPr>
              <a:t>downstream MAP frame: assigns upstream slots</a:t>
            </a:r>
          </a:p>
          <a:p>
            <a:pPr marL="681038" lvl="1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400" i="0" dirty="0">
                <a:latin typeface="Gill Sans MT" charset="0"/>
                <a:cs typeface="+mn-cs"/>
              </a:rPr>
              <a:t>request for upstream slots (and data) transmitted random access (binary backoff) in selected slots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0" dirty="0">
                <a:latin typeface="Gill Sans MT" charset="0"/>
                <a:cs typeface="+mn-cs"/>
              </a:rPr>
              <a:t> </a:t>
            </a:r>
          </a:p>
        </p:txBody>
      </p:sp>
      <p:grpSp>
        <p:nvGrpSpPr>
          <p:cNvPr id="116740" name="Group 3"/>
          <p:cNvGrpSpPr>
            <a:grpSpLocks/>
          </p:cNvGrpSpPr>
          <p:nvPr/>
        </p:nvGrpSpPr>
        <p:grpSpPr bwMode="auto">
          <a:xfrm>
            <a:off x="636588" y="1304925"/>
            <a:ext cx="8008937" cy="2705100"/>
            <a:chOff x="871157" y="3598021"/>
            <a:chExt cx="8009425" cy="2705644"/>
          </a:xfrm>
        </p:grpSpPr>
        <p:sp>
          <p:nvSpPr>
            <p:cNvPr id="6" name="Rectangle 5"/>
            <p:cNvSpPr/>
            <p:nvPr/>
          </p:nvSpPr>
          <p:spPr>
            <a:xfrm>
              <a:off x="4227336" y="3679000"/>
              <a:ext cx="970021" cy="4255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16744" name="TextBox 6"/>
            <p:cNvSpPr txBox="1">
              <a:spLocks noChangeArrowheads="1"/>
            </p:cNvSpPr>
            <p:nvPr/>
          </p:nvSpPr>
          <p:spPr bwMode="auto">
            <a:xfrm>
              <a:off x="4154488" y="3716338"/>
              <a:ext cx="10364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en-US" sz="1000" dirty="0">
                  <a:latin typeface="Arial" charset="0"/>
                  <a:cs typeface="Arial" charset="0"/>
                </a:rPr>
                <a:t>MAP frame for</a:t>
              </a:r>
            </a:p>
            <a:p>
              <a:pPr>
                <a:lnSpc>
                  <a:spcPts val="1200"/>
                </a:lnSpc>
              </a:pPr>
              <a:r>
                <a:rPr lang="en-US" sz="1000" dirty="0">
                  <a:latin typeface="Arial" charset="0"/>
                  <a:cs typeface="Arial" charset="0"/>
                </a:rPr>
                <a:t>Interval [t1, t2]</a:t>
              </a:r>
            </a:p>
          </p:txBody>
        </p:sp>
        <p:sp>
          <p:nvSpPr>
            <p:cNvPr id="116745" name="TextBox 28"/>
            <p:cNvSpPr txBox="1">
              <a:spLocks noChangeArrowheads="1"/>
            </p:cNvSpPr>
            <p:nvPr/>
          </p:nvSpPr>
          <p:spPr bwMode="auto">
            <a:xfrm>
              <a:off x="6127750" y="5278438"/>
              <a:ext cx="27528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Residences with cable modems</a:t>
              </a:r>
            </a:p>
          </p:txBody>
        </p:sp>
        <p:sp>
          <p:nvSpPr>
            <p:cNvPr id="30" name="Down Arrow 29"/>
            <p:cNvSpPr/>
            <p:nvPr/>
          </p:nvSpPr>
          <p:spPr>
            <a:xfrm rot="16200000">
              <a:off x="4257473" y="2472510"/>
              <a:ext cx="390604" cy="3607020"/>
            </a:xfrm>
            <a:prstGeom prst="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1" name="Down Arrow 30"/>
            <p:cNvSpPr/>
            <p:nvPr/>
          </p:nvSpPr>
          <p:spPr>
            <a:xfrm rot="5400000">
              <a:off x="4198733" y="2898046"/>
              <a:ext cx="374725" cy="3607020"/>
            </a:xfrm>
            <a:prstGeom prst="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16748" name="TextBox 31"/>
            <p:cNvSpPr txBox="1">
              <a:spLocks noChangeArrowheads="1"/>
            </p:cNvSpPr>
            <p:nvPr/>
          </p:nvSpPr>
          <p:spPr bwMode="auto">
            <a:xfrm>
              <a:off x="3505200" y="4124325"/>
              <a:ext cx="17452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Downstream channel i</a:t>
              </a:r>
            </a:p>
          </p:txBody>
        </p:sp>
        <p:sp>
          <p:nvSpPr>
            <p:cNvPr id="116749" name="TextBox 32"/>
            <p:cNvSpPr txBox="1">
              <a:spLocks noChangeArrowheads="1"/>
            </p:cNvSpPr>
            <p:nvPr/>
          </p:nvSpPr>
          <p:spPr bwMode="auto">
            <a:xfrm>
              <a:off x="3648075" y="4546600"/>
              <a:ext cx="15485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Upstream channel j</a:t>
              </a:r>
            </a:p>
          </p:txBody>
        </p:sp>
        <p:pic>
          <p:nvPicPr>
            <p:cNvPr id="36884" name="Picture 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0223" y="3796499"/>
              <a:ext cx="817612" cy="242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cxnSp>
          <p:nvCxnSpPr>
            <p:cNvPr id="35" name="Straight Connector 34"/>
            <p:cNvCxnSpPr/>
            <p:nvPr/>
          </p:nvCxnSpPr>
          <p:spPr>
            <a:xfrm>
              <a:off x="3060452" y="5238239"/>
              <a:ext cx="2756068" cy="47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119194" y="5044525"/>
              <a:ext cx="0" cy="190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204924" y="5130267"/>
              <a:ext cx="3175" cy="107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285891" y="5130267"/>
              <a:ext cx="3175" cy="107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366859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447826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52879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60817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68914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77010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385107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393998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01936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10032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18129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26226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434323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424198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505165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584545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67821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767119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848086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492905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00843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08940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17036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25133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33230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541327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8527" y="5044525"/>
              <a:ext cx="0" cy="190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782" name="TextBox 65"/>
            <p:cNvSpPr txBox="1">
              <a:spLocks noChangeArrowheads="1"/>
            </p:cNvSpPr>
            <p:nvPr/>
          </p:nvSpPr>
          <p:spPr bwMode="auto">
            <a:xfrm>
              <a:off x="2998788" y="5230813"/>
              <a:ext cx="3558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t</a:t>
              </a:r>
              <a:r>
                <a:rPr lang="en-US" sz="1600" baseline="-25000" dirty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16783" name="TextBox 66"/>
            <p:cNvSpPr txBox="1">
              <a:spLocks noChangeArrowheads="1"/>
            </p:cNvSpPr>
            <p:nvPr/>
          </p:nvSpPr>
          <p:spPr bwMode="auto">
            <a:xfrm>
              <a:off x="5389563" y="5246688"/>
              <a:ext cx="3558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t</a:t>
              </a:r>
              <a:r>
                <a:rPr lang="en-US" sz="1600" baseline="-25000" dirty="0">
                  <a:latin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3111255" y="5322393"/>
              <a:ext cx="577885" cy="3176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679615" y="5328744"/>
              <a:ext cx="1870189" cy="1588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400198" y="5376379"/>
              <a:ext cx="4763" cy="512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573433" y="5384318"/>
              <a:ext cx="6350" cy="5144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788" name="TextBox 71"/>
            <p:cNvSpPr txBox="1">
              <a:spLocks noChangeArrowheads="1"/>
            </p:cNvSpPr>
            <p:nvPr/>
          </p:nvSpPr>
          <p:spPr bwMode="auto">
            <a:xfrm>
              <a:off x="4476750" y="5842000"/>
              <a:ext cx="32080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Assigned minislots containing cable modem</a:t>
              </a:r>
            </a:p>
            <a:p>
              <a:r>
                <a:rPr lang="en-US" sz="1200" dirty="0">
                  <a:latin typeface="Arial" charset="0"/>
                  <a:cs typeface="Arial" charset="0"/>
                </a:rPr>
                <a:t>upstream data frames</a:t>
              </a:r>
            </a:p>
          </p:txBody>
        </p:sp>
        <p:sp>
          <p:nvSpPr>
            <p:cNvPr id="116789" name="TextBox 72"/>
            <p:cNvSpPr txBox="1">
              <a:spLocks noChangeArrowheads="1"/>
            </p:cNvSpPr>
            <p:nvPr/>
          </p:nvSpPr>
          <p:spPr bwMode="auto">
            <a:xfrm>
              <a:off x="2579688" y="5840413"/>
              <a:ext cx="189042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Minislots containing </a:t>
              </a:r>
            </a:p>
            <a:p>
              <a:r>
                <a:rPr lang="en-US" sz="1200" dirty="0">
                  <a:latin typeface="Arial" charset="0"/>
                  <a:cs typeface="Arial" charset="0"/>
                </a:rPr>
                <a:t>minislots request frames</a:t>
              </a:r>
            </a:p>
          </p:txBody>
        </p:sp>
        <p:sp>
          <p:nvSpPr>
            <p:cNvPr id="116790" name="Rectangle 44"/>
            <p:cNvSpPr>
              <a:spLocks noChangeArrowheads="1"/>
            </p:cNvSpPr>
            <p:nvPr/>
          </p:nvSpPr>
          <p:spPr bwMode="auto">
            <a:xfrm>
              <a:off x="1431405" y="4202429"/>
              <a:ext cx="955675" cy="700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16791" name="Text Box 45"/>
            <p:cNvSpPr txBox="1">
              <a:spLocks noChangeArrowheads="1"/>
            </p:cNvSpPr>
            <p:nvPr/>
          </p:nvSpPr>
          <p:spPr bwMode="auto">
            <a:xfrm>
              <a:off x="871157" y="3661398"/>
              <a:ext cx="1925637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</a:rPr>
                <a:t>cable headend</a:t>
              </a:r>
            </a:p>
          </p:txBody>
        </p:sp>
        <p:sp>
          <p:nvSpPr>
            <p:cNvPr id="77" name="Text Box 126"/>
            <p:cNvSpPr txBox="1">
              <a:spLocks noChangeArrowheads="1"/>
            </p:cNvSpPr>
            <p:nvPr/>
          </p:nvSpPr>
          <p:spPr bwMode="auto">
            <a:xfrm>
              <a:off x="1296633" y="4171224"/>
              <a:ext cx="950970" cy="336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i="0" dirty="0">
                  <a:solidFill>
                    <a:srgbClr val="000000"/>
                  </a:solidFill>
                </a:rPr>
                <a:t>CMTS</a:t>
              </a:r>
            </a:p>
          </p:txBody>
        </p:sp>
        <p:sp>
          <p:nvSpPr>
            <p:cNvPr id="78" name="AutoShape 127"/>
            <p:cNvSpPr>
              <a:spLocks noChangeArrowheads="1"/>
            </p:cNvSpPr>
            <p:nvPr/>
          </p:nvSpPr>
          <p:spPr bwMode="auto">
            <a:xfrm>
              <a:off x="1336322" y="3939403"/>
              <a:ext cx="1206574" cy="26199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79" name="Picture 6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2949" y="4326831"/>
              <a:ext cx="258778" cy="520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6795" name="Group 77"/>
            <p:cNvGrpSpPr>
              <a:grpSpLocks/>
            </p:cNvGrpSpPr>
            <p:nvPr/>
          </p:nvGrpSpPr>
          <p:grpSpPr bwMode="auto">
            <a:xfrm flipH="1">
              <a:off x="6302761" y="3598021"/>
              <a:ext cx="1034814" cy="625180"/>
              <a:chOff x="-490" y="1664"/>
              <a:chExt cx="1429" cy="842"/>
            </a:xfrm>
          </p:grpSpPr>
          <p:sp>
            <p:nvSpPr>
              <p:cNvPr id="106" name="AutoShape 78"/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48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108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6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50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grpSp>
              <p:nvGrpSpPr>
                <p:cNvPr id="116851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116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40" y="1000"/>
                    <a:ext cx="850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7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409" y="1073"/>
                    <a:ext cx="40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8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8" y="1073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9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7" y="1068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0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6" y="1068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62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116852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2" name="Rectangle 90"/>
                <p:cNvSpPr>
                  <a:spLocks noChangeArrowheads="1"/>
                </p:cNvSpPr>
                <p:nvPr/>
              </p:nvSpPr>
              <p:spPr bwMode="auto">
                <a:xfrm>
                  <a:off x="530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54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4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56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6796" name="Group 77"/>
            <p:cNvGrpSpPr>
              <a:grpSpLocks/>
            </p:cNvGrpSpPr>
            <p:nvPr/>
          </p:nvGrpSpPr>
          <p:grpSpPr bwMode="auto">
            <a:xfrm flipH="1">
              <a:off x="7513460" y="3950311"/>
              <a:ext cx="1034814" cy="625180"/>
              <a:chOff x="-490" y="1664"/>
              <a:chExt cx="1429" cy="842"/>
            </a:xfrm>
          </p:grpSpPr>
          <p:sp>
            <p:nvSpPr>
              <p:cNvPr id="178" name="AutoShape 78"/>
              <p:cNvSpPr>
                <a:spLocks noChangeArrowheads="1"/>
              </p:cNvSpPr>
              <p:nvPr/>
            </p:nvSpPr>
            <p:spPr bwMode="auto">
              <a:xfrm>
                <a:off x="-491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32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180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34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grpSp>
              <p:nvGrpSpPr>
                <p:cNvPr id="116835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188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3" y="1001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9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4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90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6" y="1074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91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5" y="1069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92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4" y="1069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46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116836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4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38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6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2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40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6797" name="Group 77"/>
            <p:cNvGrpSpPr>
              <a:grpSpLocks/>
            </p:cNvGrpSpPr>
            <p:nvPr/>
          </p:nvGrpSpPr>
          <p:grpSpPr bwMode="auto">
            <a:xfrm flipH="1">
              <a:off x="7313560" y="4655807"/>
              <a:ext cx="1034814" cy="625180"/>
              <a:chOff x="-490" y="1664"/>
              <a:chExt cx="1429" cy="842"/>
            </a:xfrm>
          </p:grpSpPr>
          <p:sp>
            <p:nvSpPr>
              <p:cNvPr id="213" name="AutoShape 78"/>
              <p:cNvSpPr>
                <a:spLocks noChangeArrowheads="1"/>
              </p:cNvSpPr>
              <p:nvPr/>
            </p:nvSpPr>
            <p:spPr bwMode="auto">
              <a:xfrm>
                <a:off x="-491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16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15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2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18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grpSp>
              <p:nvGrpSpPr>
                <p:cNvPr id="116819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23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3" y="999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2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6" y="1072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7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7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7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30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116820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9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2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22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1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24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6798" name="Group 77"/>
            <p:cNvGrpSpPr>
              <a:grpSpLocks/>
            </p:cNvGrpSpPr>
            <p:nvPr/>
          </p:nvGrpSpPr>
          <p:grpSpPr bwMode="auto">
            <a:xfrm flipH="1">
              <a:off x="6254794" y="4337877"/>
              <a:ext cx="1034814" cy="625180"/>
              <a:chOff x="-490" y="1664"/>
              <a:chExt cx="1429" cy="842"/>
            </a:xfrm>
          </p:grpSpPr>
          <p:sp>
            <p:nvSpPr>
              <p:cNvPr id="230" name="AutoShape 78"/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00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32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02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grpSp>
              <p:nvGrpSpPr>
                <p:cNvPr id="116803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40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4" y="1000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1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" y="1073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2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7" y="1073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8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4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8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14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116804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6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06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8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08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sp>
        <p:nvSpPr>
          <p:cNvPr id="116741" name="Title 41"/>
          <p:cNvSpPr>
            <a:spLocks/>
          </p:cNvSpPr>
          <p:nvPr/>
        </p:nvSpPr>
        <p:spPr bwMode="auto">
          <a:xfrm>
            <a:off x="381000" y="239713"/>
            <a:ext cx="5622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4000" i="0" dirty="0">
                <a:solidFill>
                  <a:srgbClr val="000099"/>
                </a:solidFill>
                <a:latin typeface="Gill Sans MT" charset="0"/>
              </a:rPr>
              <a:t>Cable access network</a:t>
            </a:r>
          </a:p>
        </p:txBody>
      </p:sp>
      <p:pic>
        <p:nvPicPr>
          <p:cNvPr id="116742" name="Picture 180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868363"/>
            <a:ext cx="46164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1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7013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66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8683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200025"/>
            <a:ext cx="6308725" cy="8763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layer: introduction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2275" y="1330325"/>
            <a:ext cx="4267200" cy="3802063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terminology: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hosts and routers: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nodes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communication channels that connect adjacent nodes along communication path: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links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wired links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wireless links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LANs</a:t>
            </a:r>
            <a:endParaRPr lang="en-US" b="1" dirty="0">
              <a:solidFill>
                <a:srgbClr val="FF0000"/>
              </a:solidFill>
              <a:latin typeface="Gill Sans MT" charset="0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layer-2 packet: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frame,</a:t>
            </a:r>
            <a:r>
              <a:rPr lang="en-US" sz="2400" b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encapsulates datagram</a:t>
            </a:r>
          </a:p>
          <a:p>
            <a:pPr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4103" name="Text Box 467"/>
          <p:cNvSpPr txBox="1">
            <a:spLocks noChangeArrowheads="1"/>
          </p:cNvSpPr>
          <p:nvPr/>
        </p:nvSpPr>
        <p:spPr bwMode="auto">
          <a:xfrm>
            <a:off x="396875" y="5299075"/>
            <a:ext cx="4881563" cy="10445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data-link layer</a:t>
            </a:r>
            <a:r>
              <a:rPr lang="en-US" sz="2400" i="0" dirty="0">
                <a:latin typeface="Gill Sans MT" charset="0"/>
                <a:cs typeface="+mn-cs"/>
              </a:rPr>
              <a:t> has responsibility of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Gill Sans MT" charset="0"/>
                <a:cs typeface="+mn-cs"/>
              </a:rPr>
              <a:t>transferring datagram from one node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Gill Sans MT" charset="0"/>
                <a:cs typeface="+mn-cs"/>
              </a:rPr>
              <a:t>to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physically adjacent</a:t>
            </a:r>
            <a:r>
              <a:rPr lang="en-US" sz="2400" i="0" dirty="0">
                <a:latin typeface="Gill Sans MT" charset="0"/>
                <a:cs typeface="+mn-cs"/>
              </a:rPr>
              <a:t> node over a link</a:t>
            </a:r>
            <a:endParaRPr lang="en-US" i="0" dirty="0">
              <a:latin typeface="Gill Sans MT" charset="0"/>
              <a:cs typeface="+mn-cs"/>
            </a:endParaRPr>
          </a:p>
        </p:txBody>
      </p:sp>
      <p:sp>
        <p:nvSpPr>
          <p:cNvPr id="4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4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537" name="Freeform 415"/>
          <p:cNvSpPr>
            <a:spLocks/>
          </p:cNvSpPr>
          <p:nvPr/>
        </p:nvSpPr>
        <p:spPr bwMode="auto">
          <a:xfrm>
            <a:off x="7004050" y="3527425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8" name="Freeform 416"/>
          <p:cNvSpPr>
            <a:spLocks/>
          </p:cNvSpPr>
          <p:nvPr/>
        </p:nvSpPr>
        <p:spPr bwMode="auto">
          <a:xfrm>
            <a:off x="7023100" y="2017139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9" name="Freeform 417"/>
          <p:cNvSpPr>
            <a:spLocks/>
          </p:cNvSpPr>
          <p:nvPr/>
        </p:nvSpPr>
        <p:spPr bwMode="auto">
          <a:xfrm>
            <a:off x="5202238" y="1709738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0" name="Group 418"/>
          <p:cNvGrpSpPr>
            <a:grpSpLocks/>
          </p:cNvGrpSpPr>
          <p:nvPr/>
        </p:nvGrpSpPr>
        <p:grpSpPr bwMode="auto">
          <a:xfrm>
            <a:off x="5278438" y="2974975"/>
            <a:ext cx="1458912" cy="933450"/>
            <a:chOff x="2889" y="1631"/>
            <a:chExt cx="980" cy="743"/>
          </a:xfrm>
        </p:grpSpPr>
        <p:sp>
          <p:nvSpPr>
            <p:cNvPr id="889" name="Rectangle 41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0" name="AutoShape 42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solidFill>
                  <a:srgbClr val="00CCFF"/>
                </a:solidFill>
              </a:endParaRPr>
            </a:p>
          </p:txBody>
        </p:sp>
      </p:grpSp>
      <p:sp>
        <p:nvSpPr>
          <p:cNvPr id="541" name="Line 421"/>
          <p:cNvSpPr>
            <a:spLocks noChangeShapeType="1"/>
          </p:cNvSpPr>
          <p:nvPr/>
        </p:nvSpPr>
        <p:spPr bwMode="auto">
          <a:xfrm>
            <a:off x="7396163" y="3813175"/>
            <a:ext cx="163512" cy="1206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2" name="Line 422"/>
          <p:cNvSpPr>
            <a:spLocks noChangeShapeType="1"/>
          </p:cNvSpPr>
          <p:nvPr/>
        </p:nvSpPr>
        <p:spPr bwMode="auto">
          <a:xfrm>
            <a:off x="7493000" y="3733800"/>
            <a:ext cx="2794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3" name="Line 423"/>
          <p:cNvSpPr>
            <a:spLocks noChangeShapeType="1"/>
          </p:cNvSpPr>
          <p:nvPr/>
        </p:nvSpPr>
        <p:spPr bwMode="auto">
          <a:xfrm flipV="1">
            <a:off x="7729538" y="3819525"/>
            <a:ext cx="134937" cy="1047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4" name="Line 424"/>
          <p:cNvSpPr>
            <a:spLocks noChangeShapeType="1"/>
          </p:cNvSpPr>
          <p:nvPr/>
        </p:nvSpPr>
        <p:spPr bwMode="auto">
          <a:xfrm>
            <a:off x="6427788" y="3740150"/>
            <a:ext cx="6794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5" name="Line 425"/>
          <p:cNvSpPr>
            <a:spLocks noChangeShapeType="1"/>
          </p:cNvSpPr>
          <p:nvPr/>
        </p:nvSpPr>
        <p:spPr bwMode="auto">
          <a:xfrm>
            <a:off x="6723063" y="2587625"/>
            <a:ext cx="509587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6" name="Freeform 427"/>
          <p:cNvSpPr>
            <a:spLocks/>
          </p:cNvSpPr>
          <p:nvPr/>
        </p:nvSpPr>
        <p:spPr bwMode="auto">
          <a:xfrm>
            <a:off x="5497513" y="4378325"/>
            <a:ext cx="3079750" cy="1665288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7" name="Line 428"/>
          <p:cNvSpPr>
            <a:spLocks noChangeShapeType="1"/>
          </p:cNvSpPr>
          <p:nvPr/>
        </p:nvSpPr>
        <p:spPr bwMode="auto">
          <a:xfrm rot="16200000">
            <a:off x="7845425" y="5159376"/>
            <a:ext cx="523875" cy="1397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8" name="Line 429"/>
          <p:cNvSpPr>
            <a:spLocks noChangeShapeType="1"/>
          </p:cNvSpPr>
          <p:nvPr/>
        </p:nvSpPr>
        <p:spPr bwMode="auto">
          <a:xfrm rot="5400000" flipV="1">
            <a:off x="7991475" y="54403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9" name="Line 430"/>
          <p:cNvSpPr>
            <a:spLocks noChangeShapeType="1"/>
          </p:cNvSpPr>
          <p:nvPr/>
        </p:nvSpPr>
        <p:spPr bwMode="auto">
          <a:xfrm rot="16200000" flipH="1">
            <a:off x="8207749" y="5085976"/>
            <a:ext cx="8249" cy="18362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0" name="Line 431"/>
          <p:cNvSpPr>
            <a:spLocks noChangeShapeType="1"/>
          </p:cNvSpPr>
          <p:nvPr/>
        </p:nvSpPr>
        <p:spPr bwMode="auto">
          <a:xfrm>
            <a:off x="7358063" y="4697413"/>
            <a:ext cx="390525" cy="1841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1" name="Line 432"/>
          <p:cNvSpPr>
            <a:spLocks noChangeShapeType="1"/>
          </p:cNvSpPr>
          <p:nvPr/>
        </p:nvSpPr>
        <p:spPr bwMode="auto">
          <a:xfrm flipV="1">
            <a:off x="6737350" y="4684713"/>
            <a:ext cx="322263" cy="19843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2" name="Line 433"/>
          <p:cNvSpPr>
            <a:spLocks noChangeShapeType="1"/>
          </p:cNvSpPr>
          <p:nvPr/>
        </p:nvSpPr>
        <p:spPr bwMode="auto">
          <a:xfrm flipV="1">
            <a:off x="6780213" y="4976813"/>
            <a:ext cx="9715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3" name="Line 435"/>
          <p:cNvSpPr>
            <a:spLocks noChangeShapeType="1"/>
          </p:cNvSpPr>
          <p:nvPr/>
        </p:nvSpPr>
        <p:spPr bwMode="auto">
          <a:xfrm>
            <a:off x="6100763" y="4773613"/>
            <a:ext cx="263525" cy="857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4" name="Line 436"/>
          <p:cNvSpPr>
            <a:spLocks noChangeShapeType="1"/>
          </p:cNvSpPr>
          <p:nvPr/>
        </p:nvSpPr>
        <p:spPr bwMode="auto">
          <a:xfrm flipV="1">
            <a:off x="5841999" y="4952398"/>
            <a:ext cx="548981" cy="15776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5" name="Line 439"/>
          <p:cNvSpPr>
            <a:spLocks noChangeShapeType="1"/>
          </p:cNvSpPr>
          <p:nvPr/>
        </p:nvSpPr>
        <p:spPr bwMode="auto">
          <a:xfrm flipH="1">
            <a:off x="6278768" y="5070474"/>
            <a:ext cx="131556" cy="24404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6" name="Line 440"/>
          <p:cNvSpPr>
            <a:spLocks noChangeShapeType="1"/>
          </p:cNvSpPr>
          <p:nvPr/>
        </p:nvSpPr>
        <p:spPr bwMode="auto">
          <a:xfrm flipH="1" flipV="1">
            <a:off x="6595002" y="5008500"/>
            <a:ext cx="67735" cy="261999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7" name="Line 441"/>
          <p:cNvSpPr>
            <a:spLocks noChangeShapeType="1"/>
          </p:cNvSpPr>
          <p:nvPr/>
        </p:nvSpPr>
        <p:spPr bwMode="auto">
          <a:xfrm>
            <a:off x="6691914" y="5003401"/>
            <a:ext cx="555024" cy="31948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8" name="Line 443"/>
          <p:cNvSpPr>
            <a:spLocks noChangeShapeType="1"/>
          </p:cNvSpPr>
          <p:nvPr/>
        </p:nvSpPr>
        <p:spPr bwMode="auto">
          <a:xfrm>
            <a:off x="6281738" y="3522663"/>
            <a:ext cx="0" cy="1317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9" name="Line 444"/>
          <p:cNvSpPr>
            <a:spLocks noChangeShapeType="1"/>
          </p:cNvSpPr>
          <p:nvPr/>
        </p:nvSpPr>
        <p:spPr bwMode="auto">
          <a:xfrm flipV="1">
            <a:off x="7577138" y="2492375"/>
            <a:ext cx="123825" cy="8731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0" name="Line 445"/>
          <p:cNvSpPr>
            <a:spLocks noChangeShapeType="1"/>
          </p:cNvSpPr>
          <p:nvPr/>
        </p:nvSpPr>
        <p:spPr bwMode="auto">
          <a:xfrm>
            <a:off x="7405688" y="2675613"/>
            <a:ext cx="0" cy="825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1" name="Line 446"/>
          <p:cNvSpPr>
            <a:spLocks noChangeShapeType="1"/>
          </p:cNvSpPr>
          <p:nvPr/>
        </p:nvSpPr>
        <p:spPr bwMode="auto">
          <a:xfrm flipV="1">
            <a:off x="7577138" y="2562225"/>
            <a:ext cx="263525" cy="2889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2" name="Line 447"/>
          <p:cNvSpPr>
            <a:spLocks noChangeShapeType="1"/>
          </p:cNvSpPr>
          <p:nvPr/>
        </p:nvSpPr>
        <p:spPr bwMode="auto">
          <a:xfrm>
            <a:off x="7942263" y="2560638"/>
            <a:ext cx="0" cy="196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3" name="Line 448"/>
          <p:cNvSpPr>
            <a:spLocks noChangeShapeType="1"/>
          </p:cNvSpPr>
          <p:nvPr/>
        </p:nvSpPr>
        <p:spPr bwMode="auto">
          <a:xfrm>
            <a:off x="7596188" y="2867025"/>
            <a:ext cx="188912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4" name="Line 449"/>
          <p:cNvSpPr>
            <a:spLocks noChangeShapeType="1"/>
          </p:cNvSpPr>
          <p:nvPr/>
        </p:nvSpPr>
        <p:spPr bwMode="auto">
          <a:xfrm flipV="1">
            <a:off x="5891213" y="3733800"/>
            <a:ext cx="168275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5" name="Line 450"/>
          <p:cNvSpPr>
            <a:spLocks noChangeShapeType="1"/>
          </p:cNvSpPr>
          <p:nvPr/>
        </p:nvSpPr>
        <p:spPr bwMode="auto">
          <a:xfrm>
            <a:off x="8150225" y="2857500"/>
            <a:ext cx="1778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6" name="Line 451"/>
          <p:cNvSpPr>
            <a:spLocks noChangeShapeType="1"/>
          </p:cNvSpPr>
          <p:nvPr/>
        </p:nvSpPr>
        <p:spPr bwMode="auto">
          <a:xfrm flipH="1">
            <a:off x="7296150" y="2933700"/>
            <a:ext cx="98425" cy="704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7" name="Line 452"/>
          <p:cNvSpPr>
            <a:spLocks noChangeShapeType="1"/>
          </p:cNvSpPr>
          <p:nvPr/>
        </p:nvSpPr>
        <p:spPr bwMode="auto">
          <a:xfrm flipH="1">
            <a:off x="7888288" y="2933700"/>
            <a:ext cx="111125" cy="7270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8" name="Line 541"/>
          <p:cNvSpPr>
            <a:spLocks noChangeShapeType="1"/>
          </p:cNvSpPr>
          <p:nvPr/>
        </p:nvSpPr>
        <p:spPr bwMode="auto">
          <a:xfrm flipV="1">
            <a:off x="7272338" y="4075113"/>
            <a:ext cx="227012" cy="4365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69" name="Group 590"/>
          <p:cNvGrpSpPr>
            <a:grpSpLocks/>
          </p:cNvGrpSpPr>
          <p:nvPr/>
        </p:nvGrpSpPr>
        <p:grpSpPr bwMode="auto">
          <a:xfrm flipH="1">
            <a:off x="5775325" y="4533900"/>
            <a:ext cx="414337" cy="373063"/>
            <a:chOff x="2839" y="3501"/>
            <a:chExt cx="755" cy="803"/>
          </a:xfrm>
        </p:grpSpPr>
        <p:pic>
          <p:nvPicPr>
            <p:cNvPr id="887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8" name="Freeform 59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0" name="Group 593"/>
          <p:cNvGrpSpPr>
            <a:grpSpLocks/>
          </p:cNvGrpSpPr>
          <p:nvPr/>
        </p:nvGrpSpPr>
        <p:grpSpPr bwMode="auto">
          <a:xfrm flipH="1">
            <a:off x="5457825" y="4954588"/>
            <a:ext cx="482600" cy="406400"/>
            <a:chOff x="2839" y="3501"/>
            <a:chExt cx="755" cy="803"/>
          </a:xfrm>
        </p:grpSpPr>
        <p:pic>
          <p:nvPicPr>
            <p:cNvPr id="885" name="Picture 594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6" name="Freeform 59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1" name="Group 596"/>
          <p:cNvGrpSpPr>
            <a:grpSpLocks/>
          </p:cNvGrpSpPr>
          <p:nvPr/>
        </p:nvGrpSpPr>
        <p:grpSpPr bwMode="auto">
          <a:xfrm flipH="1">
            <a:off x="5935663" y="5256213"/>
            <a:ext cx="427037" cy="349250"/>
            <a:chOff x="2839" y="3501"/>
            <a:chExt cx="755" cy="803"/>
          </a:xfrm>
        </p:grpSpPr>
        <p:pic>
          <p:nvPicPr>
            <p:cNvPr id="883" name="Picture 597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4" name="Freeform 59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2" name="Group 599"/>
          <p:cNvGrpSpPr>
            <a:grpSpLocks/>
          </p:cNvGrpSpPr>
          <p:nvPr/>
        </p:nvGrpSpPr>
        <p:grpSpPr bwMode="auto">
          <a:xfrm>
            <a:off x="6550025" y="5238750"/>
            <a:ext cx="427037" cy="350838"/>
            <a:chOff x="2839" y="3501"/>
            <a:chExt cx="755" cy="803"/>
          </a:xfrm>
        </p:grpSpPr>
        <p:pic>
          <p:nvPicPr>
            <p:cNvPr id="881" name="Picture 600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2" name="Freeform 6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573" name="Picture 603" descr="car_icon_small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15" y="1803458"/>
            <a:ext cx="8493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4" name="Group 652"/>
          <p:cNvGrpSpPr>
            <a:grpSpLocks/>
          </p:cNvGrpSpPr>
          <p:nvPr/>
        </p:nvGrpSpPr>
        <p:grpSpPr bwMode="auto">
          <a:xfrm>
            <a:off x="5613400" y="1546225"/>
            <a:ext cx="415925" cy="385763"/>
            <a:chOff x="2751" y="1851"/>
            <a:chExt cx="462" cy="478"/>
          </a:xfrm>
        </p:grpSpPr>
        <p:pic>
          <p:nvPicPr>
            <p:cNvPr id="879" name="Picture 653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" name="Picture 654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9" name="Line 693"/>
          <p:cNvSpPr>
            <a:spLocks noChangeShapeType="1"/>
          </p:cNvSpPr>
          <p:nvPr/>
        </p:nvSpPr>
        <p:spPr bwMode="auto">
          <a:xfrm>
            <a:off x="8345488" y="2855912"/>
            <a:ext cx="305034" cy="259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88" name="Group 776"/>
          <p:cNvGrpSpPr>
            <a:grpSpLocks/>
          </p:cNvGrpSpPr>
          <p:nvPr/>
        </p:nvGrpSpPr>
        <p:grpSpPr bwMode="auto">
          <a:xfrm>
            <a:off x="5611813" y="3500438"/>
            <a:ext cx="506412" cy="352425"/>
            <a:chOff x="2967" y="478"/>
            <a:chExt cx="788" cy="625"/>
          </a:xfrm>
        </p:grpSpPr>
        <p:pic>
          <p:nvPicPr>
            <p:cNvPr id="781" name="Picture 777" descr="access_point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2" name="Picture 778" descr="antenna_radiation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9" name="Group 779"/>
          <p:cNvGrpSpPr>
            <a:grpSpLocks/>
          </p:cNvGrpSpPr>
          <p:nvPr/>
        </p:nvGrpSpPr>
        <p:grpSpPr bwMode="auto">
          <a:xfrm>
            <a:off x="7132638" y="5003800"/>
            <a:ext cx="563562" cy="420688"/>
            <a:chOff x="2967" y="478"/>
            <a:chExt cx="788" cy="625"/>
          </a:xfrm>
        </p:grpSpPr>
        <p:pic>
          <p:nvPicPr>
            <p:cNvPr id="779" name="Picture 780" descr="access_point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0" name="Picture 781" descr="antenna_radiation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0" name="Group 523"/>
          <p:cNvGrpSpPr>
            <a:grpSpLocks/>
          </p:cNvGrpSpPr>
          <p:nvPr/>
        </p:nvGrpSpPr>
        <p:grpSpPr bwMode="auto">
          <a:xfrm>
            <a:off x="5890114" y="1844675"/>
            <a:ext cx="457200" cy="733152"/>
            <a:chOff x="6061075" y="1844675"/>
            <a:chExt cx="457200" cy="733152"/>
          </a:xfrm>
        </p:grpSpPr>
        <p:sp>
          <p:nvSpPr>
            <p:cNvPr id="759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227964" cy="17435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60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7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7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91" name="Group 950"/>
          <p:cNvGrpSpPr>
            <a:grpSpLocks/>
          </p:cNvGrpSpPr>
          <p:nvPr/>
        </p:nvGrpSpPr>
        <p:grpSpPr bwMode="auto">
          <a:xfrm>
            <a:off x="8240713" y="5002213"/>
            <a:ext cx="227012" cy="481013"/>
            <a:chOff x="4140" y="429"/>
            <a:chExt cx="1425" cy="2396"/>
          </a:xfrm>
        </p:grpSpPr>
        <p:sp>
          <p:nvSpPr>
            <p:cNvPr id="727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9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2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7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8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3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4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5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6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5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6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7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53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4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8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39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51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2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40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1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4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6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7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8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49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0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92" name="Group 983"/>
          <p:cNvGrpSpPr>
            <a:grpSpLocks/>
          </p:cNvGrpSpPr>
          <p:nvPr/>
        </p:nvGrpSpPr>
        <p:grpSpPr bwMode="auto">
          <a:xfrm>
            <a:off x="7924800" y="5303838"/>
            <a:ext cx="227012" cy="481013"/>
            <a:chOff x="4140" y="429"/>
            <a:chExt cx="1425" cy="2396"/>
          </a:xfrm>
        </p:grpSpPr>
        <p:sp>
          <p:nvSpPr>
            <p:cNvPr id="695" name="Freeform 98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Rectangle 985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7" name="Freeform 98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98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Rectangle 988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0" name="Group 98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5" name="AutoShape 990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6" name="AutoShape 991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1" name="Rectangle 992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2" name="Group 99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3" name="AutoShape 994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4" name="AutoShape 995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3" name="Rectangle 996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4" name="Rectangle 997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5" name="Group 99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1" name="AutoShape 999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2" name="AutoShape 100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6" name="Freeform 100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07" name="Group 100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9" name="AutoShape 1003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0" name="AutoShape 1004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8" name="Rectangle 1005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9" name="Freeform 100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100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Oval 1008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2" name="Freeform 100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AutoShape 1010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4" name="AutoShape 1011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5" name="Oval 1012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6" name="Oval 1013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17" name="Oval 1014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8" name="Rectangle 1015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593" name="Picture 1017" descr="antenna_stylized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2043113"/>
            <a:ext cx="530702" cy="22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" name="Picture 1018" descr="laptop_keyboard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327957" y="2291590"/>
            <a:ext cx="437221" cy="15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5" name="Freeform 1019"/>
          <p:cNvSpPr>
            <a:spLocks/>
          </p:cNvSpPr>
          <p:nvPr/>
        </p:nvSpPr>
        <p:spPr bwMode="auto">
          <a:xfrm>
            <a:off x="5472854" y="2136804"/>
            <a:ext cx="351919" cy="208167"/>
          </a:xfrm>
          <a:custGeom>
            <a:avLst/>
            <a:gdLst>
              <a:gd name="T0" fmla="*/ 6573757 w 2982"/>
              <a:gd name="T1" fmla="*/ 0 h 2442"/>
              <a:gd name="T2" fmla="*/ 0 w 2982"/>
              <a:gd name="T3" fmla="*/ 2477886 h 2442"/>
              <a:gd name="T4" fmla="*/ 26294911 w 2982"/>
              <a:gd name="T5" fmla="*/ 3095568 h 2442"/>
              <a:gd name="T6" fmla="*/ 32868668 w 2982"/>
              <a:gd name="T7" fmla="*/ 617681 h 2442"/>
              <a:gd name="T8" fmla="*/ 657375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596" name="Picture 1020" descr="screen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187" y="2142158"/>
            <a:ext cx="319785" cy="18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7" name="Freeform 1021"/>
          <p:cNvSpPr>
            <a:spLocks/>
          </p:cNvSpPr>
          <p:nvPr/>
        </p:nvSpPr>
        <p:spPr bwMode="auto">
          <a:xfrm>
            <a:off x="5536928" y="2130663"/>
            <a:ext cx="298167" cy="38736"/>
          </a:xfrm>
          <a:custGeom>
            <a:avLst/>
            <a:gdLst>
              <a:gd name="T0" fmla="*/ 1641570 w 2528"/>
              <a:gd name="T1" fmla="*/ 0 h 455"/>
              <a:gd name="T2" fmla="*/ 27891942 w 2528"/>
              <a:gd name="T3" fmla="*/ 616030 h 455"/>
              <a:gd name="T4" fmla="*/ 26250491 w 2528"/>
              <a:gd name="T5" fmla="*/ 616030 h 455"/>
              <a:gd name="T6" fmla="*/ 0 w 2528"/>
              <a:gd name="T7" fmla="*/ 616030 h 455"/>
              <a:gd name="T8" fmla="*/ 1641570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8" name="Freeform 1022"/>
          <p:cNvSpPr>
            <a:spLocks/>
          </p:cNvSpPr>
          <p:nvPr/>
        </p:nvSpPr>
        <p:spPr bwMode="auto">
          <a:xfrm>
            <a:off x="5469738" y="2130348"/>
            <a:ext cx="82770" cy="161243"/>
          </a:xfrm>
          <a:custGeom>
            <a:avLst/>
            <a:gdLst>
              <a:gd name="T0" fmla="*/ 6561704 w 702"/>
              <a:gd name="T1" fmla="*/ 0 h 1893"/>
              <a:gd name="T2" fmla="*/ 0 w 702"/>
              <a:gd name="T3" fmla="*/ 2474096 h 1893"/>
              <a:gd name="T4" fmla="*/ 1640426 w 702"/>
              <a:gd name="T5" fmla="*/ 2474096 h 1893"/>
              <a:gd name="T6" fmla="*/ 8202130 w 702"/>
              <a:gd name="T7" fmla="*/ 616693 h 1893"/>
              <a:gd name="T8" fmla="*/ 6561704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9" name="Freeform 1023"/>
          <p:cNvSpPr>
            <a:spLocks/>
          </p:cNvSpPr>
          <p:nvPr/>
        </p:nvSpPr>
        <p:spPr bwMode="auto">
          <a:xfrm>
            <a:off x="5743755" y="2159164"/>
            <a:ext cx="89197" cy="186122"/>
          </a:xfrm>
          <a:custGeom>
            <a:avLst/>
            <a:gdLst>
              <a:gd name="T0" fmla="*/ 8213085 w 756"/>
              <a:gd name="T1" fmla="*/ 0 h 2184"/>
              <a:gd name="T2" fmla="*/ 1642593 w 756"/>
              <a:gd name="T3" fmla="*/ 3093852 h 2184"/>
              <a:gd name="T4" fmla="*/ 0 w 756"/>
              <a:gd name="T5" fmla="*/ 3093852 h 2184"/>
              <a:gd name="T6" fmla="*/ 6570492 w 756"/>
              <a:gd name="T7" fmla="*/ 617339 h 2184"/>
              <a:gd name="T8" fmla="*/ 8213085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0" name="Freeform 1024"/>
          <p:cNvSpPr>
            <a:spLocks/>
          </p:cNvSpPr>
          <p:nvPr/>
        </p:nvSpPr>
        <p:spPr bwMode="auto">
          <a:xfrm>
            <a:off x="5468764" y="2283402"/>
            <a:ext cx="327185" cy="62828"/>
          </a:xfrm>
          <a:custGeom>
            <a:avLst/>
            <a:gdLst>
              <a:gd name="T0" fmla="*/ 1642768 w 2773"/>
              <a:gd name="T1" fmla="*/ 0 h 738"/>
              <a:gd name="T2" fmla="*/ 0 w 2773"/>
              <a:gd name="T3" fmla="*/ 616021 h 738"/>
              <a:gd name="T4" fmla="*/ 26283822 w 2773"/>
              <a:gd name="T5" fmla="*/ 1232127 h 738"/>
              <a:gd name="T6" fmla="*/ 26283822 w 2773"/>
              <a:gd name="T7" fmla="*/ 616021 h 738"/>
              <a:gd name="T8" fmla="*/ 1642768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1" name="Freeform 1025"/>
          <p:cNvSpPr>
            <a:spLocks/>
          </p:cNvSpPr>
          <p:nvPr/>
        </p:nvSpPr>
        <p:spPr bwMode="auto">
          <a:xfrm>
            <a:off x="5753688" y="2160738"/>
            <a:ext cx="83549" cy="186909"/>
          </a:xfrm>
          <a:custGeom>
            <a:avLst/>
            <a:gdLst>
              <a:gd name="T0" fmla="*/ 27077483 w 637"/>
              <a:gd name="T1" fmla="*/ 0 h 1659"/>
              <a:gd name="T2" fmla="*/ 27077483 w 637"/>
              <a:gd name="T3" fmla="*/ 0 h 1659"/>
              <a:gd name="T4" fmla="*/ 2253593 w 637"/>
              <a:gd name="T5" fmla="*/ 84370993 h 1659"/>
              <a:gd name="T6" fmla="*/ 0 w 637"/>
              <a:gd name="T7" fmla="*/ 81515082 h 1659"/>
              <a:gd name="T8" fmla="*/ 27077483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2" name="Freeform 1026"/>
          <p:cNvSpPr>
            <a:spLocks/>
          </p:cNvSpPr>
          <p:nvPr/>
        </p:nvSpPr>
        <p:spPr bwMode="auto">
          <a:xfrm>
            <a:off x="5469153" y="2291748"/>
            <a:ext cx="290961" cy="62041"/>
          </a:xfrm>
          <a:custGeom>
            <a:avLst/>
            <a:gdLst>
              <a:gd name="T0" fmla="*/ 0 w 2216"/>
              <a:gd name="T1" fmla="*/ 0 h 550"/>
              <a:gd name="T2" fmla="*/ 2258362 w 2216"/>
              <a:gd name="T3" fmla="*/ 2875657 h 550"/>
              <a:gd name="T4" fmla="*/ 95077021 w 2216"/>
              <a:gd name="T5" fmla="*/ 28705919 h 550"/>
              <a:gd name="T6" fmla="*/ 95077021 w 2216"/>
              <a:gd name="T7" fmla="*/ 24405125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03" name="Group 1027"/>
          <p:cNvGrpSpPr>
            <a:grpSpLocks/>
          </p:cNvGrpSpPr>
          <p:nvPr/>
        </p:nvGrpSpPr>
        <p:grpSpPr bwMode="auto">
          <a:xfrm>
            <a:off x="5464285" y="2358040"/>
            <a:ext cx="98740" cy="36846"/>
            <a:chOff x="1740" y="2642"/>
            <a:chExt cx="752" cy="327"/>
          </a:xfrm>
        </p:grpSpPr>
        <p:sp>
          <p:nvSpPr>
            <p:cNvPr id="689" name="Freeform 1028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1029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1030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1031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1032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1033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04" name="Freeform 1034"/>
          <p:cNvSpPr>
            <a:spLocks/>
          </p:cNvSpPr>
          <p:nvPr/>
        </p:nvSpPr>
        <p:spPr bwMode="auto">
          <a:xfrm>
            <a:off x="5633330" y="2363551"/>
            <a:ext cx="119578" cy="80936"/>
          </a:xfrm>
          <a:custGeom>
            <a:avLst/>
            <a:gdLst>
              <a:gd name="T0" fmla="*/ 1765285 w 990"/>
              <a:gd name="T1" fmla="*/ 10672924 h 792"/>
              <a:gd name="T2" fmla="*/ 15858459 w 990"/>
              <a:gd name="T3" fmla="*/ 0 h 792"/>
              <a:gd name="T4" fmla="*/ 15858459 w 990"/>
              <a:gd name="T5" fmla="*/ 1065249 h 792"/>
              <a:gd name="T6" fmla="*/ 0 w 990"/>
              <a:gd name="T7" fmla="*/ 10672924 h 792"/>
              <a:gd name="T8" fmla="*/ 1765285 w 990"/>
              <a:gd name="T9" fmla="*/ 10672924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5" name="Freeform 1035"/>
          <p:cNvSpPr>
            <a:spLocks/>
          </p:cNvSpPr>
          <p:nvPr/>
        </p:nvSpPr>
        <p:spPr bwMode="auto">
          <a:xfrm>
            <a:off x="5328152" y="2370007"/>
            <a:ext cx="305957" cy="73850"/>
          </a:xfrm>
          <a:custGeom>
            <a:avLst/>
            <a:gdLst>
              <a:gd name="T0" fmla="*/ 1766745 w 2532"/>
              <a:gd name="T1" fmla="*/ 0 h 723"/>
              <a:gd name="T2" fmla="*/ 1766745 w 2532"/>
              <a:gd name="T3" fmla="*/ 0 h 723"/>
              <a:gd name="T4" fmla="*/ 38810380 w 2532"/>
              <a:gd name="T5" fmla="*/ 9588243 h 723"/>
              <a:gd name="T6" fmla="*/ 38810380 w 2532"/>
              <a:gd name="T7" fmla="*/ 10652479 h 723"/>
              <a:gd name="T8" fmla="*/ 0 w 2532"/>
              <a:gd name="T9" fmla="*/ 1064237 h 723"/>
              <a:gd name="T10" fmla="*/ 176674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6" name="Freeform 1036"/>
          <p:cNvSpPr>
            <a:spLocks/>
          </p:cNvSpPr>
          <p:nvPr/>
        </p:nvSpPr>
        <p:spPr bwMode="auto">
          <a:xfrm>
            <a:off x="5328347" y="2356465"/>
            <a:ext cx="3311" cy="14959"/>
          </a:xfrm>
          <a:custGeom>
            <a:avLst/>
            <a:gdLst>
              <a:gd name="T0" fmla="*/ 2059569 w 26"/>
              <a:gd name="T1" fmla="*/ 1056289 h 147"/>
              <a:gd name="T2" fmla="*/ 2059569 w 26"/>
              <a:gd name="T3" fmla="*/ 2112475 h 147"/>
              <a:gd name="T4" fmla="*/ 0 w 26"/>
              <a:gd name="T5" fmla="*/ 2112475 h 147"/>
              <a:gd name="T6" fmla="*/ 2059569 w 26"/>
              <a:gd name="T7" fmla="*/ 0 h 147"/>
              <a:gd name="T8" fmla="*/ 2059569 w 26"/>
              <a:gd name="T9" fmla="*/ 1056289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7" name="Freeform 1037"/>
          <p:cNvSpPr>
            <a:spLocks/>
          </p:cNvSpPr>
          <p:nvPr/>
        </p:nvSpPr>
        <p:spPr bwMode="auto">
          <a:xfrm>
            <a:off x="5328542" y="2295527"/>
            <a:ext cx="142170" cy="61883"/>
          </a:xfrm>
          <a:custGeom>
            <a:avLst/>
            <a:gdLst>
              <a:gd name="T0" fmla="*/ 17669579 w 1176"/>
              <a:gd name="T1" fmla="*/ 0 h 606"/>
              <a:gd name="T2" fmla="*/ 0 w 1176"/>
              <a:gd name="T3" fmla="*/ 8519635 h 606"/>
              <a:gd name="T4" fmla="*/ 1768421 w 1176"/>
              <a:gd name="T5" fmla="*/ 8519635 h 606"/>
              <a:gd name="T6" fmla="*/ 17669579 w 1176"/>
              <a:gd name="T7" fmla="*/ 1063652 h 606"/>
              <a:gd name="T8" fmla="*/ 17669579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8" name="Freeform 1038"/>
          <p:cNvSpPr>
            <a:spLocks/>
          </p:cNvSpPr>
          <p:nvPr/>
        </p:nvSpPr>
        <p:spPr bwMode="auto">
          <a:xfrm>
            <a:off x="5338085" y="2359615"/>
            <a:ext cx="290182" cy="71016"/>
          </a:xfrm>
          <a:custGeom>
            <a:avLst/>
            <a:gdLst>
              <a:gd name="T0" fmla="*/ 1510505 w 2532"/>
              <a:gd name="T1" fmla="*/ 0 h 723"/>
              <a:gd name="T2" fmla="*/ 1510505 w 2532"/>
              <a:gd name="T3" fmla="*/ 0 h 723"/>
              <a:gd name="T4" fmla="*/ 18059933 w 2532"/>
              <a:gd name="T5" fmla="*/ 5682655 h 723"/>
              <a:gd name="T6" fmla="*/ 18059933 w 2532"/>
              <a:gd name="T7" fmla="*/ 5682655 h 723"/>
              <a:gd name="T8" fmla="*/ 0 w 2532"/>
              <a:gd name="T9" fmla="*/ 945505 h 723"/>
              <a:gd name="T10" fmla="*/ 151050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9" name="Freeform 1039"/>
          <p:cNvSpPr>
            <a:spLocks/>
          </p:cNvSpPr>
          <p:nvPr/>
        </p:nvSpPr>
        <p:spPr bwMode="auto">
          <a:xfrm flipV="1">
            <a:off x="5627877" y="2354576"/>
            <a:ext cx="118410" cy="73535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9465267 h 723"/>
              <a:gd name="T6" fmla="*/ 0 w 2532"/>
              <a:gd name="T7" fmla="*/ 9465267 h 723"/>
              <a:gd name="T8" fmla="*/ 0 w 2532"/>
              <a:gd name="T9" fmla="*/ 1055120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10" name="Group 1064"/>
          <p:cNvGrpSpPr>
            <a:grpSpLocks/>
          </p:cNvGrpSpPr>
          <p:nvPr/>
        </p:nvGrpSpPr>
        <p:grpSpPr bwMode="auto">
          <a:xfrm>
            <a:off x="6872288" y="5486400"/>
            <a:ext cx="474662" cy="407988"/>
            <a:chOff x="877" y="1008"/>
            <a:chExt cx="2747" cy="2591"/>
          </a:xfrm>
        </p:grpSpPr>
        <p:pic>
          <p:nvPicPr>
            <p:cNvPr id="666" name="Picture 1065" descr="antenna_stylized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7" name="Picture 1066" descr="laptop_keyboar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8" name="Freeform 10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69" name="Picture 1068" descr="screen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0" name="Freeform 10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10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10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10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10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10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76" name="Group 10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83" name="Freeform 10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4" name="Freeform 10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5" name="Freeform 10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6" name="Freeform 10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7" name="Freeform 10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8" name="Freeform 10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7" name="Freeform 10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10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10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10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10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10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11" name="Picture 1115" descr="antenna_stylized"/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21" y="3105640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2" name="Picture 1116" descr="laptop_keyboard"/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513878" y="3291709"/>
            <a:ext cx="286699" cy="11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" name="Freeform 1117"/>
          <p:cNvSpPr>
            <a:spLocks/>
          </p:cNvSpPr>
          <p:nvPr/>
        </p:nvSpPr>
        <p:spPr bwMode="auto">
          <a:xfrm>
            <a:off x="5608891" y="3175799"/>
            <a:ext cx="230764" cy="155883"/>
          </a:xfrm>
          <a:custGeom>
            <a:avLst/>
            <a:gdLst>
              <a:gd name="T0" fmla="*/ 1856482 w 2982"/>
              <a:gd name="T1" fmla="*/ 0 h 2442"/>
              <a:gd name="T2" fmla="*/ 0 w 2982"/>
              <a:gd name="T3" fmla="*/ 1039092 h 2442"/>
              <a:gd name="T4" fmla="*/ 7413777 w 2982"/>
              <a:gd name="T5" fmla="*/ 1299855 h 2442"/>
              <a:gd name="T6" fmla="*/ 9270259 w 2982"/>
              <a:gd name="T7" fmla="*/ 260763 h 2442"/>
              <a:gd name="T8" fmla="*/ 1856482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14" name="Picture 1118" descr="screen"/>
          <p:cNvPicPr>
            <a:picLocks noChangeAspect="1" noChangeArrowheads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257" y="3179808"/>
            <a:ext cx="209692" cy="14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" name="Freeform 1119"/>
          <p:cNvSpPr>
            <a:spLocks/>
          </p:cNvSpPr>
          <p:nvPr/>
        </p:nvSpPr>
        <p:spPr bwMode="auto">
          <a:xfrm>
            <a:off x="5650906" y="3171201"/>
            <a:ext cx="195517" cy="29007"/>
          </a:xfrm>
          <a:custGeom>
            <a:avLst/>
            <a:gdLst>
              <a:gd name="T0" fmla="*/ 460563 w 2528"/>
              <a:gd name="T1" fmla="*/ 0 h 455"/>
              <a:gd name="T2" fmla="*/ 7865770 w 2528"/>
              <a:gd name="T3" fmla="*/ 260107 h 455"/>
              <a:gd name="T4" fmla="*/ 7399174 w 2528"/>
              <a:gd name="T5" fmla="*/ 260107 h 455"/>
              <a:gd name="T6" fmla="*/ 0 w 2528"/>
              <a:gd name="T7" fmla="*/ 260107 h 455"/>
              <a:gd name="T8" fmla="*/ 460563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6" name="Freeform 1120"/>
          <p:cNvSpPr>
            <a:spLocks/>
          </p:cNvSpPr>
          <p:nvPr/>
        </p:nvSpPr>
        <p:spPr bwMode="auto">
          <a:xfrm>
            <a:off x="5606848" y="3170965"/>
            <a:ext cx="54275" cy="120745"/>
          </a:xfrm>
          <a:custGeom>
            <a:avLst/>
            <a:gdLst>
              <a:gd name="T0" fmla="*/ 1847051 w 702"/>
              <a:gd name="T1" fmla="*/ 0 h 1893"/>
              <a:gd name="T2" fmla="*/ 0 w 702"/>
              <a:gd name="T3" fmla="*/ 1037463 h 1893"/>
              <a:gd name="T4" fmla="*/ 460255 w 702"/>
              <a:gd name="T5" fmla="*/ 1037463 h 1893"/>
              <a:gd name="T6" fmla="*/ 2313337 w 702"/>
              <a:gd name="T7" fmla="*/ 260370 h 1893"/>
              <a:gd name="T8" fmla="*/ 1847051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7" name="Freeform 1121"/>
          <p:cNvSpPr>
            <a:spLocks/>
          </p:cNvSpPr>
          <p:nvPr/>
        </p:nvSpPr>
        <p:spPr bwMode="auto">
          <a:xfrm>
            <a:off x="5786529" y="3192543"/>
            <a:ext cx="58489" cy="139375"/>
          </a:xfrm>
          <a:custGeom>
            <a:avLst/>
            <a:gdLst>
              <a:gd name="T0" fmla="*/ 2316427 w 756"/>
              <a:gd name="T1" fmla="*/ 0 h 2184"/>
              <a:gd name="T2" fmla="*/ 460872 w 756"/>
              <a:gd name="T3" fmla="*/ 1299110 h 2184"/>
              <a:gd name="T4" fmla="*/ 0 w 756"/>
              <a:gd name="T5" fmla="*/ 1299110 h 2184"/>
              <a:gd name="T6" fmla="*/ 1849521 w 756"/>
              <a:gd name="T7" fmla="*/ 260626 h 2184"/>
              <a:gd name="T8" fmla="*/ 231642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8" name="Freeform 1122"/>
          <p:cNvSpPr>
            <a:spLocks/>
          </p:cNvSpPr>
          <p:nvPr/>
        </p:nvSpPr>
        <p:spPr bwMode="auto">
          <a:xfrm>
            <a:off x="5606209" y="3285578"/>
            <a:ext cx="214545" cy="47048"/>
          </a:xfrm>
          <a:custGeom>
            <a:avLst/>
            <a:gdLst>
              <a:gd name="T0" fmla="*/ 460889 w 2773"/>
              <a:gd name="T1" fmla="*/ 0 h 738"/>
              <a:gd name="T2" fmla="*/ 0 w 2773"/>
              <a:gd name="T3" fmla="*/ 260103 h 738"/>
              <a:gd name="T4" fmla="*/ 7410661 w 2773"/>
              <a:gd name="T5" fmla="*/ 520206 h 738"/>
              <a:gd name="T6" fmla="*/ 7410661 w 2773"/>
              <a:gd name="T7" fmla="*/ 260103 h 738"/>
              <a:gd name="T8" fmla="*/ 460889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9" name="Freeform 1123"/>
          <p:cNvSpPr>
            <a:spLocks/>
          </p:cNvSpPr>
          <p:nvPr/>
        </p:nvSpPr>
        <p:spPr bwMode="auto">
          <a:xfrm>
            <a:off x="5793042" y="3193722"/>
            <a:ext cx="54786" cy="139965"/>
          </a:xfrm>
          <a:custGeom>
            <a:avLst/>
            <a:gdLst>
              <a:gd name="T0" fmla="*/ 7633745 w 637"/>
              <a:gd name="T1" fmla="*/ 0 h 1659"/>
              <a:gd name="T2" fmla="*/ 7633745 w 637"/>
              <a:gd name="T3" fmla="*/ 0 h 1659"/>
              <a:gd name="T4" fmla="*/ 636188 w 637"/>
              <a:gd name="T5" fmla="*/ 35432406 h 1659"/>
              <a:gd name="T6" fmla="*/ 0 w 637"/>
              <a:gd name="T7" fmla="*/ 34229500 h 1659"/>
              <a:gd name="T8" fmla="*/ 7633745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0" name="Freeform 1124"/>
          <p:cNvSpPr>
            <a:spLocks/>
          </p:cNvSpPr>
          <p:nvPr/>
        </p:nvSpPr>
        <p:spPr bwMode="auto">
          <a:xfrm>
            <a:off x="5606465" y="3291827"/>
            <a:ext cx="190792" cy="46458"/>
          </a:xfrm>
          <a:custGeom>
            <a:avLst/>
            <a:gdLst>
              <a:gd name="T0" fmla="*/ 0 w 2216"/>
              <a:gd name="T1" fmla="*/ 0 h 550"/>
              <a:gd name="T2" fmla="*/ 637466 w 2216"/>
              <a:gd name="T3" fmla="*/ 1205796 h 550"/>
              <a:gd name="T4" fmla="*/ 26804554 w 2216"/>
              <a:gd name="T5" fmla="*/ 12051036 h 550"/>
              <a:gd name="T6" fmla="*/ 26804554 w 2216"/>
              <a:gd name="T7" fmla="*/ 10245932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1" name="Group 1125"/>
          <p:cNvGrpSpPr>
            <a:grpSpLocks/>
          </p:cNvGrpSpPr>
          <p:nvPr/>
        </p:nvGrpSpPr>
        <p:grpSpPr bwMode="auto">
          <a:xfrm>
            <a:off x="5603272" y="3341469"/>
            <a:ext cx="64747" cy="27592"/>
            <a:chOff x="1740" y="2642"/>
            <a:chExt cx="752" cy="327"/>
          </a:xfrm>
        </p:grpSpPr>
        <p:sp>
          <p:nvSpPr>
            <p:cNvPr id="660" name="Freeform 1126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1127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1128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1129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1130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1131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22" name="Freeform 1132"/>
          <p:cNvSpPr>
            <a:spLocks/>
          </p:cNvSpPr>
          <p:nvPr/>
        </p:nvSpPr>
        <p:spPr bwMode="auto">
          <a:xfrm>
            <a:off x="5714120" y="3345596"/>
            <a:ext cx="78411" cy="60608"/>
          </a:xfrm>
          <a:custGeom>
            <a:avLst/>
            <a:gdLst>
              <a:gd name="T0" fmla="*/ 495573 w 990"/>
              <a:gd name="T1" fmla="*/ 4479941 h 792"/>
              <a:gd name="T2" fmla="*/ 4472754 w 990"/>
              <a:gd name="T3" fmla="*/ 0 h 792"/>
              <a:gd name="T4" fmla="*/ 4472754 w 990"/>
              <a:gd name="T5" fmla="*/ 450887 h 792"/>
              <a:gd name="T6" fmla="*/ 0 w 990"/>
              <a:gd name="T7" fmla="*/ 4479941 h 792"/>
              <a:gd name="T8" fmla="*/ 495573 w 990"/>
              <a:gd name="T9" fmla="*/ 4479941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3" name="Freeform 1133"/>
          <p:cNvSpPr>
            <a:spLocks/>
          </p:cNvSpPr>
          <p:nvPr/>
        </p:nvSpPr>
        <p:spPr bwMode="auto">
          <a:xfrm>
            <a:off x="5514006" y="3350431"/>
            <a:ext cx="200625" cy="55302"/>
          </a:xfrm>
          <a:custGeom>
            <a:avLst/>
            <a:gdLst>
              <a:gd name="T0" fmla="*/ 496016 w 2532"/>
              <a:gd name="T1" fmla="*/ 0 h 723"/>
              <a:gd name="T2" fmla="*/ 496016 w 2532"/>
              <a:gd name="T3" fmla="*/ 0 h 723"/>
              <a:gd name="T4" fmla="*/ 10943095 w 2532"/>
              <a:gd name="T5" fmla="*/ 4025267 h 723"/>
              <a:gd name="T6" fmla="*/ 10943095 w 2532"/>
              <a:gd name="T7" fmla="*/ 4475790 h 723"/>
              <a:gd name="T8" fmla="*/ 0 w 2532"/>
              <a:gd name="T9" fmla="*/ 444634 h 723"/>
              <a:gd name="T10" fmla="*/ 49601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4" name="Freeform 1134"/>
          <p:cNvSpPr>
            <a:spLocks/>
          </p:cNvSpPr>
          <p:nvPr/>
        </p:nvSpPr>
        <p:spPr bwMode="auto">
          <a:xfrm>
            <a:off x="5514134" y="3340290"/>
            <a:ext cx="2171" cy="11202"/>
          </a:xfrm>
          <a:custGeom>
            <a:avLst/>
            <a:gdLst>
              <a:gd name="T0" fmla="*/ 585669 w 26"/>
              <a:gd name="T1" fmla="*/ 441374 h 147"/>
              <a:gd name="T2" fmla="*/ 585669 w 26"/>
              <a:gd name="T3" fmla="*/ 882672 h 147"/>
              <a:gd name="T4" fmla="*/ 0 w 26"/>
              <a:gd name="T5" fmla="*/ 882672 h 147"/>
              <a:gd name="T6" fmla="*/ 585669 w 26"/>
              <a:gd name="T7" fmla="*/ 0 h 147"/>
              <a:gd name="T8" fmla="*/ 585669 w 26"/>
              <a:gd name="T9" fmla="*/ 441374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5" name="Freeform 1135"/>
          <p:cNvSpPr>
            <a:spLocks/>
          </p:cNvSpPr>
          <p:nvPr/>
        </p:nvSpPr>
        <p:spPr bwMode="auto">
          <a:xfrm>
            <a:off x="5514261" y="3294657"/>
            <a:ext cx="93225" cy="46340"/>
          </a:xfrm>
          <a:custGeom>
            <a:avLst/>
            <a:gdLst>
              <a:gd name="T0" fmla="*/ 4983336 w 1176"/>
              <a:gd name="T1" fmla="*/ 0 h 606"/>
              <a:gd name="T2" fmla="*/ 0 w 1176"/>
              <a:gd name="T3" fmla="*/ 3578656 h 606"/>
              <a:gd name="T4" fmla="*/ 496487 w 1176"/>
              <a:gd name="T5" fmla="*/ 3578656 h 606"/>
              <a:gd name="T6" fmla="*/ 4983336 w 1176"/>
              <a:gd name="T7" fmla="*/ 444436 h 606"/>
              <a:gd name="T8" fmla="*/ 4983336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6" name="Freeform 1136"/>
          <p:cNvSpPr>
            <a:spLocks/>
          </p:cNvSpPr>
          <p:nvPr/>
        </p:nvSpPr>
        <p:spPr bwMode="auto">
          <a:xfrm>
            <a:off x="5520519" y="3342649"/>
            <a:ext cx="190281" cy="53180"/>
          </a:xfrm>
          <a:custGeom>
            <a:avLst/>
            <a:gdLst>
              <a:gd name="T0" fmla="*/ 423548 w 2532"/>
              <a:gd name="T1" fmla="*/ 0 h 723"/>
              <a:gd name="T2" fmla="*/ 423548 w 2532"/>
              <a:gd name="T3" fmla="*/ 0 h 723"/>
              <a:gd name="T4" fmla="*/ 5094150 w 2532"/>
              <a:gd name="T5" fmla="*/ 2385965 h 723"/>
              <a:gd name="T6" fmla="*/ 5094150 w 2532"/>
              <a:gd name="T7" fmla="*/ 2385965 h 723"/>
              <a:gd name="T8" fmla="*/ 0 w 2532"/>
              <a:gd name="T9" fmla="*/ 400358 h 723"/>
              <a:gd name="T10" fmla="*/ 423548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7" name="Freeform 1137"/>
          <p:cNvSpPr>
            <a:spLocks/>
          </p:cNvSpPr>
          <p:nvPr/>
        </p:nvSpPr>
        <p:spPr bwMode="auto">
          <a:xfrm flipV="1">
            <a:off x="5710545" y="3338875"/>
            <a:ext cx="77645" cy="55066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3973587 h 723"/>
              <a:gd name="T6" fmla="*/ 0 w 2532"/>
              <a:gd name="T7" fmla="*/ 3973587 h 723"/>
              <a:gd name="T8" fmla="*/ 0 w 2532"/>
              <a:gd name="T9" fmla="*/ 440833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8" name="Group 1139"/>
          <p:cNvGrpSpPr>
            <a:grpSpLocks/>
          </p:cNvGrpSpPr>
          <p:nvPr/>
        </p:nvGrpSpPr>
        <p:grpSpPr bwMode="auto">
          <a:xfrm flipH="1">
            <a:off x="5995499" y="3253643"/>
            <a:ext cx="359261" cy="342045"/>
            <a:chOff x="2839" y="3501"/>
            <a:chExt cx="755" cy="803"/>
          </a:xfrm>
        </p:grpSpPr>
        <p:pic>
          <p:nvPicPr>
            <p:cNvPr id="658" name="Picture 1140" descr="desktop_computer_stylized_medium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9" name="Freeform 114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29" name="Group 1142"/>
          <p:cNvGrpSpPr>
            <a:grpSpLocks/>
          </p:cNvGrpSpPr>
          <p:nvPr/>
        </p:nvGrpSpPr>
        <p:grpSpPr bwMode="auto">
          <a:xfrm>
            <a:off x="7307263" y="5422900"/>
            <a:ext cx="474662" cy="407988"/>
            <a:chOff x="877" y="1008"/>
            <a:chExt cx="2747" cy="2591"/>
          </a:xfrm>
        </p:grpSpPr>
        <p:pic>
          <p:nvPicPr>
            <p:cNvPr id="635" name="Picture 1143" descr="antenna_stylized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6" name="Picture 1144" descr="laptop_keyboar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" name="Freeform 1145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38" name="Picture 1146" descr="screen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9" name="Freeform 1147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1148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1149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1150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1151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1152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45" name="Group 1153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52" name="Freeform 1154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Freeform 1155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Freeform 1156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5" name="Freeform 1157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Freeform 1158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Freeform 1159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46" name="Freeform 1160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1161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1162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1163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1164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1165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30" name="Picture 568" descr="light2.png"/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94843" y="2078789"/>
            <a:ext cx="92772" cy="40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Picture 1017" descr="antenna_stylized"/>
          <p:cNvPicPr>
            <a:picLocks noChangeAspect="1" noChangeArrowheads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957" y="2006227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2" name="Picture 1017" descr="antenna_stylized"/>
          <p:cNvPicPr>
            <a:picLocks noChangeAspect="1" noChangeArrowheads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195" y="1745624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Picture 571" descr="fridge2.png"/>
          <p:cNvPicPr>
            <a:picLocks noChangeAspect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02" y="3071517"/>
            <a:ext cx="189578" cy="33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" name="Picture 1115" descr="antenna_stylized"/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938" y="3011924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8" name="Group 850"/>
          <p:cNvGrpSpPr>
            <a:grpSpLocks/>
          </p:cNvGrpSpPr>
          <p:nvPr/>
        </p:nvGrpSpPr>
        <p:grpSpPr bwMode="auto">
          <a:xfrm>
            <a:off x="5607471" y="1538038"/>
            <a:ext cx="448245" cy="96676"/>
            <a:chOff x="2199" y="955"/>
            <a:chExt cx="2547" cy="506"/>
          </a:xfrm>
        </p:grpSpPr>
        <p:sp>
          <p:nvSpPr>
            <p:cNvPr id="53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59" name="Group 850"/>
          <p:cNvGrpSpPr>
            <a:grpSpLocks/>
          </p:cNvGrpSpPr>
          <p:nvPr/>
        </p:nvGrpSpPr>
        <p:grpSpPr bwMode="auto">
          <a:xfrm>
            <a:off x="5276468" y="2033201"/>
            <a:ext cx="448245" cy="96676"/>
            <a:chOff x="2199" y="955"/>
            <a:chExt cx="2547" cy="506"/>
          </a:xfrm>
        </p:grpSpPr>
        <p:sp>
          <p:nvSpPr>
            <p:cNvPr id="52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0" name="Group 850"/>
          <p:cNvGrpSpPr>
            <a:grpSpLocks/>
          </p:cNvGrpSpPr>
          <p:nvPr/>
        </p:nvGrpSpPr>
        <p:grpSpPr bwMode="auto">
          <a:xfrm>
            <a:off x="6495173" y="2008238"/>
            <a:ext cx="427847" cy="76292"/>
            <a:chOff x="2199" y="955"/>
            <a:chExt cx="2547" cy="506"/>
          </a:xfrm>
        </p:grpSpPr>
        <p:sp>
          <p:nvSpPr>
            <p:cNvPr id="51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1" name="Group 850"/>
          <p:cNvGrpSpPr>
            <a:grpSpLocks/>
          </p:cNvGrpSpPr>
          <p:nvPr/>
        </p:nvGrpSpPr>
        <p:grpSpPr bwMode="auto">
          <a:xfrm>
            <a:off x="6558106" y="1745978"/>
            <a:ext cx="427847" cy="76292"/>
            <a:chOff x="2199" y="955"/>
            <a:chExt cx="2547" cy="506"/>
          </a:xfrm>
        </p:grpSpPr>
        <p:sp>
          <p:nvSpPr>
            <p:cNvPr id="51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2" name="Group 850"/>
          <p:cNvGrpSpPr>
            <a:grpSpLocks/>
          </p:cNvGrpSpPr>
          <p:nvPr/>
        </p:nvGrpSpPr>
        <p:grpSpPr bwMode="auto">
          <a:xfrm>
            <a:off x="5756886" y="2979399"/>
            <a:ext cx="375111" cy="76292"/>
            <a:chOff x="2199" y="955"/>
            <a:chExt cx="2547" cy="506"/>
          </a:xfrm>
        </p:grpSpPr>
        <p:sp>
          <p:nvSpPr>
            <p:cNvPr id="50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3" name="Group 850"/>
          <p:cNvGrpSpPr>
            <a:grpSpLocks/>
          </p:cNvGrpSpPr>
          <p:nvPr/>
        </p:nvGrpSpPr>
        <p:grpSpPr bwMode="auto">
          <a:xfrm>
            <a:off x="5458054" y="3093653"/>
            <a:ext cx="373704" cy="70494"/>
            <a:chOff x="2199" y="955"/>
            <a:chExt cx="2547" cy="506"/>
          </a:xfrm>
        </p:grpSpPr>
        <p:sp>
          <p:nvSpPr>
            <p:cNvPr id="50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4" name="Group 850"/>
          <p:cNvGrpSpPr>
            <a:grpSpLocks/>
          </p:cNvGrpSpPr>
          <p:nvPr/>
        </p:nvGrpSpPr>
        <p:grpSpPr bwMode="auto">
          <a:xfrm>
            <a:off x="5616258" y="3506728"/>
            <a:ext cx="496588" cy="96676"/>
            <a:chOff x="2199" y="955"/>
            <a:chExt cx="2547" cy="506"/>
          </a:xfrm>
        </p:grpSpPr>
        <p:sp>
          <p:nvSpPr>
            <p:cNvPr id="49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5" name="Group 850"/>
          <p:cNvGrpSpPr>
            <a:grpSpLocks/>
          </p:cNvGrpSpPr>
          <p:nvPr/>
        </p:nvGrpSpPr>
        <p:grpSpPr bwMode="auto">
          <a:xfrm>
            <a:off x="7154356" y="5005218"/>
            <a:ext cx="536140" cy="131828"/>
            <a:chOff x="2199" y="955"/>
            <a:chExt cx="2547" cy="506"/>
          </a:xfrm>
        </p:grpSpPr>
        <p:sp>
          <p:nvSpPr>
            <p:cNvPr id="48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6" name="Group 850"/>
          <p:cNvGrpSpPr>
            <a:grpSpLocks/>
          </p:cNvGrpSpPr>
          <p:nvPr/>
        </p:nvGrpSpPr>
        <p:grpSpPr bwMode="auto">
          <a:xfrm>
            <a:off x="7299376" y="5413893"/>
            <a:ext cx="408699" cy="92283"/>
            <a:chOff x="2199" y="955"/>
            <a:chExt cx="2547" cy="506"/>
          </a:xfrm>
        </p:grpSpPr>
        <p:sp>
          <p:nvSpPr>
            <p:cNvPr id="48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7" name="Group 850"/>
          <p:cNvGrpSpPr>
            <a:grpSpLocks/>
          </p:cNvGrpSpPr>
          <p:nvPr/>
        </p:nvGrpSpPr>
        <p:grpSpPr bwMode="auto">
          <a:xfrm>
            <a:off x="6881891" y="5484200"/>
            <a:ext cx="408699" cy="92283"/>
            <a:chOff x="2199" y="955"/>
            <a:chExt cx="2547" cy="506"/>
          </a:xfrm>
        </p:grpSpPr>
        <p:sp>
          <p:nvSpPr>
            <p:cNvPr id="47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8" name="Group 817"/>
          <p:cNvGrpSpPr>
            <a:grpSpLocks/>
          </p:cNvGrpSpPr>
          <p:nvPr/>
        </p:nvGrpSpPr>
        <p:grpSpPr bwMode="auto">
          <a:xfrm>
            <a:off x="5865009" y="1738313"/>
            <a:ext cx="517525" cy="508000"/>
            <a:chOff x="2920" y="1424"/>
            <a:chExt cx="326" cy="320"/>
          </a:xfrm>
        </p:grpSpPr>
        <p:sp>
          <p:nvSpPr>
            <p:cNvPr id="469" name="Oval 818"/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470" name="Group 819"/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472" name="Oval 820"/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3" name="Oval 821"/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4" name="Oval 822"/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5" name="Oval 823"/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6" name="Freeform 824"/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71" name="Freeform 825"/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66CCFF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91" name="Group 347"/>
          <p:cNvGrpSpPr>
            <a:grpSpLocks/>
          </p:cNvGrpSpPr>
          <p:nvPr/>
        </p:nvGrpSpPr>
        <p:grpSpPr bwMode="auto">
          <a:xfrm>
            <a:off x="6326174" y="2477052"/>
            <a:ext cx="416744" cy="205711"/>
            <a:chOff x="1871277" y="1576300"/>
            <a:chExt cx="1128371" cy="437861"/>
          </a:xfrm>
        </p:grpSpPr>
        <p:sp>
          <p:nvSpPr>
            <p:cNvPr id="892" name="Oval 8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3" name="Rectangle 8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4" name="Oval 8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5" name="Freeform 8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6" name="Freeform 8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7" name="Freeform 8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8" name="Freeform 8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99" name="Straight Connector 898"/>
            <p:cNvCxnSpPr>
              <a:endCxn id="8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1" name="Group 347"/>
          <p:cNvGrpSpPr>
            <a:grpSpLocks/>
          </p:cNvGrpSpPr>
          <p:nvPr/>
        </p:nvGrpSpPr>
        <p:grpSpPr bwMode="auto">
          <a:xfrm>
            <a:off x="7177349" y="2476441"/>
            <a:ext cx="416744" cy="205711"/>
            <a:chOff x="1871277" y="1576300"/>
            <a:chExt cx="1128371" cy="437861"/>
          </a:xfrm>
        </p:grpSpPr>
        <p:sp>
          <p:nvSpPr>
            <p:cNvPr id="902" name="Oval 9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3" name="Rectangle 9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4" name="Oval 9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5" name="Freeform 9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6" name="Freeform 9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7" name="Freeform 9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8" name="Freeform 9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09" name="Straight Connector 908"/>
            <p:cNvCxnSpPr>
              <a:endCxn id="9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1" name="Group 347"/>
          <p:cNvGrpSpPr>
            <a:grpSpLocks/>
          </p:cNvGrpSpPr>
          <p:nvPr/>
        </p:nvGrpSpPr>
        <p:grpSpPr bwMode="auto">
          <a:xfrm>
            <a:off x="7686788" y="2399327"/>
            <a:ext cx="416744" cy="205711"/>
            <a:chOff x="1871277" y="1576300"/>
            <a:chExt cx="1128371" cy="437861"/>
          </a:xfrm>
        </p:grpSpPr>
        <p:sp>
          <p:nvSpPr>
            <p:cNvPr id="912" name="Oval 91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3" name="Rectangle 91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4" name="Oval 91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5" name="Freeform 91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6" name="Freeform 91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7" name="Freeform 91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8" name="Freeform 91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19" name="Straight Connector 918"/>
            <p:cNvCxnSpPr>
              <a:endCxn id="91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1" name="Group 347"/>
          <p:cNvGrpSpPr>
            <a:grpSpLocks/>
          </p:cNvGrpSpPr>
          <p:nvPr/>
        </p:nvGrpSpPr>
        <p:grpSpPr bwMode="auto">
          <a:xfrm>
            <a:off x="7752480" y="2760839"/>
            <a:ext cx="416744" cy="205711"/>
            <a:chOff x="1871277" y="1576300"/>
            <a:chExt cx="1128371" cy="437861"/>
          </a:xfrm>
        </p:grpSpPr>
        <p:sp>
          <p:nvSpPr>
            <p:cNvPr id="922" name="Oval 92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3" name="Rectangle 92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4" name="Oval 92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5" name="Freeform 92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6" name="Freeform 92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7" name="Freeform 9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8" name="Freeform 9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29" name="Straight Connector 928"/>
            <p:cNvCxnSpPr>
              <a:endCxn id="92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1" name="Group 347"/>
          <p:cNvGrpSpPr>
            <a:grpSpLocks/>
          </p:cNvGrpSpPr>
          <p:nvPr/>
        </p:nvGrpSpPr>
        <p:grpSpPr bwMode="auto">
          <a:xfrm>
            <a:off x="7201005" y="2760229"/>
            <a:ext cx="416744" cy="205711"/>
            <a:chOff x="1871277" y="1576300"/>
            <a:chExt cx="1128371" cy="437861"/>
          </a:xfrm>
        </p:grpSpPr>
        <p:sp>
          <p:nvSpPr>
            <p:cNvPr id="932" name="Oval 9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3" name="Rectangle 9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4" name="Oval 9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5" name="Freeform 9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6" name="Freeform 9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7" name="Freeform 9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8" name="Freeform 9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39" name="Straight Connector 938"/>
            <p:cNvCxnSpPr>
              <a:endCxn id="9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1" name="Group 347"/>
          <p:cNvGrpSpPr>
            <a:grpSpLocks/>
          </p:cNvGrpSpPr>
          <p:nvPr/>
        </p:nvGrpSpPr>
        <p:grpSpPr bwMode="auto">
          <a:xfrm>
            <a:off x="7083692" y="3627282"/>
            <a:ext cx="416744" cy="205711"/>
            <a:chOff x="1871277" y="1576300"/>
            <a:chExt cx="1128371" cy="437861"/>
          </a:xfrm>
        </p:grpSpPr>
        <p:sp>
          <p:nvSpPr>
            <p:cNvPr id="942" name="Oval 94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3" name="Rectangle 94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4" name="Oval 94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5" name="Freeform 94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6" name="Freeform 94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7" name="Freeform 94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8" name="Freeform 94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49" name="Straight Connector 948"/>
            <p:cNvCxnSpPr>
              <a:endCxn id="94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1" name="Group 347"/>
          <p:cNvGrpSpPr>
            <a:grpSpLocks/>
          </p:cNvGrpSpPr>
          <p:nvPr/>
        </p:nvGrpSpPr>
        <p:grpSpPr bwMode="auto">
          <a:xfrm>
            <a:off x="7424812" y="3896990"/>
            <a:ext cx="416744" cy="205711"/>
            <a:chOff x="1871277" y="1576300"/>
            <a:chExt cx="1128371" cy="437861"/>
          </a:xfrm>
        </p:grpSpPr>
        <p:sp>
          <p:nvSpPr>
            <p:cNvPr id="952" name="Oval 95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3" name="Rectangle 95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4" name="Oval 95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5" name="Freeform 95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6" name="Freeform 95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7" name="Freeform 95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8" name="Freeform 95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59" name="Straight Connector 958"/>
            <p:cNvCxnSpPr>
              <a:endCxn id="95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1" name="Group 347"/>
          <p:cNvGrpSpPr>
            <a:grpSpLocks/>
          </p:cNvGrpSpPr>
          <p:nvPr/>
        </p:nvGrpSpPr>
        <p:grpSpPr bwMode="auto">
          <a:xfrm>
            <a:off x="7740429" y="3636266"/>
            <a:ext cx="416744" cy="205711"/>
            <a:chOff x="1871277" y="1576300"/>
            <a:chExt cx="1128371" cy="437861"/>
          </a:xfrm>
        </p:grpSpPr>
        <p:sp>
          <p:nvSpPr>
            <p:cNvPr id="962" name="Oval 96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3" name="Rectangle 96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4" name="Oval 96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5" name="Freeform 96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6" name="Freeform 96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7" name="Freeform 96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8" name="Freeform 96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69" name="Straight Connector 968"/>
            <p:cNvCxnSpPr>
              <a:endCxn id="96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1" name="Group 347"/>
          <p:cNvGrpSpPr>
            <a:grpSpLocks/>
          </p:cNvGrpSpPr>
          <p:nvPr/>
        </p:nvGrpSpPr>
        <p:grpSpPr bwMode="auto">
          <a:xfrm>
            <a:off x="6056633" y="3656920"/>
            <a:ext cx="375153" cy="169148"/>
            <a:chOff x="1871277" y="1576300"/>
            <a:chExt cx="1128371" cy="437861"/>
          </a:xfrm>
        </p:grpSpPr>
        <p:sp>
          <p:nvSpPr>
            <p:cNvPr id="972" name="Oval 9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3" name="Rectangle 9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4" name="Oval 9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5" name="Freeform 9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6" name="Freeform 9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7" name="Freeform 9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8" name="Freeform 9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79" name="Straight Connector 978"/>
            <p:cNvCxnSpPr>
              <a:endCxn id="9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1" name="Group 347"/>
          <p:cNvGrpSpPr>
            <a:grpSpLocks/>
          </p:cNvGrpSpPr>
          <p:nvPr/>
        </p:nvGrpSpPr>
        <p:grpSpPr bwMode="auto">
          <a:xfrm>
            <a:off x="6970247" y="4493117"/>
            <a:ext cx="522452" cy="260369"/>
            <a:chOff x="1871277" y="1576300"/>
            <a:chExt cx="1128371" cy="437861"/>
          </a:xfrm>
        </p:grpSpPr>
        <p:sp>
          <p:nvSpPr>
            <p:cNvPr id="982" name="Oval 98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3" name="Rectangle 98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4" name="Oval 98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5" name="Freeform 98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6" name="Freeform 98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7" name="Freeform 98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8" name="Freeform 98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89" name="Straight Connector 988"/>
            <p:cNvCxnSpPr>
              <a:endCxn id="98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1" name="Group 347"/>
          <p:cNvGrpSpPr>
            <a:grpSpLocks/>
          </p:cNvGrpSpPr>
          <p:nvPr/>
        </p:nvGrpSpPr>
        <p:grpSpPr bwMode="auto">
          <a:xfrm>
            <a:off x="6260655" y="4818927"/>
            <a:ext cx="522452" cy="260369"/>
            <a:chOff x="1871277" y="1576300"/>
            <a:chExt cx="1128371" cy="437861"/>
          </a:xfrm>
        </p:grpSpPr>
        <p:sp>
          <p:nvSpPr>
            <p:cNvPr id="992" name="Oval 9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3" name="Rectangle 9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4" name="Oval 9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5" name="Freeform 9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6" name="Freeform 9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7" name="Freeform 9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8" name="Freeform 9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99" name="Straight Connector 998"/>
            <p:cNvCxnSpPr>
              <a:endCxn id="9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1" name="Group 347"/>
          <p:cNvGrpSpPr>
            <a:grpSpLocks/>
          </p:cNvGrpSpPr>
          <p:nvPr/>
        </p:nvGrpSpPr>
        <p:grpSpPr bwMode="auto">
          <a:xfrm>
            <a:off x="7693291" y="4813217"/>
            <a:ext cx="522452" cy="260369"/>
            <a:chOff x="1871277" y="1576300"/>
            <a:chExt cx="1128371" cy="437861"/>
          </a:xfrm>
        </p:grpSpPr>
        <p:sp>
          <p:nvSpPr>
            <p:cNvPr id="1002" name="Oval 10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3" name="Rectangle 10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4" name="Oval 10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5" name="Freeform 10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6" name="Freeform 10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7" name="Freeform 10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8" name="Freeform 10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09" name="Straight Connector 1008"/>
            <p:cNvCxnSpPr>
              <a:endCxn id="10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9804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3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0271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 Summary of </a:t>
            </a: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protocols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06963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channel partitioning,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by time, frequency or code</a:t>
            </a:r>
          </a:p>
          <a:p>
            <a:pPr marL="690563" lvl="1" indent="-233363">
              <a:defRPr/>
            </a:pPr>
            <a:r>
              <a:rPr lang="en-US" sz="2000" dirty="0">
                <a:latin typeface="Gill Sans MT" charset="0"/>
              </a:rPr>
              <a:t>Time Division, Frequency Division</a:t>
            </a:r>
          </a:p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random access </a:t>
            </a:r>
            <a:r>
              <a:rPr lang="en-US" sz="2400" dirty="0">
                <a:latin typeface="Gill Sans MT" charset="0"/>
                <a:cs typeface="+mn-cs"/>
              </a:rPr>
              <a:t>(dynamic), 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ALOHA, S-ALOHA, CSMA, CSMA/CD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carrier sensing: easy in some technologies (wire), hard in others (wireless)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CSMA/CD used in Ethernet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CSMA/CA used in 802.11</a:t>
            </a:r>
          </a:p>
          <a:p>
            <a:pPr marL="231775" indent="-231775">
              <a:tabLst>
                <a:tab pos="279400" algn="l"/>
              </a:tabLst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polling from central site, token passing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Bluetooth, FDDI,  token ring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8678160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1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6.4 LANs</a:t>
            </a:r>
          </a:p>
          <a:p>
            <a:pPr lvl="1"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737497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addresses and </a:t>
            </a:r>
            <a:r>
              <a:rPr lang="en-US" sz="4000" dirty="0">
                <a:latin typeface="Gill Sans MT" charset="0"/>
                <a:cs typeface="+mj-cs"/>
              </a:rPr>
              <a:t>ARP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47063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32-bit IP address: </a:t>
            </a:r>
          </a:p>
          <a:p>
            <a:pPr lvl="1">
              <a:defRPr/>
            </a:pPr>
            <a:r>
              <a:rPr lang="en-US" i="1" dirty="0">
                <a:latin typeface="Gill Sans MT" charset="0"/>
              </a:rPr>
              <a:t>network-layer</a:t>
            </a:r>
            <a:r>
              <a:rPr lang="en-US" dirty="0">
                <a:latin typeface="Gill Sans MT" charset="0"/>
              </a:rPr>
              <a:t> address for interface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used for layer 3 (network layer) forwarding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MAC (or LAN or physical or Ethernet) address:</a:t>
            </a:r>
            <a:r>
              <a:rPr lang="en-US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function:</a:t>
            </a:r>
            <a:r>
              <a:rPr lang="en-US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used ‘locally” to get frame from one interface to another physically-connected interface (same network, in IP-addressing sense)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48 bit MAC address (for most LANs) burned in NIC ROM, also sometimes software settable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e.g.: 1A-2F-BB-76-09-AD</a:t>
            </a:r>
          </a:p>
          <a:p>
            <a:pPr lvl="1">
              <a:lnSpc>
                <a:spcPct val="90000"/>
              </a:lnSpc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21861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0287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812141" y="5591175"/>
            <a:ext cx="37446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  <a:cs typeface="+mn-cs"/>
              </a:rPr>
              <a:t>hexadecimal (base 16) notation</a:t>
            </a:r>
          </a:p>
          <a:p>
            <a:pPr algn="ctr"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  <a:cs typeface="+mn-cs"/>
              </a:rPr>
              <a:t>(each </a:t>
            </a:r>
            <a:r>
              <a:rPr lang="ja-JP" altLang="en-US" i="0" dirty="0">
                <a:solidFill>
                  <a:srgbClr val="000099"/>
                </a:solidFill>
                <a:latin typeface="Arial" charset="0"/>
                <a:cs typeface="+mn-cs"/>
              </a:rPr>
              <a:t>“</a:t>
            </a:r>
            <a:r>
              <a:rPr lang="en-US" i="0" dirty="0">
                <a:solidFill>
                  <a:srgbClr val="000099"/>
                </a:solidFill>
                <a:latin typeface="Arial" charset="0"/>
                <a:cs typeface="+mn-cs"/>
              </a:rPr>
              <a:t>numeral</a:t>
            </a:r>
            <a:r>
              <a:rPr lang="ja-JP" altLang="en-US" i="0" dirty="0">
                <a:solidFill>
                  <a:srgbClr val="000099"/>
                </a:solidFill>
                <a:latin typeface="Arial" charset="0"/>
                <a:cs typeface="+mn-cs"/>
              </a:rPr>
              <a:t>”</a:t>
            </a:r>
            <a:r>
              <a:rPr lang="en-US" i="0" dirty="0">
                <a:solidFill>
                  <a:srgbClr val="000099"/>
                </a:solidFill>
                <a:latin typeface="Arial" charset="0"/>
                <a:cs typeface="+mn-cs"/>
              </a:rPr>
              <a:t> represents 4 bits)</a:t>
            </a:r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 flipV="1">
            <a:off x="2116138" y="5326063"/>
            <a:ext cx="188912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9647454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566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LAN addresses and ARP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585788" y="1309688"/>
            <a:ext cx="6899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latin typeface="Gill Sans MT" charset="0"/>
                <a:cs typeface="+mn-cs"/>
              </a:rPr>
              <a:t>each adapter on LAN has unique 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LAN</a:t>
            </a:r>
            <a:r>
              <a:rPr lang="en-US" sz="2800" i="0" dirty="0">
                <a:latin typeface="Gill Sans MT" charset="0"/>
                <a:cs typeface="+mn-cs"/>
              </a:rPr>
              <a:t> address</a:t>
            </a:r>
          </a:p>
        </p:txBody>
      </p:sp>
      <p:sp>
        <p:nvSpPr>
          <p:cNvPr id="40966" name="Text Box 18"/>
          <p:cNvSpPr txBox="1">
            <a:spLocks noChangeArrowheads="1"/>
          </p:cNvSpPr>
          <p:nvPr/>
        </p:nvSpPr>
        <p:spPr bwMode="auto">
          <a:xfrm>
            <a:off x="6918325" y="3890963"/>
            <a:ext cx="95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adapter</a:t>
            </a:r>
          </a:p>
        </p:txBody>
      </p:sp>
      <p:sp>
        <p:nvSpPr>
          <p:cNvPr id="123910" name="Freeform 8"/>
          <p:cNvSpPr>
            <a:spLocks/>
          </p:cNvSpPr>
          <p:nvPr/>
        </p:nvSpPr>
        <p:spPr bwMode="auto">
          <a:xfrm>
            <a:off x="2152650" y="3262313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68" name="Line 19"/>
          <p:cNvSpPr>
            <a:spLocks noChangeShapeType="1"/>
          </p:cNvSpPr>
          <p:nvPr/>
        </p:nvSpPr>
        <p:spPr bwMode="auto">
          <a:xfrm>
            <a:off x="1300163" y="3940175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9" name="Line 20"/>
          <p:cNvSpPr>
            <a:spLocks noChangeShapeType="1"/>
          </p:cNvSpPr>
          <p:nvPr/>
        </p:nvSpPr>
        <p:spPr bwMode="auto">
          <a:xfrm>
            <a:off x="3309938" y="2808288"/>
            <a:ext cx="0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0" name="Line 21"/>
          <p:cNvSpPr>
            <a:spLocks noChangeShapeType="1"/>
          </p:cNvSpPr>
          <p:nvPr/>
        </p:nvSpPr>
        <p:spPr bwMode="auto">
          <a:xfrm flipH="1">
            <a:off x="4173538" y="4108450"/>
            <a:ext cx="796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1" name="Line 22"/>
          <p:cNvSpPr>
            <a:spLocks noChangeShapeType="1"/>
          </p:cNvSpPr>
          <p:nvPr/>
        </p:nvSpPr>
        <p:spPr bwMode="auto">
          <a:xfrm flipV="1">
            <a:off x="3271838" y="5113338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2" name="Text Box 24"/>
          <p:cNvSpPr txBox="1">
            <a:spLocks noChangeArrowheads="1"/>
          </p:cNvSpPr>
          <p:nvPr/>
        </p:nvSpPr>
        <p:spPr bwMode="auto">
          <a:xfrm>
            <a:off x="3630613" y="2513013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1A-2F-BB-76-09-AD</a:t>
            </a:r>
          </a:p>
        </p:txBody>
      </p:sp>
      <p:sp>
        <p:nvSpPr>
          <p:cNvPr id="40973" name="Line 25"/>
          <p:cNvSpPr>
            <a:spLocks noChangeShapeType="1"/>
          </p:cNvSpPr>
          <p:nvPr/>
        </p:nvSpPr>
        <p:spPr bwMode="auto">
          <a:xfrm flipH="1" flipV="1">
            <a:off x="3449638" y="2652713"/>
            <a:ext cx="2571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4" name="Line 26"/>
          <p:cNvSpPr>
            <a:spLocks noChangeShapeType="1"/>
          </p:cNvSpPr>
          <p:nvPr/>
        </p:nvSpPr>
        <p:spPr bwMode="auto">
          <a:xfrm flipV="1">
            <a:off x="4999038" y="428942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5" name="Text Box 27"/>
          <p:cNvSpPr txBox="1">
            <a:spLocks noChangeArrowheads="1"/>
          </p:cNvSpPr>
          <p:nvPr/>
        </p:nvSpPr>
        <p:spPr bwMode="auto">
          <a:xfrm>
            <a:off x="4479925" y="4662488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58-23-D7-FA-20-B0</a:t>
            </a:r>
          </a:p>
        </p:txBody>
      </p:sp>
      <p:sp>
        <p:nvSpPr>
          <p:cNvPr id="40976" name="Line 28"/>
          <p:cNvSpPr>
            <a:spLocks noChangeShapeType="1"/>
          </p:cNvSpPr>
          <p:nvPr/>
        </p:nvSpPr>
        <p:spPr bwMode="auto">
          <a:xfrm flipH="1">
            <a:off x="3375025" y="56673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7" name="Text Box 29"/>
          <p:cNvSpPr txBox="1">
            <a:spLocks noChangeArrowheads="1"/>
          </p:cNvSpPr>
          <p:nvPr/>
        </p:nvSpPr>
        <p:spPr bwMode="auto">
          <a:xfrm>
            <a:off x="3797300" y="5551488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0C-C4-11-6F-E3-98</a:t>
            </a:r>
          </a:p>
        </p:txBody>
      </p:sp>
      <p:sp>
        <p:nvSpPr>
          <p:cNvPr id="40978" name="Line 30"/>
          <p:cNvSpPr>
            <a:spLocks noChangeShapeType="1"/>
          </p:cNvSpPr>
          <p:nvPr/>
        </p:nvSpPr>
        <p:spPr bwMode="auto">
          <a:xfrm flipV="1">
            <a:off x="1236663" y="4095750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319088" y="4470400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71-65-F7-2B-08-53</a:t>
            </a:r>
          </a:p>
        </p:txBody>
      </p:sp>
      <p:sp>
        <p:nvSpPr>
          <p:cNvPr id="40980" name="Text Box 32"/>
          <p:cNvSpPr txBox="1">
            <a:spLocks noChangeArrowheads="1"/>
          </p:cNvSpPr>
          <p:nvPr/>
        </p:nvSpPr>
        <p:spPr bwMode="auto">
          <a:xfrm>
            <a:off x="2636838" y="3621088"/>
            <a:ext cx="1085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   LAN</a:t>
            </a:r>
          </a:p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(wired or</a:t>
            </a:r>
          </a:p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wireless)</a:t>
            </a:r>
          </a:p>
        </p:txBody>
      </p:sp>
      <p:sp>
        <p:nvSpPr>
          <p:cNvPr id="526373" name="Rectangle 37"/>
          <p:cNvSpPr>
            <a:spLocks noChangeArrowheads="1"/>
          </p:cNvSpPr>
          <p:nvPr/>
        </p:nvSpPr>
        <p:spPr bwMode="auto">
          <a:xfrm>
            <a:off x="6727825" y="3941763"/>
            <a:ext cx="160338" cy="2555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3925" name="Group 51"/>
          <p:cNvGrpSpPr>
            <a:grpSpLocks/>
          </p:cNvGrpSpPr>
          <p:nvPr/>
        </p:nvGrpSpPr>
        <p:grpSpPr bwMode="auto">
          <a:xfrm>
            <a:off x="423863" y="3562350"/>
            <a:ext cx="922337" cy="658813"/>
            <a:chOff x="267" y="2244"/>
            <a:chExt cx="581" cy="415"/>
          </a:xfrm>
        </p:grpSpPr>
        <p:sp>
          <p:nvSpPr>
            <p:cNvPr id="526372" name="Rectangle 36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43" name="Group 38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3944" name="Picture 3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5" name="Freeform 4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6" name="Group 50"/>
          <p:cNvGrpSpPr>
            <a:grpSpLocks/>
          </p:cNvGrpSpPr>
          <p:nvPr/>
        </p:nvGrpSpPr>
        <p:grpSpPr bwMode="auto">
          <a:xfrm>
            <a:off x="2744788" y="5559425"/>
            <a:ext cx="812800" cy="833438"/>
            <a:chOff x="1729" y="3502"/>
            <a:chExt cx="512" cy="525"/>
          </a:xfrm>
        </p:grpSpPr>
        <p:sp>
          <p:nvSpPr>
            <p:cNvPr id="526370" name="Rectangle 34"/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9" name="Group 41"/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23940" name="Picture 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1" name="Freeform 4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7" name="Group 52"/>
          <p:cNvGrpSpPr>
            <a:grpSpLocks/>
          </p:cNvGrpSpPr>
          <p:nvPr/>
        </p:nvGrpSpPr>
        <p:grpSpPr bwMode="auto">
          <a:xfrm>
            <a:off x="2770188" y="2025650"/>
            <a:ext cx="812800" cy="776288"/>
            <a:chOff x="1745" y="1276"/>
            <a:chExt cx="512" cy="489"/>
          </a:xfrm>
        </p:grpSpPr>
        <p:sp>
          <p:nvSpPr>
            <p:cNvPr id="526350" name="Rectangle 14"/>
            <p:cNvSpPr>
              <a:spLocks noChangeArrowheads="1"/>
            </p:cNvSpPr>
            <p:nvPr/>
          </p:nvSpPr>
          <p:spPr bwMode="auto">
            <a:xfrm>
              <a:off x="2039" y="160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5" name="Group 4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393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8" name="Group 53"/>
          <p:cNvGrpSpPr>
            <a:grpSpLocks/>
          </p:cNvGrpSpPr>
          <p:nvPr/>
        </p:nvGrpSpPr>
        <p:grpSpPr bwMode="auto">
          <a:xfrm>
            <a:off x="4868863" y="3836988"/>
            <a:ext cx="812800" cy="658812"/>
            <a:chOff x="3067" y="2417"/>
            <a:chExt cx="512" cy="415"/>
          </a:xfrm>
        </p:grpSpPr>
        <p:sp>
          <p:nvSpPr>
            <p:cNvPr id="526371" name="Rectangle 35"/>
            <p:cNvSpPr>
              <a:spLocks noChangeArrowheads="1"/>
            </p:cNvSpPr>
            <p:nvPr/>
          </p:nvSpPr>
          <p:spPr bwMode="auto">
            <a:xfrm rot="-5400000">
              <a:off x="3162" y="251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1" name="Group 47"/>
            <p:cNvGrpSpPr>
              <a:grpSpLocks/>
            </p:cNvGrpSpPr>
            <p:nvPr/>
          </p:nvGrpSpPr>
          <p:grpSpPr bwMode="auto"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id="123932" name="Picture 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3" name="Freeform 4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123929" name="Picture 20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5322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4788919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94687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566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LAN addresses (more)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MAC address allocation administered by IEEE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manufacturer buys portion of MAC address space (to assure uniqueness)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analogy: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MAC address: like Social Security Number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IP address: like postal address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 MAC flat address  </a:t>
            </a:r>
            <a:r>
              <a:rPr lang="en-US" dirty="0">
                <a:latin typeface="MS Mincho" charset="0"/>
                <a:ea typeface="MS Mincho" charset="0"/>
                <a:cs typeface="MS Mincho" charset="0"/>
              </a:rPr>
              <a:t>➜</a:t>
            </a:r>
            <a:r>
              <a:rPr lang="en-US" dirty="0">
                <a:latin typeface="Gill Sans MT" charset="0"/>
                <a:cs typeface="+mn-cs"/>
              </a:rPr>
              <a:t> portability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can move LAN card from one LAN to another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IP hierarchical address </a:t>
            </a:r>
            <a:r>
              <a:rPr lang="en-US" i="1" dirty="0">
                <a:latin typeface="Gill Sans MT" charset="0"/>
                <a:cs typeface="+mn-cs"/>
              </a:rPr>
              <a:t>not</a:t>
            </a:r>
            <a:r>
              <a:rPr lang="en-US" dirty="0">
                <a:latin typeface="Gill Sans MT" charset="0"/>
                <a:cs typeface="+mn-cs"/>
              </a:rPr>
              <a:t> portable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 address depends on IP subnet to which node is attached</a:t>
            </a:r>
          </a:p>
          <a:p>
            <a:pPr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2264374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4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9191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>
          <a:xfrm>
            <a:off x="501650" y="241300"/>
            <a:ext cx="8191500" cy="9017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ARP: address resolution protocol</a:t>
            </a:r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86325" y="2119313"/>
            <a:ext cx="3990975" cy="38814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ARP table: </a:t>
            </a:r>
            <a:r>
              <a:rPr lang="en-US" sz="2400" dirty="0">
                <a:latin typeface="Gill Sans MT" charset="0"/>
                <a:cs typeface="+mn-cs"/>
              </a:rPr>
              <a:t>each IP node (host, router) on LAN has table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IP/MAC address mappings for some LAN nodes:</a:t>
            </a:r>
          </a:p>
          <a:p>
            <a:pPr>
              <a:buFont typeface="Wingdings" charset="0"/>
              <a:buNone/>
              <a:defRPr/>
            </a:pPr>
            <a:r>
              <a:rPr lang="en-US" sz="1800" dirty="0">
                <a:latin typeface="Gill Sans MT" charset="0"/>
                <a:cs typeface="+mn-cs"/>
              </a:rPr>
              <a:t>          </a:t>
            </a:r>
            <a:r>
              <a:rPr lang="en-US" sz="1800" dirty="0">
                <a:solidFill>
                  <a:srgbClr val="CC0000"/>
                </a:solidFill>
                <a:latin typeface="Gill Sans MT" charset="0"/>
                <a:cs typeface="+mn-cs"/>
              </a:rPr>
              <a:t>&lt; IP address; MAC address; TTL&gt;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TTL (Time To Live): time after which address mapping will be forgotten (typically 20 min)</a:t>
            </a:r>
          </a:p>
        </p:txBody>
      </p:sp>
      <p:grpSp>
        <p:nvGrpSpPr>
          <p:cNvPr id="128006" name="Group 41"/>
          <p:cNvGrpSpPr>
            <a:grpSpLocks/>
          </p:cNvGrpSpPr>
          <p:nvPr/>
        </p:nvGrpSpPr>
        <p:grpSpPr bwMode="auto">
          <a:xfrm>
            <a:off x="406400" y="1298575"/>
            <a:ext cx="4146550" cy="1277938"/>
            <a:chOff x="145" y="937"/>
            <a:chExt cx="2612" cy="805"/>
          </a:xfrm>
        </p:grpSpPr>
        <p:sp>
          <p:nvSpPr>
            <p:cNvPr id="43056" name="Text Box 6"/>
            <p:cNvSpPr txBox="1">
              <a:spLocks noChangeArrowheads="1"/>
            </p:cNvSpPr>
            <p:nvPr/>
          </p:nvSpPr>
          <p:spPr bwMode="auto">
            <a:xfrm>
              <a:off x="232" y="947"/>
              <a:ext cx="2525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solidFill>
                    <a:srgbClr val="CC0000"/>
                  </a:solidFill>
                  <a:latin typeface="Arial" charset="0"/>
                  <a:cs typeface="+mn-cs"/>
                </a:rPr>
                <a:t>Question:</a:t>
              </a:r>
              <a:r>
                <a:rPr lang="en-US" sz="2400" i="0" dirty="0">
                  <a:latin typeface="Arial" charset="0"/>
                  <a:cs typeface="+mn-cs"/>
                </a:rPr>
                <a:t> how to determine</a:t>
              </a:r>
            </a:p>
            <a:p>
              <a:pPr>
                <a:defRPr/>
              </a:pPr>
              <a:r>
                <a:rPr lang="en-US" sz="2400" i="0" dirty="0">
                  <a:latin typeface="Arial" charset="0"/>
                  <a:cs typeface="+mn-cs"/>
                </a:rPr>
                <a:t>interface’s MAC address, knowing its IP address?</a:t>
              </a:r>
            </a:p>
          </p:txBody>
        </p:sp>
        <p:sp>
          <p:nvSpPr>
            <p:cNvPr id="43057" name="Rectangle 7"/>
            <p:cNvSpPr>
              <a:spLocks noChangeArrowheads="1"/>
            </p:cNvSpPr>
            <p:nvPr/>
          </p:nvSpPr>
          <p:spPr bwMode="auto">
            <a:xfrm>
              <a:off x="145" y="937"/>
              <a:ext cx="2609" cy="805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28007" name="Freeform 10"/>
          <p:cNvSpPr>
            <a:spLocks/>
          </p:cNvSpPr>
          <p:nvPr/>
        </p:nvSpPr>
        <p:spPr bwMode="auto">
          <a:xfrm>
            <a:off x="1800225" y="3944938"/>
            <a:ext cx="1393825" cy="152558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17" name="Line 18"/>
          <p:cNvSpPr>
            <a:spLocks noChangeShapeType="1"/>
          </p:cNvSpPr>
          <p:nvPr/>
        </p:nvSpPr>
        <p:spPr bwMode="auto">
          <a:xfrm>
            <a:off x="1357313" y="4449763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8" name="Line 19"/>
          <p:cNvSpPr>
            <a:spLocks noChangeShapeType="1"/>
          </p:cNvSpPr>
          <p:nvPr/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9" name="Line 20"/>
          <p:cNvSpPr>
            <a:spLocks noChangeShapeType="1"/>
          </p:cNvSpPr>
          <p:nvPr/>
        </p:nvSpPr>
        <p:spPr bwMode="auto">
          <a:xfrm flipH="1">
            <a:off x="3176588" y="4575175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0" name="Line 21"/>
          <p:cNvSpPr>
            <a:spLocks noChangeShapeType="1"/>
          </p:cNvSpPr>
          <p:nvPr/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1" name="Text Box 22"/>
          <p:cNvSpPr txBox="1">
            <a:spLocks noChangeArrowheads="1"/>
          </p:cNvSpPr>
          <p:nvPr/>
        </p:nvSpPr>
        <p:spPr bwMode="auto">
          <a:xfrm>
            <a:off x="2806700" y="3386138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1A-2F-BB-76-09-AD</a:t>
            </a:r>
          </a:p>
        </p:txBody>
      </p:sp>
      <p:sp>
        <p:nvSpPr>
          <p:cNvPr id="43022" name="Line 23"/>
          <p:cNvSpPr>
            <a:spLocks noChangeShapeType="1"/>
          </p:cNvSpPr>
          <p:nvPr/>
        </p:nvSpPr>
        <p:spPr bwMode="auto">
          <a:xfrm flipH="1" flipV="1">
            <a:off x="2678113" y="3538538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3" name="Line 24"/>
          <p:cNvSpPr>
            <a:spLocks noChangeShapeType="1"/>
          </p:cNvSpPr>
          <p:nvPr/>
        </p:nvSpPr>
        <p:spPr bwMode="auto">
          <a:xfrm flipV="1">
            <a:off x="3633788" y="465137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4" name="Text Box 25"/>
          <p:cNvSpPr txBox="1">
            <a:spLocks noChangeArrowheads="1"/>
          </p:cNvSpPr>
          <p:nvPr/>
        </p:nvSpPr>
        <p:spPr bwMode="auto">
          <a:xfrm>
            <a:off x="3187700" y="4953000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58-23-D7-FA-20-B0</a:t>
            </a:r>
          </a:p>
        </p:txBody>
      </p:sp>
      <p:sp>
        <p:nvSpPr>
          <p:cNvPr id="43025" name="Line 26"/>
          <p:cNvSpPr>
            <a:spLocks noChangeShapeType="1"/>
          </p:cNvSpPr>
          <p:nvPr/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6" name="Text Box 27"/>
          <p:cNvSpPr txBox="1">
            <a:spLocks noChangeArrowheads="1"/>
          </p:cNvSpPr>
          <p:nvPr/>
        </p:nvSpPr>
        <p:spPr bwMode="auto">
          <a:xfrm>
            <a:off x="2816225" y="5578475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0C-C4-11-6F-E3-98</a:t>
            </a:r>
          </a:p>
        </p:txBody>
      </p:sp>
      <p:sp>
        <p:nvSpPr>
          <p:cNvPr id="43027" name="Line 28"/>
          <p:cNvSpPr>
            <a:spLocks noChangeShapeType="1"/>
          </p:cNvSpPr>
          <p:nvPr/>
        </p:nvSpPr>
        <p:spPr bwMode="auto">
          <a:xfrm flipV="1">
            <a:off x="1320800" y="4552950"/>
            <a:ext cx="0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8" name="Text Box 29"/>
          <p:cNvSpPr txBox="1">
            <a:spLocks noChangeArrowheads="1"/>
          </p:cNvSpPr>
          <p:nvPr/>
        </p:nvSpPr>
        <p:spPr bwMode="auto">
          <a:xfrm>
            <a:off x="166688" y="4811713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71-65-F7-2B-08-53</a:t>
            </a:r>
          </a:p>
        </p:txBody>
      </p:sp>
      <p:sp>
        <p:nvSpPr>
          <p:cNvPr id="43029" name="Text Box 30"/>
          <p:cNvSpPr txBox="1">
            <a:spLocks noChangeArrowheads="1"/>
          </p:cNvSpPr>
          <p:nvPr/>
        </p:nvSpPr>
        <p:spPr bwMode="auto">
          <a:xfrm>
            <a:off x="2012950" y="4430713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   LAN</a:t>
            </a:r>
          </a:p>
        </p:txBody>
      </p:sp>
      <p:sp>
        <p:nvSpPr>
          <p:cNvPr id="43030" name="Text Box 31"/>
          <p:cNvSpPr txBox="1">
            <a:spLocks noChangeArrowheads="1"/>
          </p:cNvSpPr>
          <p:nvPr/>
        </p:nvSpPr>
        <p:spPr bwMode="auto">
          <a:xfrm>
            <a:off x="363538" y="366553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43031" name="Line 32"/>
          <p:cNvSpPr>
            <a:spLocks noChangeShapeType="1"/>
          </p:cNvSpPr>
          <p:nvPr/>
        </p:nvSpPr>
        <p:spPr bwMode="auto">
          <a:xfrm>
            <a:off x="1009650" y="392112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2" name="Text Box 33"/>
          <p:cNvSpPr txBox="1">
            <a:spLocks noChangeArrowheads="1"/>
          </p:cNvSpPr>
          <p:nvPr/>
        </p:nvSpPr>
        <p:spPr bwMode="auto">
          <a:xfrm>
            <a:off x="2944813" y="298767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137.196.7.78</a:t>
            </a:r>
          </a:p>
        </p:txBody>
      </p:sp>
      <p:sp>
        <p:nvSpPr>
          <p:cNvPr id="43033" name="Line 34"/>
          <p:cNvSpPr>
            <a:spLocks noChangeShapeType="1"/>
          </p:cNvSpPr>
          <p:nvPr/>
        </p:nvSpPr>
        <p:spPr bwMode="auto">
          <a:xfrm flipH="1" flipV="1">
            <a:off x="2774950" y="3125788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4" name="Line 35"/>
          <p:cNvSpPr>
            <a:spLocks noChangeShapeType="1"/>
          </p:cNvSpPr>
          <p:nvPr/>
        </p:nvSpPr>
        <p:spPr bwMode="auto">
          <a:xfrm>
            <a:off x="3954463" y="4121150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5" name="Text Box 36"/>
          <p:cNvSpPr txBox="1">
            <a:spLocks noChangeArrowheads="1"/>
          </p:cNvSpPr>
          <p:nvPr/>
        </p:nvSpPr>
        <p:spPr bwMode="auto">
          <a:xfrm>
            <a:off x="3344863" y="388778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3036" name="Line 38"/>
          <p:cNvSpPr>
            <a:spLocks noChangeShapeType="1"/>
          </p:cNvSpPr>
          <p:nvPr/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7" name="Text Box 39"/>
          <p:cNvSpPr txBox="1">
            <a:spLocks noChangeArrowheads="1"/>
          </p:cNvSpPr>
          <p:nvPr/>
        </p:nvSpPr>
        <p:spPr bwMode="auto">
          <a:xfrm>
            <a:off x="955675" y="5848350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137.196.7.88</a:t>
            </a:r>
          </a:p>
        </p:txBody>
      </p:sp>
      <p:sp>
        <p:nvSpPr>
          <p:cNvPr id="399403" name="Rectangle 43"/>
          <p:cNvSpPr>
            <a:spLocks noChangeArrowheads="1"/>
          </p:cNvSpPr>
          <p:nvPr/>
        </p:nvSpPr>
        <p:spPr bwMode="auto">
          <a:xfrm rot="-5400000">
            <a:off x="3659982" y="4482306"/>
            <a:ext cx="127000" cy="1952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8030" name="Group 44"/>
          <p:cNvGrpSpPr>
            <a:grpSpLocks/>
          </p:cNvGrpSpPr>
          <p:nvPr/>
        </p:nvGrpSpPr>
        <p:grpSpPr bwMode="auto">
          <a:xfrm>
            <a:off x="3562350" y="4357688"/>
            <a:ext cx="598488" cy="520700"/>
            <a:chOff x="-44" y="1473"/>
            <a:chExt cx="981" cy="1105"/>
          </a:xfrm>
        </p:grpSpPr>
        <p:pic>
          <p:nvPicPr>
            <p:cNvPr id="12804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4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8031" name="Group 47"/>
          <p:cNvGrpSpPr>
            <a:grpSpLocks/>
          </p:cNvGrpSpPr>
          <p:nvPr/>
        </p:nvGrpSpPr>
        <p:grpSpPr bwMode="auto">
          <a:xfrm>
            <a:off x="657225" y="4160838"/>
            <a:ext cx="709613" cy="520700"/>
            <a:chOff x="267" y="2244"/>
            <a:chExt cx="581" cy="415"/>
          </a:xfrm>
        </p:grpSpPr>
        <p:sp>
          <p:nvSpPr>
            <p:cNvPr id="399408" name="Rectangle 48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8042" name="Group 49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8043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4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8032" name="Group 52"/>
          <p:cNvGrpSpPr>
            <a:grpSpLocks/>
          </p:cNvGrpSpPr>
          <p:nvPr/>
        </p:nvGrpSpPr>
        <p:grpSpPr bwMode="auto">
          <a:xfrm>
            <a:off x="2157413" y="3048000"/>
            <a:ext cx="631825" cy="554038"/>
            <a:chOff x="1745" y="1276"/>
            <a:chExt cx="512" cy="489"/>
          </a:xfrm>
        </p:grpSpPr>
        <p:sp>
          <p:nvSpPr>
            <p:cNvPr id="399413" name="Rectangle 53"/>
            <p:cNvSpPr>
              <a:spLocks noChangeArrowheads="1"/>
            </p:cNvSpPr>
            <p:nvPr/>
          </p:nvSpPr>
          <p:spPr bwMode="auto">
            <a:xfrm>
              <a:off x="2040" y="1604"/>
              <a:ext cx="100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8038" name="Group 5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8039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0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399418" name="Rectangle 58"/>
          <p:cNvSpPr>
            <a:spLocks noChangeArrowheads="1"/>
          </p:cNvSpPr>
          <p:nvPr/>
        </p:nvSpPr>
        <p:spPr bwMode="auto">
          <a:xfrm>
            <a:off x="2501900" y="5645150"/>
            <a:ext cx="123825" cy="1825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8034" name="Group 59"/>
          <p:cNvGrpSpPr>
            <a:grpSpLocks/>
          </p:cNvGrpSpPr>
          <p:nvPr/>
        </p:nvGrpSpPr>
        <p:grpSpPr bwMode="auto">
          <a:xfrm>
            <a:off x="2166938" y="5784850"/>
            <a:ext cx="584200" cy="469900"/>
            <a:chOff x="-44" y="1473"/>
            <a:chExt cx="981" cy="1105"/>
          </a:xfrm>
        </p:grpSpPr>
        <p:pic>
          <p:nvPicPr>
            <p:cNvPr id="128035" name="Picture 60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36" name="Freeform 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5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68427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66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ARP protocol: same LAN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277938"/>
            <a:ext cx="3810000" cy="4648200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 wants to send datagram to B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B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MAC address not in A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ARP table.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broadcasts</a:t>
            </a:r>
            <a:r>
              <a:rPr lang="en-US" sz="2400" dirty="0">
                <a:latin typeface="Gill Sans MT" charset="0"/>
                <a:cs typeface="+mn-cs"/>
              </a:rPr>
              <a:t> ARP query packet, containing B's IP address 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destination MAC address = FF-FF-FF-FF-FF-FF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all nodes on LAN receive ARP query 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B receives ARP packet, replies to A with its (B's) MAC address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frame sent to A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MAC address (unicast)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95863" y="1878013"/>
            <a:ext cx="3810000" cy="4648200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 caches (saves) IP-to-MAC address pair in its ARP table until information becomes old (times out)</a:t>
            </a:r>
            <a:r>
              <a:rPr lang="en-US" sz="2000" dirty="0">
                <a:latin typeface="Gill Sans MT" charset="0"/>
                <a:cs typeface="+mn-cs"/>
              </a:rPr>
              <a:t> 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soft state: information that times out (goes away) unless refreshed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ARP is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plug-and-play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: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nodes create their ARP tables </a:t>
            </a:r>
            <a:r>
              <a:rPr lang="en-US" sz="2000" i="1" dirty="0">
                <a:latin typeface="Gill Sans MT" charset="0"/>
              </a:rPr>
              <a:t>without intervention from net administrator</a:t>
            </a:r>
          </a:p>
        </p:txBody>
      </p:sp>
      <p:pic>
        <p:nvPicPr>
          <p:cNvPr id="130054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87630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2872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2425" y="1057275"/>
            <a:ext cx="8675688" cy="1081088"/>
          </a:xfrm>
        </p:spPr>
        <p:txBody>
          <a:bodyPr/>
          <a:lstStyle/>
          <a:p>
            <a:pPr marL="111125" indent="-111125"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walkthrough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: send datagram from A to B via R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/>
              <a:t>focus on addressing – at IP (datagram) and MAC layer (frame)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/>
              <a:t>assume A knows B</a:t>
            </a:r>
            <a:r>
              <a:rPr lang="ja-JP" altLang="en-US" dirty="0"/>
              <a:t>’</a:t>
            </a:r>
            <a:r>
              <a:rPr lang="en-US" dirty="0"/>
              <a:t>s IP address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/>
              <a:t>assume A knows IP address of first hop router, R (how?)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/>
              <a:t>assume A knows R</a:t>
            </a:r>
            <a:r>
              <a:rPr lang="ja-JP" altLang="en-US" dirty="0"/>
              <a:t>’</a:t>
            </a:r>
            <a:r>
              <a:rPr lang="en-US" dirty="0"/>
              <a:t>s MAC address (how?)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132101" name="Group 4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2103" name="Group 99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216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6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0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2104" name="Group 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6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215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6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710660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06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506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210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511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511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507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507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507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507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211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507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07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508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2123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511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511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508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508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508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9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213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10732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2132" name="Group 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215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5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5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2133" name="Group 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77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214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214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214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214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214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214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214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510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510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9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2134" name="Group 9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9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213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3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3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pic>
        <p:nvPicPr>
          <p:cNvPr id="132102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9456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7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453071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45" name="Group 94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424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4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6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4184" name="Group 96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1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423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4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8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123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6124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418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6173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6174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6126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6127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6128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6129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419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6131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2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3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4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5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6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7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6139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4203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6171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6172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6141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42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43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6144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6145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46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421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4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4212" name="Group 12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423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3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3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44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4213" name="Group 125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2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422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422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422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422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422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422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422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6163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6164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34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4214" name="Group 126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421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1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1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712857" name="AutoShape 153"/>
          <p:cNvSpPr>
            <a:spLocks noChangeArrowheads="1"/>
          </p:cNvSpPr>
          <p:nvPr/>
        </p:nvSpPr>
        <p:spPr bwMode="auto">
          <a:xfrm>
            <a:off x="2387600" y="3086100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712834" name="Group 130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134176" name="Freeform 65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6114" name="Rectangle 67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5" name="Text Box 68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6116" name="Line 6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7" name="Line 7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8" name="Line 7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9" name="Line 72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12855" name="Group 151"/>
          <p:cNvGrpSpPr>
            <a:grpSpLocks/>
          </p:cNvGrpSpPr>
          <p:nvPr/>
        </p:nvGrpSpPr>
        <p:grpSpPr bwMode="auto">
          <a:xfrm>
            <a:off x="1893888" y="2643188"/>
            <a:ext cx="2011362" cy="760412"/>
            <a:chOff x="1197" y="1665"/>
            <a:chExt cx="1267" cy="479"/>
          </a:xfrm>
        </p:grpSpPr>
        <p:grpSp>
          <p:nvGrpSpPr>
            <p:cNvPr id="134171" name="Group 150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6110" name="Rectangle 123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11" name="Line 124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12" name="Line 125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6109" name="Text Box 126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2845" name="Group 141"/>
          <p:cNvGrpSpPr>
            <a:grpSpLocks/>
          </p:cNvGrpSpPr>
          <p:nvPr/>
        </p:nvGrpSpPr>
        <p:grpSpPr bwMode="auto">
          <a:xfrm>
            <a:off x="2027238" y="2903538"/>
            <a:ext cx="146050" cy="385762"/>
            <a:chOff x="1272" y="1762"/>
            <a:chExt cx="92" cy="243"/>
          </a:xfrm>
        </p:grpSpPr>
        <p:sp>
          <p:nvSpPr>
            <p:cNvPr id="46106" name="Line 127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07" name="Line 128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12847" name="Rectangle 143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A creates IP datagram with IP source A, destination B </a:t>
            </a:r>
          </a:p>
        </p:txBody>
      </p:sp>
      <p:sp>
        <p:nvSpPr>
          <p:cNvPr id="712848" name="Rectangle 144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A creates link-layer frame with R's MAC address as destination address, 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grpSp>
        <p:nvGrpSpPr>
          <p:cNvPr id="712856" name="Group 152"/>
          <p:cNvGrpSpPr>
            <a:grpSpLocks/>
          </p:cNvGrpSpPr>
          <p:nvPr/>
        </p:nvGrpSpPr>
        <p:grpSpPr bwMode="auto">
          <a:xfrm>
            <a:off x="1477963" y="2244725"/>
            <a:ext cx="2443162" cy="1519238"/>
            <a:chOff x="931" y="1414"/>
            <a:chExt cx="1539" cy="957"/>
          </a:xfrm>
        </p:grpSpPr>
        <p:sp>
          <p:nvSpPr>
            <p:cNvPr id="46094" name="Text Box 135"/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MAC dest: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E6-E9-00-17-BB-4B</a:t>
              </a:r>
            </a:p>
          </p:txBody>
        </p:sp>
        <p:grpSp>
          <p:nvGrpSpPr>
            <p:cNvPr id="134158" name="Group 14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6100" name="Rectangle 138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1" name="Rectangle 13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2" name="Line 13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3" name="Line 13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4" name="Line 139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5" name="Line 140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6096" name="Line 146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097" name="Line 147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098" name="Line 148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099" name="Line 149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34156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9456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10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48277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1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857" grpId="0" animBg="1"/>
      <p:bldP spid="712847" grpId="0"/>
      <p:bldP spid="71284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3" name="Group 163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6236" name="Group 164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6295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97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8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225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6237" name="Group 165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220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6292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93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4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67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15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715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6241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720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720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715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715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715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715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6246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6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83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716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6256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720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720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717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7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7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717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717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7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6263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93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6265" name="Group 19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628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8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8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21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6266" name="Group 194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201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6273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6275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627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6277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6278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6281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6282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719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719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203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6267" name="Group 195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97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626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7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7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4710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714811" name="Group 59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136229" name="Freeform 60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43" name="Rectangle 61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4" name="Text Box 62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7145" name="Line 63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6" name="Line 64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7" name="Line 65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8" name="Line 66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7111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frame sent from A to R</a:t>
            </a:r>
          </a:p>
        </p:txBody>
      </p:sp>
      <p:grpSp>
        <p:nvGrpSpPr>
          <p:cNvPr id="714820" name="Group 68"/>
          <p:cNvGrpSpPr>
            <a:grpSpLocks/>
          </p:cNvGrpSpPr>
          <p:nvPr/>
        </p:nvGrpSpPr>
        <p:grpSpPr bwMode="auto">
          <a:xfrm>
            <a:off x="2713038" y="3265488"/>
            <a:ext cx="1096962" cy="244475"/>
            <a:chOff x="1231" y="1990"/>
            <a:chExt cx="691" cy="154"/>
          </a:xfrm>
        </p:grpSpPr>
        <p:sp>
          <p:nvSpPr>
            <p:cNvPr id="47139" name="Rectangle 69"/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0" name="Line 70"/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1" name="Line 71"/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14852" name="Group 100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36221" name="Freeform 93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35" name="Rectangle 94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36" name="Text Box 95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7137" name="Line 98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38" name="Line 99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14853" name="Rectangle 101"/>
          <p:cNvSpPr>
            <a:spLocks noChangeArrowheads="1"/>
          </p:cNvSpPr>
          <p:nvPr/>
        </p:nvSpPr>
        <p:spPr bwMode="auto">
          <a:xfrm>
            <a:off x="709613" y="14398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frame received at R, datagram removed, passed up to IP</a:t>
            </a:r>
          </a:p>
        </p:txBody>
      </p:sp>
      <p:grpSp>
        <p:nvGrpSpPr>
          <p:cNvPr id="714883" name="Group 131"/>
          <p:cNvGrpSpPr>
            <a:grpSpLocks/>
          </p:cNvGrpSpPr>
          <p:nvPr/>
        </p:nvGrpSpPr>
        <p:grpSpPr bwMode="auto">
          <a:xfrm>
            <a:off x="1477963" y="2244725"/>
            <a:ext cx="2443162" cy="1519238"/>
            <a:chOff x="931" y="1414"/>
            <a:chExt cx="1539" cy="957"/>
          </a:xfrm>
        </p:grpSpPr>
        <p:sp>
          <p:nvSpPr>
            <p:cNvPr id="47121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MAC dest: E6-E9-00-17-BB-4B</a:t>
              </a:r>
            </a:p>
          </p:txBody>
        </p:sp>
        <p:grpSp>
          <p:nvGrpSpPr>
            <p:cNvPr id="136209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7128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29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0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1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2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3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7123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4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5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6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7" name="Text Box 130"/>
            <p:cNvSpPr txBox="1">
              <a:spLocks noChangeArrowheads="1"/>
            </p:cNvSpPr>
            <p:nvPr/>
          </p:nvSpPr>
          <p:spPr bwMode="auto"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4898" name="Group 146"/>
          <p:cNvGrpSpPr>
            <a:grpSpLocks/>
          </p:cNvGrpSpPr>
          <p:nvPr/>
        </p:nvGrpSpPr>
        <p:grpSpPr bwMode="auto">
          <a:xfrm>
            <a:off x="2667000" y="2435225"/>
            <a:ext cx="2011363" cy="979488"/>
            <a:chOff x="4493" y="1480"/>
            <a:chExt cx="1267" cy="617"/>
          </a:xfrm>
        </p:grpSpPr>
        <p:sp>
          <p:nvSpPr>
            <p:cNvPr id="47118" name="Line 143"/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19" name="Line 144"/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0" name="Text Box 145"/>
            <p:cNvSpPr txBox="1">
              <a:spLocks noChangeArrowheads="1"/>
            </p:cNvSpPr>
            <p:nvPr/>
          </p:nvSpPr>
          <p:spPr bwMode="auto"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pic>
        <p:nvPicPr>
          <p:cNvPr id="136204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10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97670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1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13334 L 0.04045 0.16297 L 0.08629 0.16297 L 0.08524 0.01482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714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14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9255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244475"/>
            <a:ext cx="7772400" cy="8985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layer: context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2263" y="1547813"/>
            <a:ext cx="4151312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datagram transferred by different link protocols over different links: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e.g., Ethernet on first link, frame relay on intermediate links, 802.11 on last link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each  link protocol provides different services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e.g., may or may not provide rdt over link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18038" y="1479550"/>
            <a:ext cx="4187825" cy="4648200"/>
          </a:xfrm>
          <a:solidFill>
            <a:schemeClr val="bg1"/>
          </a:solidFill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transportation analogy: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trip from Princeton to Lausanne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limo: Princeton to JFK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plane: JFK to Geneva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train: Geneva to Lausanne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tourist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datagram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transport segment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communication link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transportation mode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link layer protocol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travel agent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routing algorithm</a:t>
            </a:r>
          </a:p>
          <a:p>
            <a:pPr lvl="1">
              <a:defRPr/>
            </a:pPr>
            <a:endParaRPr lang="en-US" sz="2000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0597433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1" name="Group 100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8285" name="Group 101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8344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4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8286" name="Group 10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7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834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4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04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17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817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8290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822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822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818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818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818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818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8295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8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0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819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8305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822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822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819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819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819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20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8312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0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8314" name="Group 130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833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3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3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8315" name="Group 13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8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8322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8324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832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8326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8327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8330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8331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821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821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40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8316" name="Group 132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83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718850" name="AutoShape 2"/>
          <p:cNvSpPr>
            <a:spLocks noChangeArrowheads="1"/>
          </p:cNvSpPr>
          <p:nvPr/>
        </p:nvSpPr>
        <p:spPr bwMode="auto">
          <a:xfrm>
            <a:off x="5710238" y="314483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138246" name="Group 67"/>
          <p:cNvGrpSpPr>
            <a:grpSpLocks/>
          </p:cNvGrpSpPr>
          <p:nvPr/>
        </p:nvGrpSpPr>
        <p:grpSpPr bwMode="auto">
          <a:xfrm>
            <a:off x="5216525" y="2701925"/>
            <a:ext cx="2011363" cy="760413"/>
            <a:chOff x="1197" y="1665"/>
            <a:chExt cx="1267" cy="479"/>
          </a:xfrm>
        </p:grpSpPr>
        <p:grpSp>
          <p:nvGrpSpPr>
            <p:cNvPr id="138280" name="Group 68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8171" name="Rectangle 69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72" name="Line 70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73" name="Line 71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8170" name="Text Box 72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8921" name="Group 73"/>
          <p:cNvGrpSpPr>
            <a:grpSpLocks/>
          </p:cNvGrpSpPr>
          <p:nvPr/>
        </p:nvGrpSpPr>
        <p:grpSpPr bwMode="auto">
          <a:xfrm>
            <a:off x="5340350" y="2952750"/>
            <a:ext cx="146050" cy="385763"/>
            <a:chOff x="1272" y="1762"/>
            <a:chExt cx="92" cy="243"/>
          </a:xfrm>
        </p:grpSpPr>
        <p:sp>
          <p:nvSpPr>
            <p:cNvPr id="48167" name="Line 74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68" name="Line 75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18924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forwards datagram with IP source A, destination B </a:t>
            </a:r>
          </a:p>
        </p:txBody>
      </p:sp>
      <p:sp>
        <p:nvSpPr>
          <p:cNvPr id="718925" name="Rectangle 77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creates link-layer frame with B's MAC address as destination address, 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grpSp>
        <p:nvGrpSpPr>
          <p:cNvPr id="718926" name="Group 78"/>
          <p:cNvGrpSpPr>
            <a:grpSpLocks/>
          </p:cNvGrpSpPr>
          <p:nvPr/>
        </p:nvGrpSpPr>
        <p:grpSpPr bwMode="auto">
          <a:xfrm>
            <a:off x="4791075" y="2293938"/>
            <a:ext cx="2428876" cy="1519237"/>
            <a:chOff x="931" y="1414"/>
            <a:chExt cx="1530" cy="957"/>
          </a:xfrm>
        </p:grpSpPr>
        <p:sp>
          <p:nvSpPr>
            <p:cNvPr id="48155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MAC src: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1A-23-F9-CD-06-9B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MAC dest: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49-BD-D2-C7-56-2A</a:t>
              </a:r>
            </a:p>
            <a:p>
              <a:pPr>
                <a:defRPr/>
              </a:pPr>
              <a:endParaRPr lang="en-US" sz="1200" i="0" dirty="0">
                <a:solidFill>
                  <a:srgbClr val="FF0000"/>
                </a:solidFill>
                <a:latin typeface="Arial" charset="0"/>
                <a:cs typeface="+mn-cs"/>
              </a:endParaRPr>
            </a:p>
          </p:txBody>
        </p:sp>
        <p:grpSp>
          <p:nvGrpSpPr>
            <p:cNvPr id="138267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8161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2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3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4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5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6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8157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8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9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60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8251" name="Group 91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38261" name="Freeform 92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51" name="Rectangle 93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2" name="Text Box 94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8153" name="Line 95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4" name="Line 96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8252" name="Group 113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138254" name="Freeform 106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44" name="Rectangle 107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5" name="Text Box 108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8146" name="Line 10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7" name="Line 11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8" name="Line 11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9" name="Line 112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38253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1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05497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18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0" grpId="0" animBg="1"/>
      <p:bldP spid="718924" grpId="0"/>
      <p:bldP spid="71892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89" name="Group 101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40334" name="Group 102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4039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9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0335" name="Group 103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40390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91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2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05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20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920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40339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925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925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920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920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920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920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40344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21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1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921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40354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925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925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922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2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2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922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922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2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0361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1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40363" name="Group 131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40381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8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8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1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0364" name="Group 132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9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40371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40373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4037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40375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40376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40379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40380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924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24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4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0365" name="Group 13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40367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68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69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4915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sp>
        <p:nvSpPr>
          <p:cNvPr id="720966" name="Rectangle 7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forwards datagram with IP source A, destination B </a:t>
            </a:r>
          </a:p>
        </p:txBody>
      </p:sp>
      <p:sp>
        <p:nvSpPr>
          <p:cNvPr id="720967" name="Rectangle 71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creates link-layer frame with B's MAC address as destination address, 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grpSp>
        <p:nvGrpSpPr>
          <p:cNvPr id="720995" name="Group 99"/>
          <p:cNvGrpSpPr>
            <a:grpSpLocks/>
          </p:cNvGrpSpPr>
          <p:nvPr/>
        </p:nvGrpSpPr>
        <p:grpSpPr bwMode="auto">
          <a:xfrm>
            <a:off x="4791075" y="2293938"/>
            <a:ext cx="2436813" cy="1643062"/>
            <a:chOff x="3018" y="1445"/>
            <a:chExt cx="1535" cy="1035"/>
          </a:xfrm>
        </p:grpSpPr>
        <p:sp>
          <p:nvSpPr>
            <p:cNvPr id="49176" name="AutoShape 2"/>
            <p:cNvSpPr>
              <a:spLocks noChangeArrowheads="1"/>
            </p:cNvSpPr>
            <p:nvPr/>
          </p:nvSpPr>
          <p:spPr bwMode="auto">
            <a:xfrm>
              <a:off x="3597" y="1981"/>
              <a:ext cx="198" cy="499"/>
            </a:xfrm>
            <a:prstGeom prst="downArrow">
              <a:avLst>
                <a:gd name="adj1" fmla="val 50000"/>
                <a:gd name="adj2" fmla="val 6300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40312" name="Group 61"/>
            <p:cNvGrpSpPr>
              <a:grpSpLocks/>
            </p:cNvGrpSpPr>
            <p:nvPr/>
          </p:nvGrpSpPr>
          <p:grpSpPr bwMode="auto"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140329" name="Group 62"/>
              <p:cNvGrpSpPr>
                <a:grpSpLocks/>
              </p:cNvGrpSpPr>
              <p:nvPr/>
            </p:nvGrpSpPr>
            <p:grpSpPr bwMode="auto"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49196" name="Rectangle 63"/>
                <p:cNvSpPr>
                  <a:spLocks noChangeArrowheads="1"/>
                </p:cNvSpPr>
                <p:nvPr/>
              </p:nvSpPr>
              <p:spPr bwMode="auto"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7" name="Line 64"/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8" name="Line 65"/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49195" name="Text Box 66"/>
              <p:cNvSpPr txBox="1">
                <a:spLocks noChangeArrowheads="1"/>
              </p:cNvSpPr>
              <p:nvPr/>
            </p:nvSpPr>
            <p:spPr bwMode="auto">
              <a:xfrm>
                <a:off x="1197" y="1665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IP src: 111.111.111.111</a:t>
                </a:r>
              </a:p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   IP dest: 222.222.222.222</a:t>
                </a:r>
              </a:p>
            </p:txBody>
          </p:sp>
        </p:grpSp>
        <p:grpSp>
          <p:nvGrpSpPr>
            <p:cNvPr id="140313" name="Group 67"/>
            <p:cNvGrpSpPr>
              <a:grpSpLocks/>
            </p:cNvGrpSpPr>
            <p:nvPr/>
          </p:nvGrpSpPr>
          <p:grpSpPr bwMode="auto">
            <a:xfrm>
              <a:off x="3364" y="1860"/>
              <a:ext cx="92" cy="243"/>
              <a:chOff x="1272" y="1762"/>
              <a:chExt cx="92" cy="243"/>
            </a:xfrm>
          </p:grpSpPr>
          <p:sp>
            <p:nvSpPr>
              <p:cNvPr id="49192" name="Line 68"/>
              <p:cNvSpPr>
                <a:spLocks noChangeShapeType="1"/>
              </p:cNvSpPr>
              <p:nvPr/>
            </p:nvSpPr>
            <p:spPr bwMode="auto">
              <a:xfrm>
                <a:off x="1272" y="1762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93" name="Line 69"/>
              <p:cNvSpPr>
                <a:spLocks noChangeShapeType="1"/>
              </p:cNvSpPr>
              <p:nvPr/>
            </p:nvSpPr>
            <p:spPr bwMode="auto">
              <a:xfrm>
                <a:off x="1364" y="1878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40314" name="Group 72"/>
            <p:cNvGrpSpPr>
              <a:grpSpLocks/>
            </p:cNvGrpSpPr>
            <p:nvPr/>
          </p:nvGrpSpPr>
          <p:grpSpPr bwMode="auto"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49180" name="Text Box 73"/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MAC src: </a:t>
                </a:r>
                <a:r>
                  <a:rPr lang="en-US" sz="1200" i="0" dirty="0">
                    <a:solidFill>
                      <a:srgbClr val="FF0000"/>
                    </a:solidFill>
                    <a:latin typeface="Arial" charset="0"/>
                    <a:cs typeface="+mn-cs"/>
                  </a:rPr>
                  <a:t>1A-23-F9-CD-06-9B</a:t>
                </a:r>
              </a:p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  MAC dest: </a:t>
                </a:r>
                <a:r>
                  <a:rPr lang="en-US" sz="1200" i="0" dirty="0">
                    <a:solidFill>
                      <a:srgbClr val="FF0000"/>
                    </a:solidFill>
                    <a:latin typeface="Arial" charset="0"/>
                    <a:cs typeface="+mn-cs"/>
                  </a:rPr>
                  <a:t>49-BD-D2-C7-56-2A</a:t>
                </a:r>
              </a:p>
              <a:p>
                <a:pPr>
                  <a:defRPr/>
                </a:pPr>
                <a:endParaRPr lang="en-US" sz="1200" i="0" dirty="0">
                  <a:solidFill>
                    <a:srgbClr val="FF0000"/>
                  </a:solidFill>
                  <a:latin typeface="Arial" charset="0"/>
                  <a:cs typeface="+mn-cs"/>
                </a:endParaRPr>
              </a:p>
            </p:txBody>
          </p:sp>
          <p:grpSp>
            <p:nvGrpSpPr>
              <p:cNvPr id="140316" name="Group 74"/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49186" name="Rectangle 75"/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87" name="Rectangle 76"/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88" name="Line 77"/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89" name="Line 78"/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0" name="Line 79"/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1" name="Line 80"/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49182" name="Line 81"/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3" name="Line 82"/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4" name="Line 83"/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5" name="Line 84"/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40296" name="Group 85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40306" name="Freeform 86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172" name="Rectangle 87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73" name="Text Box 88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9174" name="Line 89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75" name="Line 90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20987" name="Group 91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140299" name="Freeform 92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165" name="Rectangle 93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66" name="Text Box 94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9167" name="Line 95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68" name="Line 96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69" name="Line 97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70" name="Line 98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40298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1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69303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72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1.94444E-6 0.19838 L 0.11007 0.1199 L 0.11007 -0.0356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20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66" grpId="0"/>
      <p:bldP spid="72096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Group 95"/>
          <p:cNvGrpSpPr>
            <a:grpSpLocks/>
          </p:cNvGrpSpPr>
          <p:nvPr/>
        </p:nvGrpSpPr>
        <p:grpSpPr bwMode="auto">
          <a:xfrm>
            <a:off x="6962095" y="5191351"/>
            <a:ext cx="711200" cy="600075"/>
            <a:chOff x="7179310" y="4033520"/>
            <a:chExt cx="1009650" cy="855028"/>
          </a:xfrm>
        </p:grpSpPr>
        <p:grpSp>
          <p:nvGrpSpPr>
            <p:cNvPr id="142433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3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56" name="Rectangle 43"/>
            <p:cNvSpPr>
              <a:spLocks noChangeArrowheads="1"/>
            </p:cNvSpPr>
            <p:nvPr/>
          </p:nvSpPr>
          <p:spPr bwMode="auto">
            <a:xfrm rot="16200000">
              <a:off x="7439378" y="4308711"/>
              <a:ext cx="126671" cy="19607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2338" name="Group 96"/>
          <p:cNvGrpSpPr>
            <a:grpSpLocks/>
          </p:cNvGrpSpPr>
          <p:nvPr/>
        </p:nvGrpSpPr>
        <p:grpSpPr bwMode="auto">
          <a:xfrm>
            <a:off x="1028020" y="3799113"/>
            <a:ext cx="1027112" cy="762000"/>
            <a:chOff x="1046480" y="3962400"/>
            <a:chExt cx="1026163" cy="761428"/>
          </a:xfrm>
        </p:grpSpPr>
        <p:sp>
          <p:nvSpPr>
            <p:cNvPr id="151" name="Rectangle 48"/>
            <p:cNvSpPr>
              <a:spLocks noChangeArrowheads="1"/>
            </p:cNvSpPr>
            <p:nvPr/>
          </p:nvSpPr>
          <p:spPr bwMode="auto">
            <a:xfrm rot="16200000">
              <a:off x="1893411" y="4300306"/>
              <a:ext cx="111042" cy="24742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2430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31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2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98" name="Text Box 4"/>
          <p:cNvSpPr txBox="1">
            <a:spLocks noChangeArrowheads="1"/>
          </p:cNvSpPr>
          <p:nvPr/>
        </p:nvSpPr>
        <p:spPr bwMode="auto">
          <a:xfrm>
            <a:off x="4206195" y="4218213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</a:t>
            </a:r>
            <a:endParaRPr lang="en-US" i="0" dirty="0">
              <a:latin typeface="+mn-lt"/>
              <a:ea typeface="+mn-ea"/>
              <a:cs typeface="+mn-cs"/>
            </a:endParaRPr>
          </a:p>
        </p:txBody>
      </p:sp>
      <p:sp>
        <p:nvSpPr>
          <p:cNvPr id="50181" name="Text Box 21"/>
          <p:cNvSpPr txBox="1">
            <a:spLocks noChangeArrowheads="1"/>
          </p:cNvSpPr>
          <p:nvPr/>
        </p:nvSpPr>
        <p:spPr bwMode="auto">
          <a:xfrm>
            <a:off x="3850595" y="5215163"/>
            <a:ext cx="154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1A-23-F9-CD-06-9B</a:t>
            </a:r>
          </a:p>
        </p:txBody>
      </p:sp>
      <p:sp>
        <p:nvSpPr>
          <p:cNvPr id="50182" name="Text Box 22"/>
          <p:cNvSpPr txBox="1">
            <a:spLocks noChangeArrowheads="1"/>
          </p:cNvSpPr>
          <p:nvPr/>
        </p:nvSpPr>
        <p:spPr bwMode="auto">
          <a:xfrm>
            <a:off x="3998232" y="5042126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222.222.222.220</a:t>
            </a:r>
          </a:p>
        </p:txBody>
      </p:sp>
      <p:grpSp>
        <p:nvGrpSpPr>
          <p:cNvPr id="142342" name="Group 23"/>
          <p:cNvGrpSpPr>
            <a:grpSpLocks/>
          </p:cNvGrpSpPr>
          <p:nvPr/>
        </p:nvGrpSpPr>
        <p:grpSpPr bwMode="auto">
          <a:xfrm>
            <a:off x="3026682" y="5631088"/>
            <a:ext cx="1541463" cy="449263"/>
            <a:chOff x="1934" y="2405"/>
            <a:chExt cx="971" cy="283"/>
          </a:xfrm>
        </p:grpSpPr>
        <p:sp>
          <p:nvSpPr>
            <p:cNvPr id="50268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111.111.111.110</a:t>
              </a:r>
            </a:p>
          </p:txBody>
        </p:sp>
        <p:sp>
          <p:nvSpPr>
            <p:cNvPr id="50269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E6-E9-00-17-BB-4B</a:t>
              </a:r>
            </a:p>
          </p:txBody>
        </p:sp>
      </p:grpSp>
      <p:sp>
        <p:nvSpPr>
          <p:cNvPr id="50184" name="Text Box 26"/>
          <p:cNvSpPr txBox="1">
            <a:spLocks noChangeArrowheads="1"/>
          </p:cNvSpPr>
          <p:nvPr/>
        </p:nvSpPr>
        <p:spPr bwMode="auto">
          <a:xfrm>
            <a:off x="934357" y="5873976"/>
            <a:ext cx="1627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CC-49-DE-D0-AB-7D</a:t>
            </a:r>
          </a:p>
        </p:txBody>
      </p:sp>
      <p:sp>
        <p:nvSpPr>
          <p:cNvPr id="50185" name="Text Box 27"/>
          <p:cNvSpPr txBox="1">
            <a:spLocks noChangeArrowheads="1"/>
          </p:cNvSpPr>
          <p:nvPr/>
        </p:nvSpPr>
        <p:spPr bwMode="auto">
          <a:xfrm>
            <a:off x="924832" y="5691413"/>
            <a:ext cx="1322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111.111.111.112</a:t>
            </a:r>
          </a:p>
        </p:txBody>
      </p:sp>
      <p:sp>
        <p:nvSpPr>
          <p:cNvPr id="50186" name="Text Box 30"/>
          <p:cNvSpPr txBox="1">
            <a:spLocks noChangeArrowheads="1"/>
          </p:cNvSpPr>
          <p:nvPr/>
        </p:nvSpPr>
        <p:spPr bwMode="auto">
          <a:xfrm>
            <a:off x="691470" y="4578576"/>
            <a:ext cx="13223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111.111.111.111</a:t>
            </a:r>
          </a:p>
        </p:txBody>
      </p:sp>
      <p:sp>
        <p:nvSpPr>
          <p:cNvPr id="50187" name="Text Box 33"/>
          <p:cNvSpPr txBox="1">
            <a:spLocks noChangeArrowheads="1"/>
          </p:cNvSpPr>
          <p:nvPr/>
        </p:nvSpPr>
        <p:spPr bwMode="auto">
          <a:xfrm>
            <a:off x="712107" y="4764313"/>
            <a:ext cx="1509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74-29-9C-E8-FF-55</a:t>
            </a:r>
          </a:p>
        </p:txBody>
      </p:sp>
      <p:sp>
        <p:nvSpPr>
          <p:cNvPr id="142347" name="Freeform 39"/>
          <p:cNvSpPr>
            <a:spLocks/>
          </p:cNvSpPr>
          <p:nvPr/>
        </p:nvSpPr>
        <p:spPr bwMode="auto">
          <a:xfrm>
            <a:off x="2347232" y="4273776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0189" name="Line 40"/>
          <p:cNvSpPr>
            <a:spLocks noChangeShapeType="1"/>
          </p:cNvSpPr>
          <p:nvPr/>
        </p:nvSpPr>
        <p:spPr bwMode="auto">
          <a:xfrm>
            <a:off x="2044020" y="4253138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0" name="Line 41"/>
          <p:cNvSpPr>
            <a:spLocks noChangeShapeType="1"/>
          </p:cNvSpPr>
          <p:nvPr/>
        </p:nvSpPr>
        <p:spPr bwMode="auto">
          <a:xfrm flipV="1">
            <a:off x="2167845" y="5197701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1" name="Line 42"/>
          <p:cNvSpPr>
            <a:spLocks noChangeShapeType="1"/>
          </p:cNvSpPr>
          <p:nvPr/>
        </p:nvSpPr>
        <p:spPr bwMode="auto">
          <a:xfrm>
            <a:off x="3166382" y="4791301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2" name="Line 44"/>
          <p:cNvSpPr>
            <a:spLocks noChangeShapeType="1"/>
          </p:cNvSpPr>
          <p:nvPr/>
        </p:nvSpPr>
        <p:spPr bwMode="auto">
          <a:xfrm flipV="1">
            <a:off x="2083707" y="5548538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3" name="Line 45"/>
          <p:cNvSpPr>
            <a:spLocks noChangeShapeType="1"/>
          </p:cNvSpPr>
          <p:nvPr/>
        </p:nvSpPr>
        <p:spPr bwMode="auto">
          <a:xfrm flipH="1" flipV="1">
            <a:off x="1958295" y="4326163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4" name="Line 46"/>
          <p:cNvSpPr>
            <a:spLocks noChangeShapeType="1"/>
          </p:cNvSpPr>
          <p:nvPr/>
        </p:nvSpPr>
        <p:spPr bwMode="auto">
          <a:xfrm>
            <a:off x="3836307" y="4857976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5" name="Line 47"/>
          <p:cNvSpPr>
            <a:spLocks noChangeShapeType="1"/>
          </p:cNvSpPr>
          <p:nvPr/>
        </p:nvSpPr>
        <p:spPr bwMode="auto">
          <a:xfrm flipH="1" flipV="1">
            <a:off x="4917395" y="484845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4" name="Text Box 58"/>
          <p:cNvSpPr txBox="1">
            <a:spLocks noChangeArrowheads="1"/>
          </p:cNvSpPr>
          <p:nvPr/>
        </p:nvSpPr>
        <p:spPr bwMode="auto">
          <a:xfrm>
            <a:off x="700995" y="3992788"/>
            <a:ext cx="3905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A</a:t>
            </a:r>
          </a:p>
        </p:txBody>
      </p:sp>
      <p:sp>
        <p:nvSpPr>
          <p:cNvPr id="50197" name="Line 60"/>
          <p:cNvSpPr>
            <a:spLocks noChangeShapeType="1"/>
          </p:cNvSpPr>
          <p:nvPr/>
        </p:nvSpPr>
        <p:spPr bwMode="auto">
          <a:xfrm>
            <a:off x="5026932" y="4757963"/>
            <a:ext cx="1198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2357" name="Group 63"/>
          <p:cNvGrpSpPr>
            <a:grpSpLocks/>
          </p:cNvGrpSpPr>
          <p:nvPr/>
        </p:nvGrpSpPr>
        <p:grpSpPr bwMode="auto">
          <a:xfrm>
            <a:off x="7354207" y="4681763"/>
            <a:ext cx="1558925" cy="460375"/>
            <a:chOff x="4351" y="2786"/>
            <a:chExt cx="982" cy="290"/>
          </a:xfrm>
        </p:grpSpPr>
        <p:sp>
          <p:nvSpPr>
            <p:cNvPr id="50266" name="Text Box 64"/>
            <p:cNvSpPr txBox="1">
              <a:spLocks noChangeArrowheads="1"/>
            </p:cNvSpPr>
            <p:nvPr/>
          </p:nvSpPr>
          <p:spPr bwMode="auto">
            <a:xfrm>
              <a:off x="4352" y="2786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222.222.222.222</a:t>
              </a:r>
            </a:p>
          </p:txBody>
        </p:sp>
        <p:sp>
          <p:nvSpPr>
            <p:cNvPr id="50267" name="Text Box 65"/>
            <p:cNvSpPr txBox="1">
              <a:spLocks noChangeArrowheads="1"/>
            </p:cNvSpPr>
            <p:nvPr/>
          </p:nvSpPr>
          <p:spPr bwMode="auto">
            <a:xfrm>
              <a:off x="4351" y="2904"/>
              <a:ext cx="982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49-BD-D2-C7-56-2A</a:t>
              </a:r>
            </a:p>
          </p:txBody>
        </p:sp>
      </p:grpSp>
      <p:sp>
        <p:nvSpPr>
          <p:cNvPr id="50199" name="Line 67"/>
          <p:cNvSpPr>
            <a:spLocks noChangeShapeType="1"/>
          </p:cNvSpPr>
          <p:nvPr/>
        </p:nvSpPr>
        <p:spPr bwMode="auto">
          <a:xfrm flipV="1">
            <a:off x="6925582" y="4253138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200" name="Line 68"/>
          <p:cNvSpPr>
            <a:spLocks noChangeShapeType="1"/>
          </p:cNvSpPr>
          <p:nvPr/>
        </p:nvSpPr>
        <p:spPr bwMode="auto">
          <a:xfrm flipH="1" flipV="1">
            <a:off x="7451045" y="4329338"/>
            <a:ext cx="11112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201" name="Text Box 71"/>
          <p:cNvSpPr txBox="1">
            <a:spLocks noChangeArrowheads="1"/>
          </p:cNvSpPr>
          <p:nvPr/>
        </p:nvSpPr>
        <p:spPr bwMode="auto">
          <a:xfrm>
            <a:off x="7055757" y="5648551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222.222.222.221</a:t>
            </a:r>
          </a:p>
        </p:txBody>
      </p:sp>
      <p:sp>
        <p:nvSpPr>
          <p:cNvPr id="50202" name="Text Box 72"/>
          <p:cNvSpPr txBox="1">
            <a:spLocks noChangeArrowheads="1"/>
          </p:cNvSpPr>
          <p:nvPr/>
        </p:nvSpPr>
        <p:spPr bwMode="auto">
          <a:xfrm>
            <a:off x="7058932" y="5823176"/>
            <a:ext cx="1501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88-B2-2F-54-1A-0F</a:t>
            </a:r>
          </a:p>
        </p:txBody>
      </p:sp>
      <p:sp>
        <p:nvSpPr>
          <p:cNvPr id="50203" name="Line 73"/>
          <p:cNvSpPr>
            <a:spLocks noChangeShapeType="1"/>
          </p:cNvSpPr>
          <p:nvPr/>
        </p:nvSpPr>
        <p:spPr bwMode="auto">
          <a:xfrm flipH="1" flipV="1">
            <a:off x="6855732" y="5150076"/>
            <a:ext cx="25400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204" name="Line 74"/>
          <p:cNvSpPr>
            <a:spLocks noChangeShapeType="1"/>
          </p:cNvSpPr>
          <p:nvPr/>
        </p:nvSpPr>
        <p:spPr bwMode="auto">
          <a:xfrm flipH="1">
            <a:off x="7190695" y="5491388"/>
            <a:ext cx="4762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2364" name="Freeform 75"/>
          <p:cNvSpPr>
            <a:spLocks/>
          </p:cNvSpPr>
          <p:nvPr/>
        </p:nvSpPr>
        <p:spPr bwMode="auto">
          <a:xfrm>
            <a:off x="6185807" y="4276951"/>
            <a:ext cx="765175" cy="1081087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4" name="Text Box 76"/>
          <p:cNvSpPr txBox="1">
            <a:spLocks noChangeArrowheads="1"/>
          </p:cNvSpPr>
          <p:nvPr/>
        </p:nvSpPr>
        <p:spPr bwMode="auto">
          <a:xfrm>
            <a:off x="8289245" y="3910238"/>
            <a:ext cx="3571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B</a:t>
            </a:r>
          </a:p>
        </p:txBody>
      </p:sp>
      <p:grpSp>
        <p:nvGrpSpPr>
          <p:cNvPr id="142366" name="Group 124"/>
          <p:cNvGrpSpPr>
            <a:grpSpLocks/>
          </p:cNvGrpSpPr>
          <p:nvPr/>
        </p:nvGrpSpPr>
        <p:grpSpPr bwMode="auto">
          <a:xfrm>
            <a:off x="7160532" y="3870551"/>
            <a:ext cx="1009650" cy="854075"/>
            <a:chOff x="7179310" y="4033520"/>
            <a:chExt cx="1009650" cy="855028"/>
          </a:xfrm>
        </p:grpSpPr>
        <p:grpSp>
          <p:nvGrpSpPr>
            <p:cNvPr id="142421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44" name="Rectangle 43"/>
            <p:cNvSpPr>
              <a:spLocks noChangeArrowheads="1"/>
            </p:cNvSpPr>
            <p:nvPr/>
          </p:nvSpPr>
          <p:spPr bwMode="auto">
            <a:xfrm rot="16200000">
              <a:off x="7438796" y="4309366"/>
              <a:ext cx="127142" cy="1952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2367" name="Group 125"/>
          <p:cNvGrpSpPr>
            <a:grpSpLocks/>
          </p:cNvGrpSpPr>
          <p:nvPr/>
        </p:nvGrpSpPr>
        <p:grpSpPr bwMode="auto">
          <a:xfrm>
            <a:off x="3739470" y="4551588"/>
            <a:ext cx="1292225" cy="425450"/>
            <a:chOff x="4011931" y="3379152"/>
            <a:chExt cx="1262062" cy="390207"/>
          </a:xfrm>
        </p:grpSpPr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 rot="16200000">
              <a:off x="5112252" y="3476577"/>
              <a:ext cx="128128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2411" name="Group 1185"/>
            <p:cNvGrpSpPr>
              <a:grpSpLocks/>
            </p:cNvGrpSpPr>
            <p:nvPr/>
          </p:nvGrpSpPr>
          <p:grpSpPr bwMode="auto">
            <a:xfrm>
              <a:off x="4197985" y="3379152"/>
              <a:ext cx="892175" cy="390207"/>
              <a:chOff x="4650" y="1129"/>
              <a:chExt cx="246" cy="95"/>
            </a:xfrm>
          </p:grpSpPr>
          <p:sp>
            <p:nvSpPr>
              <p:cNvPr id="14241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4241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4241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42416" name="Group 118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2419" name="Freeform 119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2420" name="Freeform 119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0258" name="Line 119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59" name="Line 119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34" name="Rectangle 43"/>
            <p:cNvSpPr>
              <a:spLocks noChangeArrowheads="1"/>
            </p:cNvSpPr>
            <p:nvPr/>
          </p:nvSpPr>
          <p:spPr bwMode="auto">
            <a:xfrm rot="16200000">
              <a:off x="4046274" y="3486041"/>
              <a:ext cx="126671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2368" name="Group 126"/>
          <p:cNvGrpSpPr>
            <a:grpSpLocks/>
          </p:cNvGrpSpPr>
          <p:nvPr/>
        </p:nvGrpSpPr>
        <p:grpSpPr bwMode="auto">
          <a:xfrm>
            <a:off x="1464582" y="5150076"/>
            <a:ext cx="701675" cy="517525"/>
            <a:chOff x="1046480" y="3962400"/>
            <a:chExt cx="1026163" cy="761428"/>
          </a:xfrm>
        </p:grpSpPr>
        <p:sp>
          <p:nvSpPr>
            <p:cNvPr id="128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2407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08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09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502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sp>
        <p:nvSpPr>
          <p:cNvPr id="50213" name="Rectangle 6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forwards datagram with IP source A, destination B </a:t>
            </a:r>
          </a:p>
        </p:txBody>
      </p:sp>
      <p:sp>
        <p:nvSpPr>
          <p:cNvPr id="50214" name="Rectangle 61"/>
          <p:cNvSpPr>
            <a:spLocks noChangeArrowheads="1"/>
          </p:cNvSpPr>
          <p:nvPr/>
        </p:nvSpPr>
        <p:spPr bwMode="auto">
          <a:xfrm>
            <a:off x="700995" y="1405164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creates link-layer frame with B's MAC address as dest, 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sp>
        <p:nvSpPr>
          <p:cNvPr id="723007" name="AutoShape 63"/>
          <p:cNvSpPr>
            <a:spLocks noChangeArrowheads="1"/>
          </p:cNvSpPr>
          <p:nvPr/>
        </p:nvSpPr>
        <p:spPr bwMode="auto">
          <a:xfrm>
            <a:off x="6701745" y="2733901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2375" name="Group 64"/>
          <p:cNvGrpSpPr>
            <a:grpSpLocks/>
          </p:cNvGrpSpPr>
          <p:nvPr/>
        </p:nvGrpSpPr>
        <p:grpSpPr bwMode="auto">
          <a:xfrm>
            <a:off x="6208032" y="2290988"/>
            <a:ext cx="2011363" cy="760413"/>
            <a:chOff x="1197" y="1665"/>
            <a:chExt cx="1267" cy="479"/>
          </a:xfrm>
        </p:grpSpPr>
        <p:grpSp>
          <p:nvGrpSpPr>
            <p:cNvPr id="142401" name="Group 65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50244" name="Rectangle 66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45" name="Line 67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46" name="Line 68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0243" name="Text Box 69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142376" name="Group 70"/>
          <p:cNvGrpSpPr>
            <a:grpSpLocks/>
          </p:cNvGrpSpPr>
          <p:nvPr/>
        </p:nvGrpSpPr>
        <p:grpSpPr bwMode="auto">
          <a:xfrm>
            <a:off x="6331857" y="2541813"/>
            <a:ext cx="146050" cy="385763"/>
            <a:chOff x="1272" y="1762"/>
            <a:chExt cx="92" cy="243"/>
          </a:xfrm>
        </p:grpSpPr>
        <p:sp>
          <p:nvSpPr>
            <p:cNvPr id="50240" name="Line 71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41" name="Line 72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23017" name="Group 73"/>
          <p:cNvGrpSpPr>
            <a:grpSpLocks/>
          </p:cNvGrpSpPr>
          <p:nvPr/>
        </p:nvGrpSpPr>
        <p:grpSpPr bwMode="auto">
          <a:xfrm>
            <a:off x="5782582" y="1883001"/>
            <a:ext cx="2428876" cy="1519237"/>
            <a:chOff x="931" y="1414"/>
            <a:chExt cx="1530" cy="957"/>
          </a:xfrm>
        </p:grpSpPr>
        <p:sp>
          <p:nvSpPr>
            <p:cNvPr id="50228" name="Text Box 74"/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MAC src: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1A-23-F9-CD-06-9B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MAC dest: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49-BD-D2-C7-56-2A</a:t>
              </a:r>
            </a:p>
            <a:p>
              <a:pPr>
                <a:defRPr/>
              </a:pPr>
              <a:endParaRPr lang="en-US" sz="1200" i="0" dirty="0">
                <a:solidFill>
                  <a:srgbClr val="FF0000"/>
                </a:solidFill>
                <a:latin typeface="Arial" charset="0"/>
                <a:cs typeface="+mn-cs"/>
              </a:endParaRPr>
            </a:p>
          </p:txBody>
        </p:sp>
        <p:grpSp>
          <p:nvGrpSpPr>
            <p:cNvPr id="142388" name="Group 7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50234" name="Rectangle 76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5" name="Rectangle 77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6" name="Line 78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7" name="Line 79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8" name="Line 80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9" name="Line 81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0230" name="Line 82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31" name="Line 83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32" name="Line 84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33" name="Line 85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42378" name="Group 92"/>
          <p:cNvGrpSpPr>
            <a:grpSpLocks/>
          </p:cNvGrpSpPr>
          <p:nvPr/>
        </p:nvGrpSpPr>
        <p:grpSpPr bwMode="auto">
          <a:xfrm>
            <a:off x="8043182" y="2314801"/>
            <a:ext cx="928688" cy="1954212"/>
            <a:chOff x="250" y="1380"/>
            <a:chExt cx="585" cy="1231"/>
          </a:xfrm>
        </p:grpSpPr>
        <p:sp>
          <p:nvSpPr>
            <p:cNvPr id="142380" name="Freeform 93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0222" name="Rectangle 94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23" name="Text Box 95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50224" name="Line 96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25" name="Line 97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26" name="Line 98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27" name="Line 99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42379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83430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104" name="TextBox 1"/>
          <p:cNvSpPr txBox="1">
            <a:spLocks noChangeArrowheads="1"/>
          </p:cNvSpPr>
          <p:nvPr/>
        </p:nvSpPr>
        <p:spPr bwMode="auto">
          <a:xfrm>
            <a:off x="339826" y="6271334"/>
            <a:ext cx="4507165" cy="44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11936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23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23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00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7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6.4 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0648247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276350"/>
            <a:ext cx="7519987" cy="2133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dominant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wired LAN technology: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single chip, multiple speeds (e.g., Broadcom  BCM5761)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first widely used LAN technology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simpler, cheap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kept up with speed race: 10 Mbps – 10 Gbps </a:t>
            </a: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146437" name="Picture 4" descr="551 metcalfe-e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3635375"/>
            <a:ext cx="4752975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4289425" y="6086475"/>
            <a:ext cx="31305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/>
                <a:cs typeface="Arial"/>
              </a:rPr>
              <a:t>Metcalfe</a:t>
            </a:r>
            <a:r>
              <a:rPr lang="ja-JP" altLang="en-US" dirty="0">
                <a:latin typeface="Arial"/>
                <a:cs typeface="Arial"/>
              </a:rPr>
              <a:t>’</a:t>
            </a:r>
            <a:r>
              <a:rPr lang="en-US" dirty="0">
                <a:latin typeface="Arial"/>
                <a:cs typeface="Arial"/>
              </a:rPr>
              <a:t>s Ethernet sketch</a:t>
            </a:r>
          </a:p>
        </p:txBody>
      </p:sp>
      <p:pic>
        <p:nvPicPr>
          <p:cNvPr id="146439" name="Picture 24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877888"/>
            <a:ext cx="19700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1288217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79692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Ethernet: physical topology</a:t>
            </a:r>
          </a:p>
        </p:txBody>
      </p:sp>
      <p:sp>
        <p:nvSpPr>
          <p:cNvPr id="5325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08000" y="1103313"/>
            <a:ext cx="8297863" cy="2449512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bus: </a:t>
            </a:r>
            <a:r>
              <a:rPr lang="en-US" dirty="0">
                <a:latin typeface="Gill Sans MT" charset="0"/>
                <a:cs typeface="+mn-cs"/>
              </a:rPr>
              <a:t>popular through mid 90s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all nodes in same collision domain (can collide with each other)</a:t>
            </a: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star: </a:t>
            </a:r>
            <a:r>
              <a:rPr lang="en-US" dirty="0">
                <a:latin typeface="Gill Sans MT" charset="0"/>
                <a:cs typeface="+mn-cs"/>
              </a:rPr>
              <a:t>prevails today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active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switch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in center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Gill Sans MT" charset="0"/>
              </a:rPr>
              <a:t>each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spoke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runs a (separate) Ethernet protocol (nodes do not collide with each other)</a:t>
            </a:r>
          </a:p>
        </p:txBody>
      </p:sp>
      <p:sp>
        <p:nvSpPr>
          <p:cNvPr id="53254" name="Line 17"/>
          <p:cNvSpPr>
            <a:spLocks noChangeShapeType="1"/>
          </p:cNvSpPr>
          <p:nvPr/>
        </p:nvSpPr>
        <p:spPr bwMode="auto">
          <a:xfrm>
            <a:off x="5316538" y="5110163"/>
            <a:ext cx="97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5" name="Line 18"/>
          <p:cNvSpPr>
            <a:spLocks noChangeShapeType="1"/>
          </p:cNvSpPr>
          <p:nvPr/>
        </p:nvSpPr>
        <p:spPr bwMode="auto">
          <a:xfrm>
            <a:off x="6556375" y="45180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6" name="Line 19"/>
          <p:cNvSpPr>
            <a:spLocks noChangeShapeType="1"/>
          </p:cNvSpPr>
          <p:nvPr/>
        </p:nvSpPr>
        <p:spPr bwMode="auto">
          <a:xfrm flipH="1">
            <a:off x="6746875" y="5126038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7" name="Line 20"/>
          <p:cNvSpPr>
            <a:spLocks noChangeShapeType="1"/>
          </p:cNvSpPr>
          <p:nvPr/>
        </p:nvSpPr>
        <p:spPr bwMode="auto">
          <a:xfrm flipV="1">
            <a:off x="6556375" y="5251450"/>
            <a:ext cx="1270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8" name="Text Box 23"/>
          <p:cNvSpPr txBox="1">
            <a:spLocks noChangeArrowheads="1"/>
          </p:cNvSpPr>
          <p:nvPr/>
        </p:nvSpPr>
        <p:spPr bwMode="auto">
          <a:xfrm>
            <a:off x="5464175" y="5486400"/>
            <a:ext cx="7540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53259" name="Line 24"/>
          <p:cNvSpPr>
            <a:spLocks noChangeShapeType="1"/>
          </p:cNvSpPr>
          <p:nvPr/>
        </p:nvSpPr>
        <p:spPr bwMode="auto">
          <a:xfrm flipV="1">
            <a:off x="5834063" y="5275263"/>
            <a:ext cx="41751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0" name="Line 32"/>
          <p:cNvSpPr>
            <a:spLocks noChangeShapeType="1"/>
          </p:cNvSpPr>
          <p:nvPr/>
        </p:nvSpPr>
        <p:spPr bwMode="auto">
          <a:xfrm flipH="1">
            <a:off x="2160588" y="4102100"/>
            <a:ext cx="752475" cy="146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1" name="Line 33"/>
          <p:cNvSpPr>
            <a:spLocks noChangeShapeType="1"/>
          </p:cNvSpPr>
          <p:nvPr/>
        </p:nvSpPr>
        <p:spPr bwMode="auto">
          <a:xfrm>
            <a:off x="2132013" y="4879975"/>
            <a:ext cx="3921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2" name="Line 34"/>
          <p:cNvSpPr>
            <a:spLocks noChangeShapeType="1"/>
          </p:cNvSpPr>
          <p:nvPr/>
        </p:nvSpPr>
        <p:spPr bwMode="auto">
          <a:xfrm>
            <a:off x="1914525" y="5434013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3" name="Line 35"/>
          <p:cNvSpPr>
            <a:spLocks noChangeShapeType="1"/>
          </p:cNvSpPr>
          <p:nvPr/>
        </p:nvSpPr>
        <p:spPr bwMode="auto">
          <a:xfrm flipV="1">
            <a:off x="2632075" y="4648200"/>
            <a:ext cx="2873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4" name="Line 37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5" name="Line 38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6" name="Line 39"/>
          <p:cNvSpPr>
            <a:spLocks noChangeShapeType="1"/>
          </p:cNvSpPr>
          <p:nvPr/>
        </p:nvSpPr>
        <p:spPr bwMode="auto">
          <a:xfrm>
            <a:off x="2314575" y="5324475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7" name="Text Box 41"/>
          <p:cNvSpPr txBox="1">
            <a:spLocks noChangeArrowheads="1"/>
          </p:cNvSpPr>
          <p:nvPr/>
        </p:nvSpPr>
        <p:spPr bwMode="auto">
          <a:xfrm>
            <a:off x="1430338" y="5908675"/>
            <a:ext cx="2185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bus: </a:t>
            </a:r>
            <a:r>
              <a:rPr lang="en-US" i="0" dirty="0">
                <a:latin typeface="Arial" charset="0"/>
                <a:cs typeface="Arial" charset="0"/>
              </a:rPr>
              <a:t>coaxial cable</a:t>
            </a:r>
          </a:p>
        </p:txBody>
      </p:sp>
      <p:sp>
        <p:nvSpPr>
          <p:cNvPr id="53268" name="Text Box 42"/>
          <p:cNvSpPr txBox="1">
            <a:spLocks noChangeArrowheads="1"/>
          </p:cNvSpPr>
          <p:nvPr/>
        </p:nvSpPr>
        <p:spPr bwMode="auto">
          <a:xfrm>
            <a:off x="4989513" y="5691188"/>
            <a:ext cx="774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star</a:t>
            </a:r>
          </a:p>
        </p:txBody>
      </p:sp>
      <p:grpSp>
        <p:nvGrpSpPr>
          <p:cNvPr id="148501" name="Group 37"/>
          <p:cNvGrpSpPr>
            <a:grpSpLocks/>
          </p:cNvGrpSpPr>
          <p:nvPr/>
        </p:nvGrpSpPr>
        <p:grpSpPr bwMode="auto">
          <a:xfrm>
            <a:off x="2733675" y="4398963"/>
            <a:ext cx="711200" cy="601662"/>
            <a:chOff x="7179310" y="4033520"/>
            <a:chExt cx="1009650" cy="855028"/>
          </a:xfrm>
        </p:grpSpPr>
        <p:grpSp>
          <p:nvGrpSpPr>
            <p:cNvPr id="148542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 rot="16200000">
              <a:off x="7438418" y="4308853"/>
              <a:ext cx="128593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8502" name="Group 42"/>
          <p:cNvGrpSpPr>
            <a:grpSpLocks/>
          </p:cNvGrpSpPr>
          <p:nvPr/>
        </p:nvGrpSpPr>
        <p:grpSpPr bwMode="auto">
          <a:xfrm>
            <a:off x="1757363" y="3962400"/>
            <a:ext cx="701675" cy="517525"/>
            <a:chOff x="1046480" y="3962400"/>
            <a:chExt cx="1026163" cy="761428"/>
          </a:xfrm>
        </p:grpSpPr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 rot="16200000">
              <a:off x="1893547" y="4299487"/>
              <a:ext cx="109777" cy="24841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9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40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1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3" name="Group 47"/>
          <p:cNvGrpSpPr>
            <a:grpSpLocks/>
          </p:cNvGrpSpPr>
          <p:nvPr/>
        </p:nvGrpSpPr>
        <p:grpSpPr bwMode="auto">
          <a:xfrm>
            <a:off x="1473200" y="4551363"/>
            <a:ext cx="701675" cy="517525"/>
            <a:chOff x="1046480" y="3962400"/>
            <a:chExt cx="1026163" cy="761428"/>
          </a:xfrm>
        </p:grpSpPr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5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6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7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4" name="Group 52"/>
          <p:cNvGrpSpPr>
            <a:grpSpLocks/>
          </p:cNvGrpSpPr>
          <p:nvPr/>
        </p:nvGrpSpPr>
        <p:grpSpPr bwMode="auto">
          <a:xfrm>
            <a:off x="1279525" y="5110163"/>
            <a:ext cx="701675" cy="517525"/>
            <a:chOff x="1046480" y="3962400"/>
            <a:chExt cx="1026163" cy="761428"/>
          </a:xfrm>
        </p:grpSpPr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1" name="Group 54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2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3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5" name="Group 57"/>
          <p:cNvGrpSpPr>
            <a:grpSpLocks/>
          </p:cNvGrpSpPr>
          <p:nvPr/>
        </p:nvGrpSpPr>
        <p:grpSpPr bwMode="auto">
          <a:xfrm>
            <a:off x="2447925" y="5070475"/>
            <a:ext cx="711200" cy="600075"/>
            <a:chOff x="7179310" y="4033520"/>
            <a:chExt cx="1009650" cy="855028"/>
          </a:xfrm>
        </p:grpSpPr>
        <p:grpSp>
          <p:nvGrpSpPr>
            <p:cNvPr id="148526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60" name="Rectangle 43"/>
            <p:cNvSpPr>
              <a:spLocks noChangeArrowheads="1"/>
            </p:cNvSpPr>
            <p:nvPr/>
          </p:nvSpPr>
          <p:spPr bwMode="auto">
            <a:xfrm rot="16200000">
              <a:off x="7439379" y="4308711"/>
              <a:ext cx="126671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8506" name="Group 62"/>
          <p:cNvGrpSpPr>
            <a:grpSpLocks/>
          </p:cNvGrpSpPr>
          <p:nvPr/>
        </p:nvGrpSpPr>
        <p:grpSpPr bwMode="auto">
          <a:xfrm>
            <a:off x="4419600" y="4687888"/>
            <a:ext cx="914400" cy="690562"/>
            <a:chOff x="1046480" y="3962400"/>
            <a:chExt cx="1026163" cy="761428"/>
          </a:xfrm>
        </p:grpSpPr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 rot="16200000">
              <a:off x="1893689" y="4299817"/>
              <a:ext cx="110275" cy="24763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23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24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5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7" name="Group 67"/>
          <p:cNvGrpSpPr>
            <a:grpSpLocks/>
          </p:cNvGrpSpPr>
          <p:nvPr/>
        </p:nvGrpSpPr>
        <p:grpSpPr bwMode="auto">
          <a:xfrm>
            <a:off x="7548563" y="4779963"/>
            <a:ext cx="854075" cy="741362"/>
            <a:chOff x="7179310" y="4033520"/>
            <a:chExt cx="1009650" cy="855028"/>
          </a:xfrm>
        </p:grpSpPr>
        <p:grpSp>
          <p:nvGrpSpPr>
            <p:cNvPr id="148518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 rot="16200000">
              <a:off x="7438954" y="4308497"/>
              <a:ext cx="128163" cy="19705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sp>
        <p:nvSpPr>
          <p:cNvPr id="75" name="Rectangle 43"/>
          <p:cNvSpPr>
            <a:spLocks noChangeArrowheads="1"/>
          </p:cNvSpPr>
          <p:nvPr/>
        </p:nvSpPr>
        <p:spPr bwMode="auto">
          <a:xfrm>
            <a:off x="6497638" y="4351338"/>
            <a:ext cx="109537" cy="1651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48509" name="Group 44"/>
          <p:cNvGrpSpPr>
            <a:grpSpLocks/>
          </p:cNvGrpSpPr>
          <p:nvPr/>
        </p:nvGrpSpPr>
        <p:grpSpPr bwMode="auto">
          <a:xfrm>
            <a:off x="6116638" y="3784600"/>
            <a:ext cx="852487" cy="741363"/>
            <a:chOff x="-44" y="1473"/>
            <a:chExt cx="981" cy="1105"/>
          </a:xfrm>
        </p:grpSpPr>
        <p:pic>
          <p:nvPicPr>
            <p:cNvPr id="14851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51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8510" name="Group 1"/>
          <p:cNvGrpSpPr>
            <a:grpSpLocks/>
          </p:cNvGrpSpPr>
          <p:nvPr/>
        </p:nvGrpSpPr>
        <p:grpSpPr bwMode="auto">
          <a:xfrm>
            <a:off x="5943600" y="5926138"/>
            <a:ext cx="854075" cy="835025"/>
            <a:chOff x="8077200" y="3320111"/>
            <a:chExt cx="853440" cy="835329"/>
          </a:xfrm>
        </p:grpSpPr>
        <p:sp>
          <p:nvSpPr>
            <p:cNvPr id="78" name="Rectangle 43"/>
            <p:cNvSpPr>
              <a:spLocks noChangeArrowheads="1"/>
            </p:cNvSpPr>
            <p:nvPr/>
          </p:nvSpPr>
          <p:spPr bwMode="auto">
            <a:xfrm>
              <a:off x="8630826" y="3320111"/>
              <a:ext cx="111042" cy="16516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13" name="Group 44"/>
            <p:cNvGrpSpPr>
              <a:grpSpLocks/>
            </p:cNvGrpSpPr>
            <p:nvPr/>
          </p:nvGrpSpPr>
          <p:grpSpPr bwMode="auto">
            <a:xfrm>
              <a:off x="8077200" y="3413760"/>
              <a:ext cx="853440" cy="741680"/>
              <a:chOff x="-44" y="1473"/>
              <a:chExt cx="981" cy="1105"/>
            </a:xfrm>
          </p:grpSpPr>
          <p:pic>
            <p:nvPicPr>
              <p:cNvPr id="1485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53279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38" y="4962525"/>
            <a:ext cx="6032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6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1599603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6075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frame structure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609725"/>
            <a:ext cx="7772400" cy="43434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sending adapter encapsulates IP datagram (or other network layer protocol packet) in 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Ethernet frame</a:t>
            </a:r>
          </a:p>
          <a:p>
            <a:pPr>
              <a:defRPr/>
            </a:pPr>
            <a:endParaRPr lang="en-US" sz="2400" b="1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sz="2400" b="1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endParaRPr lang="en-US" sz="2400" dirty="0">
              <a:solidFill>
                <a:srgbClr val="FF0000"/>
              </a:solidFill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preamble: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7 bytes with pattern 10101010 followed by one byte with pattern 10101011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 used to synchronize receiver, sender clock rates</a:t>
            </a:r>
          </a:p>
        </p:txBody>
      </p:sp>
      <p:pic>
        <p:nvPicPr>
          <p:cNvPr id="150533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8810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0534" name="Group 51"/>
          <p:cNvGrpSpPr>
            <a:grpSpLocks/>
          </p:cNvGrpSpPr>
          <p:nvPr/>
        </p:nvGrpSpPr>
        <p:grpSpPr bwMode="auto">
          <a:xfrm>
            <a:off x="1516063" y="2373313"/>
            <a:ext cx="6291262" cy="993775"/>
            <a:chOff x="940711" y="4902593"/>
            <a:chExt cx="6291001" cy="992895"/>
          </a:xfrm>
        </p:grpSpPr>
        <p:sp>
          <p:nvSpPr>
            <p:cNvPr id="150535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536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6" name="Straight Connector 3"/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32"/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33"/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0542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3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4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0545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0546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0547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8364553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 frame structure (more)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314450"/>
            <a:ext cx="8272463" cy="37893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addresses: </a:t>
            </a:r>
            <a:r>
              <a:rPr lang="en-US" dirty="0">
                <a:latin typeface="Gill Sans MT" charset="0"/>
                <a:cs typeface="+mn-cs"/>
              </a:rPr>
              <a:t>6 byte source, destination MAC addresses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if adapter receives frame with matching destination address, or with broadcast address (e.g. ARP packet), it passes data in frame to network layer protocol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otherwise, adapter discards frame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type: </a:t>
            </a:r>
            <a:r>
              <a:rPr lang="en-US" dirty="0">
                <a:latin typeface="Gill Sans MT" charset="0"/>
                <a:cs typeface="+mn-cs"/>
              </a:rPr>
              <a:t>indicates higher layer protocol (mostly IP but others possible, e.g., Novell IPX, AppleTalk)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CRC: </a:t>
            </a:r>
            <a:r>
              <a:rPr lang="en-US" dirty="0">
                <a:latin typeface="Gill Sans MT" charset="0"/>
                <a:cs typeface="+mn-cs"/>
              </a:rPr>
              <a:t>cyclic redundancy check at receiver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 detected: frame is dropped</a:t>
            </a:r>
          </a:p>
        </p:txBody>
      </p:sp>
      <p:pic>
        <p:nvPicPr>
          <p:cNvPr id="152581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0191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2582" name="Group 8"/>
          <p:cNvGrpSpPr>
            <a:grpSpLocks/>
          </p:cNvGrpSpPr>
          <p:nvPr/>
        </p:nvGrpSpPr>
        <p:grpSpPr bwMode="auto">
          <a:xfrm>
            <a:off x="1412875" y="5040313"/>
            <a:ext cx="6291263" cy="993775"/>
            <a:chOff x="940711" y="4902593"/>
            <a:chExt cx="6291001" cy="992895"/>
          </a:xfrm>
        </p:grpSpPr>
        <p:sp>
          <p:nvSpPr>
            <p:cNvPr id="152583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584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2" name="Straight Connector 3"/>
            <p:cNvCxnSpPr>
              <a:cxnSpLocks noChangeShapeType="1"/>
            </p:cNvCxnSpPr>
            <p:nvPr/>
          </p:nvCxnSpPr>
          <p:spPr bwMode="auto">
            <a:xfrm>
              <a:off x="1970956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2"/>
            <p:cNvCxnSpPr>
              <a:cxnSpLocks noChangeShapeType="1"/>
            </p:cNvCxnSpPr>
            <p:nvPr/>
          </p:nvCxnSpPr>
          <p:spPr bwMode="auto">
            <a:xfrm>
              <a:off x="2701176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3"/>
            <p:cNvCxnSpPr>
              <a:cxnSpLocks noChangeShapeType="1"/>
            </p:cNvCxnSpPr>
            <p:nvPr/>
          </p:nvCxnSpPr>
          <p:spPr bwMode="auto">
            <a:xfrm>
              <a:off x="3429807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2590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2591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2592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2593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2594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2595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827359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47063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Ethernet: unreliable, connectionless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61350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connectionless: </a:t>
            </a:r>
            <a:r>
              <a:rPr lang="en-US" dirty="0">
                <a:latin typeface="Gill Sans MT" charset="0"/>
                <a:cs typeface="+mn-cs"/>
              </a:rPr>
              <a:t>no handshaking between sending and receiving NICs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unreliable: </a:t>
            </a:r>
            <a:r>
              <a:rPr lang="en-US" dirty="0">
                <a:latin typeface="Gill Sans MT" charset="0"/>
                <a:cs typeface="+mn-cs"/>
              </a:rPr>
              <a:t>receiving NIC doesn't send acks or nacks to sending NIC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data in dropped frames recovered only if initial sender uses higher layer rdt (e.g., TCP), otherwise dropped data lost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Ethernet</a:t>
            </a:r>
            <a:r>
              <a:rPr lang="ja-JP" altLang="en-US" dirty="0">
                <a:latin typeface="Gill Sans MT" charset="0"/>
                <a:cs typeface="+mn-cs"/>
              </a:rPr>
              <a:t>’</a:t>
            </a:r>
            <a:r>
              <a:rPr lang="en-US" dirty="0">
                <a:latin typeface="Gill Sans MT" charset="0"/>
                <a:cs typeface="+mn-cs"/>
              </a:rPr>
              <a:t>s MAC protocol: unslotted 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CSMA/CD with binary backoff</a:t>
            </a:r>
          </a:p>
        </p:txBody>
      </p:sp>
      <p:pic>
        <p:nvPicPr>
          <p:cNvPr id="15462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0191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7124725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5250"/>
            <a:ext cx="8715375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802.3 Ethernet standards: link &amp; physical layers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292225"/>
            <a:ext cx="7772400" cy="21002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many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different Ethernet standards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common MAC protocol and frame format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different speeds: 2 Mbps, 10 Mbps, 100 Mbps, 1Gbps, 10 Gbps, 40 Gbps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different physical layer media: fiber, cable</a:t>
            </a:r>
          </a:p>
          <a:p>
            <a:pPr>
              <a:lnSpc>
                <a:spcPct val="90000"/>
              </a:lnSpc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156677" name="Freeform 39"/>
          <p:cNvSpPr>
            <a:spLocks/>
          </p:cNvSpPr>
          <p:nvPr/>
        </p:nvSpPr>
        <p:spPr bwMode="auto">
          <a:xfrm>
            <a:off x="2873375" y="4075113"/>
            <a:ext cx="1393825" cy="1527175"/>
          </a:xfrm>
          <a:custGeom>
            <a:avLst/>
            <a:gdLst>
              <a:gd name="T0" fmla="*/ 2147483647 w 878"/>
              <a:gd name="T1" fmla="*/ 0 h 962"/>
              <a:gd name="T2" fmla="*/ 0 w 878"/>
              <a:gd name="T3" fmla="*/ 2147483647 h 962"/>
              <a:gd name="T4" fmla="*/ 2147483647 w 878"/>
              <a:gd name="T5" fmla="*/ 2147483647 h 962"/>
              <a:gd name="T6" fmla="*/ 2147483647 w 878"/>
              <a:gd name="T7" fmla="*/ 2147483647 h 962"/>
              <a:gd name="T8" fmla="*/ 2147483647 w 878"/>
              <a:gd name="T9" fmla="*/ 0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56678" name="Group 40"/>
          <p:cNvGrpSpPr>
            <a:grpSpLocks/>
          </p:cNvGrpSpPr>
          <p:nvPr/>
        </p:nvGrpSpPr>
        <p:grpSpPr bwMode="auto">
          <a:xfrm>
            <a:off x="1577975" y="4189413"/>
            <a:ext cx="1300163" cy="1465262"/>
            <a:chOff x="921" y="785"/>
            <a:chExt cx="819" cy="923"/>
          </a:xfrm>
        </p:grpSpPr>
        <p:sp>
          <p:nvSpPr>
            <p:cNvPr id="59419" name="Rectangle 41"/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0" name="Text Box 42"/>
            <p:cNvSpPr txBox="1">
              <a:spLocks noChangeArrowheads="1"/>
            </p:cNvSpPr>
            <p:nvPr/>
          </p:nvSpPr>
          <p:spPr bwMode="auto">
            <a:xfrm>
              <a:off x="922" y="785"/>
              <a:ext cx="804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physical</a:t>
              </a:r>
            </a:p>
          </p:txBody>
        </p:sp>
        <p:sp>
          <p:nvSpPr>
            <p:cNvPr id="59421" name="Line 43"/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2" name="Line 44"/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3" name="Line 45"/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4" name="Line 46"/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5" name="Line 47"/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6" name="Line 48"/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9400" name="Rectangle 49"/>
          <p:cNvSpPr>
            <a:spLocks noChangeArrowheads="1"/>
          </p:cNvSpPr>
          <p:nvPr/>
        </p:nvSpPr>
        <p:spPr bwMode="auto">
          <a:xfrm>
            <a:off x="4230688" y="4038600"/>
            <a:ext cx="4195762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1" name="Line 50"/>
          <p:cNvSpPr>
            <a:spLocks noChangeShapeType="1"/>
          </p:cNvSpPr>
          <p:nvPr/>
        </p:nvSpPr>
        <p:spPr bwMode="auto">
          <a:xfrm flipV="1">
            <a:off x="4244975" y="4703763"/>
            <a:ext cx="417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2" name="Text Box 51"/>
          <p:cNvSpPr txBox="1">
            <a:spLocks noChangeArrowheads="1"/>
          </p:cNvSpPr>
          <p:nvPr/>
        </p:nvSpPr>
        <p:spPr bwMode="auto">
          <a:xfrm>
            <a:off x="5413375" y="4079875"/>
            <a:ext cx="17351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i="0" dirty="0">
                <a:latin typeface="Arial" charset="0"/>
                <a:cs typeface="+mn-cs"/>
              </a:rPr>
              <a:t>MAC protocol</a:t>
            </a:r>
          </a:p>
          <a:p>
            <a:pPr algn="ctr" eaLnBrk="1" hangingPunct="1">
              <a:defRPr/>
            </a:pPr>
            <a:r>
              <a:rPr lang="en-US" sz="1600" i="0" dirty="0">
                <a:latin typeface="Arial" charset="0"/>
                <a:cs typeface="+mn-cs"/>
              </a:rPr>
              <a:t>and frame format</a:t>
            </a:r>
          </a:p>
        </p:txBody>
      </p:sp>
      <p:sp>
        <p:nvSpPr>
          <p:cNvPr id="59403" name="Text Box 52"/>
          <p:cNvSpPr txBox="1">
            <a:spLocks noChangeArrowheads="1"/>
          </p:cNvSpPr>
          <p:nvPr/>
        </p:nvSpPr>
        <p:spPr bwMode="auto">
          <a:xfrm>
            <a:off x="4398963" y="4794250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100BASE-TX</a:t>
            </a:r>
          </a:p>
        </p:txBody>
      </p:sp>
      <p:sp>
        <p:nvSpPr>
          <p:cNvPr id="59404" name="Text Box 53"/>
          <p:cNvSpPr txBox="1">
            <a:spLocks noChangeArrowheads="1"/>
          </p:cNvSpPr>
          <p:nvPr/>
        </p:nvSpPr>
        <p:spPr bwMode="auto">
          <a:xfrm>
            <a:off x="4410075" y="5154613"/>
            <a:ext cx="12303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100BASE-T4</a:t>
            </a:r>
          </a:p>
        </p:txBody>
      </p:sp>
      <p:sp>
        <p:nvSpPr>
          <p:cNvPr id="59405" name="Text Box 54"/>
          <p:cNvSpPr txBox="1">
            <a:spLocks noChangeArrowheads="1"/>
          </p:cNvSpPr>
          <p:nvPr/>
        </p:nvSpPr>
        <p:spPr bwMode="auto">
          <a:xfrm>
            <a:off x="7081838" y="4789488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100BASE-FX</a:t>
            </a:r>
          </a:p>
        </p:txBody>
      </p:sp>
      <p:sp>
        <p:nvSpPr>
          <p:cNvPr id="156685" name="Freeform 55"/>
          <p:cNvSpPr>
            <a:spLocks/>
          </p:cNvSpPr>
          <p:nvPr/>
        </p:nvSpPr>
        <p:spPr bwMode="auto">
          <a:xfrm>
            <a:off x="2887663" y="4684713"/>
            <a:ext cx="1393825" cy="611187"/>
          </a:xfrm>
          <a:custGeom>
            <a:avLst/>
            <a:gdLst>
              <a:gd name="T0" fmla="*/ 0 w 878"/>
              <a:gd name="T1" fmla="*/ 2147483647 h 385"/>
              <a:gd name="T2" fmla="*/ 2147483647 w 878"/>
              <a:gd name="T3" fmla="*/ 0 h 3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407" name="Text Box 56"/>
          <p:cNvSpPr txBox="1">
            <a:spLocks noChangeArrowheads="1"/>
          </p:cNvSpPr>
          <p:nvPr/>
        </p:nvSpPr>
        <p:spPr bwMode="auto">
          <a:xfrm>
            <a:off x="5741988" y="4787900"/>
            <a:ext cx="123031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100BASE-T2</a:t>
            </a:r>
          </a:p>
        </p:txBody>
      </p:sp>
      <p:sp>
        <p:nvSpPr>
          <p:cNvPr id="59408" name="Text Box 57"/>
          <p:cNvSpPr txBox="1">
            <a:spLocks noChangeArrowheads="1"/>
          </p:cNvSpPr>
          <p:nvPr/>
        </p:nvSpPr>
        <p:spPr bwMode="auto">
          <a:xfrm>
            <a:off x="5724525" y="5148263"/>
            <a:ext cx="126206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100BASE-SX</a:t>
            </a:r>
          </a:p>
        </p:txBody>
      </p:sp>
      <p:sp>
        <p:nvSpPr>
          <p:cNvPr id="59409" name="Text Box 58"/>
          <p:cNvSpPr txBox="1">
            <a:spLocks noChangeArrowheads="1"/>
          </p:cNvSpPr>
          <p:nvPr/>
        </p:nvSpPr>
        <p:spPr bwMode="auto">
          <a:xfrm>
            <a:off x="7088188" y="5143500"/>
            <a:ext cx="126206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100BASE-BX</a:t>
            </a:r>
          </a:p>
        </p:txBody>
      </p:sp>
      <p:grpSp>
        <p:nvGrpSpPr>
          <p:cNvPr id="412739" name="Group 67"/>
          <p:cNvGrpSpPr>
            <a:grpSpLocks/>
          </p:cNvGrpSpPr>
          <p:nvPr/>
        </p:nvGrpSpPr>
        <p:grpSpPr bwMode="auto">
          <a:xfrm>
            <a:off x="5681663" y="4743450"/>
            <a:ext cx="2768600" cy="1565275"/>
            <a:chOff x="3579" y="2988"/>
            <a:chExt cx="1744" cy="986"/>
          </a:xfrm>
        </p:grpSpPr>
        <p:sp>
          <p:nvSpPr>
            <p:cNvPr id="156695" name="Freeform 59"/>
            <p:cNvSpPr>
              <a:spLocks/>
            </p:cNvSpPr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7" name="Line 60"/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18" name="Text Box 61"/>
            <p:cNvSpPr txBox="1">
              <a:spLocks noChangeArrowheads="1"/>
            </p:cNvSpPr>
            <p:nvPr/>
          </p:nvSpPr>
          <p:spPr bwMode="auto">
            <a:xfrm>
              <a:off x="4003" y="3741"/>
              <a:ext cx="13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fiber physical layer</a:t>
              </a:r>
            </a:p>
          </p:txBody>
        </p:sp>
      </p:grpSp>
      <p:grpSp>
        <p:nvGrpSpPr>
          <p:cNvPr id="412738" name="Group 66"/>
          <p:cNvGrpSpPr>
            <a:grpSpLocks/>
          </p:cNvGrpSpPr>
          <p:nvPr/>
        </p:nvGrpSpPr>
        <p:grpSpPr bwMode="auto">
          <a:xfrm>
            <a:off x="3689350" y="4733925"/>
            <a:ext cx="3303588" cy="1874838"/>
            <a:chOff x="2324" y="2982"/>
            <a:chExt cx="2081" cy="1181"/>
          </a:xfrm>
        </p:grpSpPr>
        <p:sp>
          <p:nvSpPr>
            <p:cNvPr id="156692" name="Freeform 62"/>
            <p:cNvSpPr>
              <a:spLocks/>
            </p:cNvSpPr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4" name="Line 63"/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15" name="Text Box 65"/>
            <p:cNvSpPr txBox="1">
              <a:spLocks noChangeArrowheads="1"/>
            </p:cNvSpPr>
            <p:nvPr/>
          </p:nvSpPr>
          <p:spPr bwMode="auto">
            <a:xfrm>
              <a:off x="2324" y="3756"/>
              <a:ext cx="132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copper (twister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pair) physical layer</a:t>
              </a:r>
            </a:p>
          </p:txBody>
        </p:sp>
      </p:grpSp>
      <p:pic>
        <p:nvPicPr>
          <p:cNvPr id="156691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8620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15353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41400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 services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419225"/>
            <a:ext cx="7772400" cy="4648200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framing, link access:</a:t>
            </a:r>
            <a:r>
              <a:rPr lang="en-US" sz="3200" dirty="0"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encapsulate datagram into frame, adding header, trailer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channel access if shared medium</a:t>
            </a:r>
          </a:p>
          <a:p>
            <a:pPr lvl="1">
              <a:lnSpc>
                <a:spcPct val="75000"/>
              </a:lnSpc>
              <a:defRPr/>
            </a:pP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MAC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addresses used in frame headers to identify source, destination  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</a:rPr>
              <a:t>different from IP address!</a:t>
            </a: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reliable delivery between adjacent nodes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we learned how to do this already (chapter 3)!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seldom used on low bit-error link (fiber, some twisted pair)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wireless links: high error rates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sz="2400" dirty="0">
                <a:latin typeface="Gill Sans MT" charset="0"/>
              </a:rPr>
              <a:t> why both link-level and end-end reliability?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8371890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3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6.4 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7348537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switch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1071563"/>
            <a:ext cx="8001000" cy="4640262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link-layer device: takes an 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active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role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store, forward Ethernet frames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examine incoming frame</a:t>
            </a:r>
            <a:r>
              <a:rPr lang="ja-JP" altLang="en-US" sz="2800">
                <a:latin typeface="Gill Sans MT" charset="0"/>
              </a:rPr>
              <a:t>’</a:t>
            </a:r>
            <a:r>
              <a:rPr lang="en-US" sz="2800" dirty="0">
                <a:latin typeface="Gill Sans MT" charset="0"/>
              </a:rPr>
              <a:t>s MAC address, 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selectively</a:t>
            </a:r>
            <a:r>
              <a:rPr lang="en-US" sz="2800" dirty="0">
                <a:latin typeface="Gill Sans MT" charset="0"/>
              </a:rPr>
              <a:t> forward  frame to one-or-more outgoing links when frame is to be forwarded on segment, uses CSMA/CD to access segment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transparent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hosts are unaware of presence of switches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plug-and-play, self-learning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switches do not need to be configured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160773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793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4396369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36525"/>
            <a:ext cx="846931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Switch: </a:t>
            </a:r>
            <a:r>
              <a:rPr lang="en-US" sz="3600" i="1" dirty="0">
                <a:latin typeface="Gill Sans MT" charset="0"/>
                <a:cs typeface="+mj-cs"/>
              </a:rPr>
              <a:t>multiple</a:t>
            </a:r>
            <a:r>
              <a:rPr lang="en-US" sz="3600" dirty="0">
                <a:latin typeface="Gill Sans MT" charset="0"/>
                <a:cs typeface="+mj-cs"/>
              </a:rPr>
              <a:t> simultaneous transmissions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393825"/>
            <a:ext cx="4503737" cy="45767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hosts have dedicated, direct connection to switch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switches buffer packets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Ethernet protocol used on </a:t>
            </a:r>
            <a:r>
              <a:rPr lang="en-US" sz="2400" i="1" dirty="0">
                <a:latin typeface="Gill Sans MT" charset="0"/>
                <a:cs typeface="+mn-cs"/>
              </a:rPr>
              <a:t>each</a:t>
            </a:r>
            <a:r>
              <a:rPr lang="en-US" sz="2400" dirty="0">
                <a:latin typeface="Gill Sans MT" charset="0"/>
                <a:cs typeface="+mn-cs"/>
              </a:rPr>
              <a:t> incoming link, but no collisions; full duplex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each link is its own collision domain</a:t>
            </a:r>
          </a:p>
          <a:p>
            <a:pPr>
              <a:lnSpc>
                <a:spcPct val="90000"/>
              </a:lnSpc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switching: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A-to-A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 and B-to-B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 can transmit simultaneously, without collisions </a:t>
            </a:r>
          </a:p>
        </p:txBody>
      </p:sp>
      <p:grpSp>
        <p:nvGrpSpPr>
          <p:cNvPr id="162821" name="Group 1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2472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dirty="0">
                  <a:latin typeface="Arial" charset="0"/>
                  <a:cs typeface="Arial" charset="0"/>
                </a:rPr>
                <a:t>)</a:t>
              </a:r>
              <a:r>
                <a:rPr lang="en-US" i="0" dirty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2824" name="Group 34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2474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2475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76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2477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78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2479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80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81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82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83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62835" name="Group 45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0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7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7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7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2836" name="Group 46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6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6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77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283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286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286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162839" name="Group 49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0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6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286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62489" name="Picture 3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2841" name="Group 51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6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5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5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2842" name="Group 52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5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5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63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2492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93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94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495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2496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2497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2498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2499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pic>
        <p:nvPicPr>
          <p:cNvPr id="162822" name="Picture 6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620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8285765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Switch forwarding table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398588"/>
            <a:ext cx="4878387" cy="4805362"/>
          </a:xfrm>
        </p:spPr>
        <p:txBody>
          <a:bodyPr/>
          <a:lstStyle/>
          <a:p>
            <a:pPr marL="0" indent="0">
              <a:lnSpc>
                <a:spcPts val="3000"/>
              </a:lnSpc>
              <a:buFont typeface="Wingdings" charset="0"/>
              <a:buNone/>
              <a:defRPr/>
            </a:pPr>
            <a:r>
              <a:rPr lang="en-US" i="1" u="sng" dirty="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how does switch know A</a:t>
            </a:r>
            <a:r>
              <a:rPr lang="ja-JP" altLang="en-US" dirty="0">
                <a:latin typeface="Gill Sans MT" charset="0"/>
                <a:cs typeface="+mn-cs"/>
              </a:rPr>
              <a:t>’</a:t>
            </a:r>
            <a:r>
              <a:rPr lang="en-US" dirty="0">
                <a:latin typeface="Gill Sans MT" charset="0"/>
                <a:cs typeface="+mn-cs"/>
              </a:rPr>
              <a:t> reachable via interface 4, B</a:t>
            </a:r>
            <a:r>
              <a:rPr lang="ja-JP" altLang="en-US" dirty="0">
                <a:latin typeface="Gill Sans MT" charset="0"/>
                <a:cs typeface="+mn-cs"/>
              </a:rPr>
              <a:t>’</a:t>
            </a:r>
            <a:r>
              <a:rPr lang="en-US" dirty="0">
                <a:latin typeface="Gill Sans MT" charset="0"/>
                <a:cs typeface="+mn-cs"/>
              </a:rPr>
              <a:t> reachable via interface 5?</a:t>
            </a:r>
          </a:p>
        </p:txBody>
      </p:sp>
      <p:grpSp>
        <p:nvGrpSpPr>
          <p:cNvPr id="164869" name="Group 34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3496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dirty="0">
                  <a:latin typeface="Arial" charset="0"/>
                  <a:cs typeface="Arial" charset="0"/>
                </a:rPr>
                <a:t>)</a:t>
              </a:r>
              <a:r>
                <a:rPr lang="en-US" i="0" dirty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4874" name="Group 36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3498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3499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0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3501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2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3503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4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05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06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07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64885" name="Group 47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2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2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2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2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4886" name="Group 48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1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1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79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50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488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491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491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164889" name="Group 51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2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1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491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63513" name="Picture 3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4891" name="Group 53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8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0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0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4892" name="Group 54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0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0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65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3516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17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18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3519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3520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3521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3522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3523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477838" y="2566988"/>
            <a:ext cx="4878387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ts val="3000"/>
              </a:lnSpc>
              <a:buSzPct val="100000"/>
              <a:buFont typeface="Wingdings" charset="2"/>
              <a:buChar char="§"/>
              <a:defRPr/>
            </a:pPr>
            <a:r>
              <a:rPr lang="en-US" i="1" u="sng" dirty="0">
                <a:solidFill>
                  <a:srgbClr val="CC0000"/>
                </a:solidFill>
                <a:latin typeface="Gill Sans MT" charset="0"/>
              </a:rPr>
              <a:t>A: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  </a:t>
            </a:r>
            <a:r>
              <a:rPr lang="en-US" dirty="0">
                <a:latin typeface="Gill Sans MT" charset="0"/>
              </a:rPr>
              <a:t>each switch has a 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switch table,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each entry: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(MAC address of host, interface to reach host, time stamp)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looks like a routing table!</a:t>
            </a:r>
          </a:p>
        </p:txBody>
      </p:sp>
      <p:pic>
        <p:nvPicPr>
          <p:cNvPr id="164871" name="Picture 22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985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536575" y="5043488"/>
            <a:ext cx="5040313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75000"/>
              </a:lnSpc>
              <a:buFont typeface="Wingdings" charset="0"/>
              <a:buNone/>
              <a:defRPr/>
            </a:pPr>
            <a:r>
              <a:rPr lang="en-US" u="sng" dirty="0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how are entries created, maintained in switch table?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something like a routing protocol?</a:t>
            </a:r>
          </a:p>
        </p:txBody>
      </p:sp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6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50309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13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5565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66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7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5568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9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5570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71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2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3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4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6950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00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85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86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7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66951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6698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8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7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166953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6697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697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6954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75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6697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65580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6956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86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7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7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66957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66966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68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69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8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5583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4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5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86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5587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5588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5589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5590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Switch: self-learning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339850"/>
            <a:ext cx="3935412" cy="4114800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switch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learns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which hosts can be reached through which interfaces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when frame received, switch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learns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 location of sender: incoming LAN segment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records sender/location pair in switch table</a:t>
            </a:r>
          </a:p>
        </p:txBody>
      </p:sp>
      <p:grpSp>
        <p:nvGrpSpPr>
          <p:cNvPr id="420900" name="Group 36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5561" name="Rectangle 32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2" name="Text Box 33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3" name="Line 34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64" name="Line 35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20905" name="Group 41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5557" name="Line 37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8" name="Line 38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9" name="Text Box 39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5560" name="Text Box 40"/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Dest: A</a:t>
              </a:r>
              <a:r>
                <a:rPr lang="ja-JP" alt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sz="16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20911" name="Group 47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5552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53" name="Text Box 42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5554" name="Line 44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5" name="Line 45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6" name="Line 46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20912" name="Text Box 48"/>
          <p:cNvSpPr txBox="1">
            <a:spLocks noChangeArrowheads="1"/>
          </p:cNvSpPr>
          <p:nvPr/>
        </p:nvSpPr>
        <p:spPr bwMode="auto">
          <a:xfrm>
            <a:off x="6464300" y="5326063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420917" name="Group 53"/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5549" name="Text Box 49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50" name="Text Box 50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51" name="Text Box 51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pic>
        <p:nvPicPr>
          <p:cNvPr id="166923" name="Picture 21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8985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8369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Switch: frame filtering/forwarding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370013"/>
            <a:ext cx="8201025" cy="5095875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when  frame received at switch:</a:t>
            </a:r>
            <a:br>
              <a:rPr lang="en-US" dirty="0">
                <a:latin typeface="Gill Sans MT" charset="0"/>
                <a:cs typeface="+mn-cs"/>
              </a:rPr>
            </a:br>
            <a:endParaRPr lang="en-US" dirty="0">
              <a:latin typeface="Gill Sans MT" charset="0"/>
              <a:cs typeface="+mn-cs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1. record incoming link, MAC address of sending host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2. index switch table using MAC destination address</a:t>
            </a:r>
            <a:endParaRPr lang="en-US" b="1" dirty="0">
              <a:solidFill>
                <a:schemeClr val="accent2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3. if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entry found for destination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then {</a:t>
            </a:r>
          </a:p>
          <a:p>
            <a:pPr lvl="1">
              <a:buFont typeface="Wingdings" charset="0"/>
              <a:buNone/>
              <a:defRPr/>
            </a:pPr>
            <a:r>
              <a:rPr lang="en-US" b="1" dirty="0">
                <a:solidFill>
                  <a:srgbClr val="000099"/>
                </a:solidFill>
                <a:latin typeface="Gill Sans MT" charset="0"/>
              </a:rPr>
              <a:t>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if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destination on segment from which frame arrived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then</a:t>
            </a:r>
            <a:r>
              <a:rPr lang="en-US" dirty="0">
                <a:latin typeface="Gill Sans MT" charset="0"/>
              </a:rPr>
              <a:t> drop frame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else</a:t>
            </a:r>
            <a:r>
              <a:rPr lang="en-US" dirty="0">
                <a:latin typeface="Gill Sans MT" charset="0"/>
              </a:rPr>
              <a:t> forward frame on interface indicated by entry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}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  </a:t>
            </a:r>
            <a:endParaRPr lang="en-US" dirty="0">
              <a:latin typeface="Gill Sans MT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else</a:t>
            </a:r>
            <a:r>
              <a:rPr lang="en-US" dirty="0">
                <a:latin typeface="Gill Sans MT" charset="0"/>
              </a:rPr>
              <a:t> flood  /* forward on all interfaces except arriving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                     interface */</a:t>
            </a:r>
          </a:p>
          <a:p>
            <a:pPr lvl="3">
              <a:buFontTx/>
              <a:buNone/>
              <a:defRPr/>
            </a:pPr>
            <a:r>
              <a:rPr lang="en-US" sz="2400" dirty="0">
                <a:latin typeface="Times New Roman" charset="0"/>
              </a:rPr>
              <a:t>  </a:t>
            </a:r>
          </a:p>
        </p:txBody>
      </p:sp>
      <p:pic>
        <p:nvPicPr>
          <p:cNvPr id="168965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413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4344695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09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7650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51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2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7653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4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7655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6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57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58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59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71083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86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71084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7111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1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83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54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171086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7111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111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1087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176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08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71109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0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67665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1089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172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04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05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6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71090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71099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01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2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9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7668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69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70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71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7672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7673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74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7675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141288"/>
            <a:ext cx="7508875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Self-learning, forwarding: example</a:t>
            </a:r>
          </a:p>
        </p:txBody>
      </p:sp>
      <p:grpSp>
        <p:nvGrpSpPr>
          <p:cNvPr id="685088" name="Group 32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7646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47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48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9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093" name="Group 37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7642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3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4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7645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Dest: A</a:t>
              </a:r>
              <a:r>
                <a:rPr lang="ja-JP" alt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sz="16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685098" name="Group 42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7637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8" name="Text Box 44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7639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0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1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6437313" y="5326063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685105" name="Group 49"/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7634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35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36" name="Text Box 52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grpSp>
        <p:nvGrpSpPr>
          <p:cNvPr id="685115" name="Group 59"/>
          <p:cNvGrpSpPr>
            <a:grpSpLocks/>
          </p:cNvGrpSpPr>
          <p:nvPr/>
        </p:nvGrpSpPr>
        <p:grpSpPr bwMode="auto">
          <a:xfrm>
            <a:off x="5799138" y="2881313"/>
            <a:ext cx="1428750" cy="369887"/>
            <a:chOff x="1750" y="3514"/>
            <a:chExt cx="900" cy="233"/>
          </a:xfrm>
        </p:grpSpPr>
        <p:sp>
          <p:nvSpPr>
            <p:cNvPr id="67630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1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2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33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20" name="Group 64"/>
          <p:cNvGrpSpPr>
            <a:grpSpLocks/>
          </p:cNvGrpSpPr>
          <p:nvPr/>
        </p:nvGrpSpPr>
        <p:grpSpPr bwMode="auto">
          <a:xfrm>
            <a:off x="5799138" y="2879725"/>
            <a:ext cx="1428750" cy="369888"/>
            <a:chOff x="1750" y="3514"/>
            <a:chExt cx="900" cy="233"/>
          </a:xfrm>
        </p:grpSpPr>
        <p:sp>
          <p:nvSpPr>
            <p:cNvPr id="67626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7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8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29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25" name="Group 69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22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3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4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25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30" name="Group 74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18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9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0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21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35" name="Group 79"/>
          <p:cNvGrpSpPr>
            <a:grpSpLocks/>
          </p:cNvGrpSpPr>
          <p:nvPr/>
        </p:nvGrpSpPr>
        <p:grpSpPr bwMode="auto">
          <a:xfrm>
            <a:off x="5795963" y="2879725"/>
            <a:ext cx="1428750" cy="369888"/>
            <a:chOff x="1750" y="3514"/>
            <a:chExt cx="900" cy="233"/>
          </a:xfrm>
        </p:grpSpPr>
        <p:sp>
          <p:nvSpPr>
            <p:cNvPr id="67614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5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6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17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85140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285750" y="1508125"/>
            <a:ext cx="4044950" cy="9445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frame destination, A’, location unknown:</a:t>
            </a:r>
            <a:endParaRPr lang="en-US" i="1" dirty="0">
              <a:latin typeface="Gill Sans MT" charset="0"/>
              <a:cs typeface="+mn-cs"/>
            </a:endParaRPr>
          </a:p>
        </p:txBody>
      </p:sp>
      <p:sp>
        <p:nvSpPr>
          <p:cNvPr id="685142" name="Text Box 86"/>
          <p:cNvSpPr txBox="1">
            <a:spLocks noChangeArrowheads="1"/>
          </p:cNvSpPr>
          <p:nvPr/>
        </p:nvSpPr>
        <p:spPr bwMode="auto">
          <a:xfrm>
            <a:off x="3349625" y="1847850"/>
            <a:ext cx="8382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flood</a:t>
            </a:r>
          </a:p>
        </p:txBody>
      </p:sp>
      <p:grpSp>
        <p:nvGrpSpPr>
          <p:cNvPr id="685148" name="Group 92"/>
          <p:cNvGrpSpPr>
            <a:grpSpLocks/>
          </p:cNvGrpSpPr>
          <p:nvPr/>
        </p:nvGrpSpPr>
        <p:grpSpPr bwMode="auto">
          <a:xfrm>
            <a:off x="6130925" y="3981450"/>
            <a:ext cx="1428750" cy="369888"/>
            <a:chOff x="730" y="2472"/>
            <a:chExt cx="900" cy="233"/>
          </a:xfrm>
        </p:grpSpPr>
        <p:sp>
          <p:nvSpPr>
            <p:cNvPr id="67610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1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 A</a:t>
              </a:r>
            </a:p>
          </p:txBody>
        </p:sp>
        <p:sp>
          <p:nvSpPr>
            <p:cNvPr id="67612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13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85149" name="Rectangle 93"/>
          <p:cNvSpPr>
            <a:spLocks noChangeArrowheads="1"/>
          </p:cNvSpPr>
          <p:nvPr/>
        </p:nvSpPr>
        <p:spPr bwMode="auto">
          <a:xfrm>
            <a:off x="300038" y="2425700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9400" indent="-2794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destination A location known:</a:t>
            </a:r>
            <a:endParaRPr lang="en-US" sz="2800" dirty="0">
              <a:solidFill>
                <a:srgbClr val="FF0000"/>
              </a:solidFill>
              <a:latin typeface="Gill Sans MT" charset="0"/>
              <a:cs typeface="+mn-cs"/>
            </a:endParaRPr>
          </a:p>
        </p:txBody>
      </p:sp>
      <p:grpSp>
        <p:nvGrpSpPr>
          <p:cNvPr id="685150" name="Group 94"/>
          <p:cNvGrpSpPr>
            <a:grpSpLocks/>
          </p:cNvGrpSpPr>
          <p:nvPr/>
        </p:nvGrpSpPr>
        <p:grpSpPr bwMode="auto">
          <a:xfrm>
            <a:off x="3768725" y="5656263"/>
            <a:ext cx="2471738" cy="374650"/>
            <a:chOff x="2376" y="3383"/>
            <a:chExt cx="1557" cy="236"/>
          </a:xfrm>
        </p:grpSpPr>
        <p:sp>
          <p:nvSpPr>
            <p:cNvPr id="67607" name="Text Box 95"/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08" name="Text Box 96"/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09" name="Text Box 97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sp>
        <p:nvSpPr>
          <p:cNvPr id="685154" name="Rectangle 98"/>
          <p:cNvSpPr>
            <a:spLocks noChangeArrowheads="1"/>
          </p:cNvSpPr>
          <p:nvPr/>
        </p:nvSpPr>
        <p:spPr bwMode="auto">
          <a:xfrm>
            <a:off x="619121" y="2884488"/>
            <a:ext cx="3729037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            selectively send 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on just one link</a:t>
            </a:r>
          </a:p>
        </p:txBody>
      </p:sp>
      <p:pic>
        <p:nvPicPr>
          <p:cNvPr id="171029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19955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1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96436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42" dur="2000" fill="hold"/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717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33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95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04" grpId="0"/>
      <p:bldP spid="685140" grpId="0" build="p"/>
      <p:bldP spid="685142" grpId="0"/>
      <p:bldP spid="685149" grpId="0" build="p"/>
      <p:bldP spid="685154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Interconnecting switches</a:t>
            </a: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500" y="1320800"/>
            <a:ext cx="7881938" cy="6826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self-learning switches can be connected together:</a:t>
            </a:r>
          </a:p>
        </p:txBody>
      </p:sp>
      <p:sp>
        <p:nvSpPr>
          <p:cNvPr id="681030" name="Rectangle 70"/>
          <p:cNvSpPr>
            <a:spLocks noChangeArrowheads="1"/>
          </p:cNvSpPr>
          <p:nvPr/>
        </p:nvSpPr>
        <p:spPr bwMode="auto">
          <a:xfrm>
            <a:off x="690563" y="4535488"/>
            <a:ext cx="788193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i="1" u="sng" dirty="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sz="2800" i="1" dirty="0">
                <a:solidFill>
                  <a:srgbClr val="000000"/>
                </a:solidFill>
                <a:latin typeface="Gill Sans MT" charset="0"/>
                <a:cs typeface="+mn-cs"/>
              </a:rPr>
              <a:t> 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sending from A to G - how does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1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 know to forward frame destined to G via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4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 and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3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?</a:t>
            </a:r>
          </a:p>
          <a:p>
            <a:pPr marL="457200" indent="-2873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1" u="sng" dirty="0">
                <a:solidFill>
                  <a:srgbClr val="CC0000"/>
                </a:solidFill>
                <a:latin typeface="Gill Sans MT" charset="0"/>
                <a:cs typeface="+mn-cs"/>
              </a:rPr>
              <a:t>A: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self learning! (works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  <a:cs typeface="+mn-cs"/>
              </a:rPr>
              <a:t>exactly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 the same as in single-switch case!)</a:t>
            </a:r>
          </a:p>
        </p:txBody>
      </p:sp>
      <p:grpSp>
        <p:nvGrpSpPr>
          <p:cNvPr id="173062" name="Group 1"/>
          <p:cNvGrpSpPr>
            <a:grpSpLocks/>
          </p:cNvGrpSpPr>
          <p:nvPr/>
        </p:nvGrpSpPr>
        <p:grpSpPr bwMode="auto">
          <a:xfrm>
            <a:off x="958850" y="2444750"/>
            <a:ext cx="2047875" cy="1358900"/>
            <a:chOff x="958850" y="2444750"/>
            <a:chExt cx="2048416" cy="1358710"/>
          </a:xfrm>
        </p:grpSpPr>
        <p:sp>
          <p:nvSpPr>
            <p:cNvPr id="68657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58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59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60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8661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8662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8663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3111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17311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2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112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17311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1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113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17311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1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8667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379663" y="1984375"/>
            <a:ext cx="4856162" cy="2044700"/>
            <a:chOff x="2379663" y="1984375"/>
            <a:chExt cx="4855711" cy="2044145"/>
          </a:xfrm>
        </p:grpSpPr>
        <p:sp>
          <p:nvSpPr>
            <p:cNvPr id="68618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19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0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1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2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3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4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5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6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7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8628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8629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8630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8631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8632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8633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8634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8635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8636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3084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17310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0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5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17310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0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6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17309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7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17309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8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17309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9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17309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8643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8644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73064" name="Picture 20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7985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6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39604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03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Self-learning multi-switch example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Suppose C sends frame to I, I responds to C</a:t>
            </a: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u="sng" dirty="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sz="2400" i="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show switch tables and packet forwarding in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1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2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3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4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 </a:t>
            </a:r>
          </a:p>
        </p:txBody>
      </p:sp>
      <p:grpSp>
        <p:nvGrpSpPr>
          <p:cNvPr id="175110" name="Group 58"/>
          <p:cNvGrpSpPr>
            <a:grpSpLocks/>
          </p:cNvGrpSpPr>
          <p:nvPr/>
        </p:nvGrpSpPr>
        <p:grpSpPr bwMode="auto">
          <a:xfrm>
            <a:off x="958850" y="2444750"/>
            <a:ext cx="2047875" cy="1358900"/>
            <a:chOff x="958850" y="2444750"/>
            <a:chExt cx="2048416" cy="1358710"/>
          </a:xfrm>
        </p:grpSpPr>
        <p:sp>
          <p:nvSpPr>
            <p:cNvPr id="69681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82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83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84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9685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9686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9687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5159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17516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60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17516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61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17516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969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75111" name="Group 76"/>
          <p:cNvGrpSpPr>
            <a:grpSpLocks/>
          </p:cNvGrpSpPr>
          <p:nvPr/>
        </p:nvGrpSpPr>
        <p:grpSpPr bwMode="auto">
          <a:xfrm>
            <a:off x="2379663" y="1984375"/>
            <a:ext cx="4856162" cy="2044700"/>
            <a:chOff x="2379663" y="1984375"/>
            <a:chExt cx="4855711" cy="2044145"/>
          </a:xfrm>
        </p:grpSpPr>
        <p:sp>
          <p:nvSpPr>
            <p:cNvPr id="69642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3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4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5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6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7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8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9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50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51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9652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9653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9654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9655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9656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9657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9658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9659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966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5132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17515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5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3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17514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4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17514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5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1751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6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1751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7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17514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9667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9668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75112" name="Picture 16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7921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6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9597161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Institutional network</a:t>
            </a:r>
          </a:p>
        </p:txBody>
      </p:sp>
      <p:sp>
        <p:nvSpPr>
          <p:cNvPr id="177156" name="Freeform 81"/>
          <p:cNvSpPr>
            <a:spLocks/>
          </p:cNvSpPr>
          <p:nvPr/>
        </p:nvSpPr>
        <p:spPr bwMode="auto">
          <a:xfrm rot="5400000">
            <a:off x="2179637" y="244476"/>
            <a:ext cx="4321175" cy="7473950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662" name="Line 33"/>
          <p:cNvSpPr>
            <a:spLocks noChangeShapeType="1"/>
          </p:cNvSpPr>
          <p:nvPr/>
        </p:nvSpPr>
        <p:spPr bwMode="auto">
          <a:xfrm flipH="1">
            <a:off x="2151063" y="3387725"/>
            <a:ext cx="2047875" cy="141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3" name="Line 34"/>
          <p:cNvSpPr>
            <a:spLocks noChangeShapeType="1"/>
          </p:cNvSpPr>
          <p:nvPr/>
        </p:nvSpPr>
        <p:spPr bwMode="auto">
          <a:xfrm>
            <a:off x="4391025" y="3375025"/>
            <a:ext cx="0" cy="146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4" name="Line 35"/>
          <p:cNvSpPr>
            <a:spLocks noChangeShapeType="1"/>
          </p:cNvSpPr>
          <p:nvPr/>
        </p:nvSpPr>
        <p:spPr bwMode="auto">
          <a:xfrm flipH="1" flipV="1">
            <a:off x="4584700" y="3309938"/>
            <a:ext cx="1841500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5" name="Line 59"/>
          <p:cNvSpPr>
            <a:spLocks noChangeShapeType="1"/>
          </p:cNvSpPr>
          <p:nvPr/>
        </p:nvSpPr>
        <p:spPr bwMode="auto">
          <a:xfrm flipV="1">
            <a:off x="4687888" y="2692400"/>
            <a:ext cx="1223962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6" name="Line 60"/>
          <p:cNvSpPr>
            <a:spLocks noChangeShapeType="1"/>
          </p:cNvSpPr>
          <p:nvPr/>
        </p:nvSpPr>
        <p:spPr bwMode="auto">
          <a:xfrm flipV="1">
            <a:off x="4481513" y="2370138"/>
            <a:ext cx="669925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7" name="Line 77"/>
          <p:cNvSpPr>
            <a:spLocks noChangeShapeType="1"/>
          </p:cNvSpPr>
          <p:nvPr/>
        </p:nvSpPr>
        <p:spPr bwMode="auto">
          <a:xfrm>
            <a:off x="3387725" y="2524125"/>
            <a:ext cx="862013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8" name="Line 78"/>
          <p:cNvSpPr>
            <a:spLocks noChangeShapeType="1"/>
          </p:cNvSpPr>
          <p:nvPr/>
        </p:nvSpPr>
        <p:spPr bwMode="auto">
          <a:xfrm flipH="1">
            <a:off x="1995488" y="2420938"/>
            <a:ext cx="85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9" name="Text Box 79"/>
          <p:cNvSpPr txBox="1">
            <a:spLocks noChangeArrowheads="1"/>
          </p:cNvSpPr>
          <p:nvPr/>
        </p:nvSpPr>
        <p:spPr bwMode="auto">
          <a:xfrm>
            <a:off x="744538" y="2041525"/>
            <a:ext cx="12620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to external</a:t>
            </a:r>
          </a:p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70670" name="Text Box 80"/>
          <p:cNvSpPr txBox="1">
            <a:spLocks noChangeArrowheads="1"/>
          </p:cNvSpPr>
          <p:nvPr/>
        </p:nvSpPr>
        <p:spPr bwMode="auto">
          <a:xfrm>
            <a:off x="2716213" y="2608263"/>
            <a:ext cx="787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70671" name="Text Box 82"/>
          <p:cNvSpPr txBox="1">
            <a:spLocks noChangeArrowheads="1"/>
          </p:cNvSpPr>
          <p:nvPr/>
        </p:nvSpPr>
        <p:spPr bwMode="auto">
          <a:xfrm>
            <a:off x="6435725" y="3516313"/>
            <a:ext cx="1549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IP subnet</a:t>
            </a:r>
          </a:p>
        </p:txBody>
      </p:sp>
      <p:sp>
        <p:nvSpPr>
          <p:cNvPr id="70672" name="Text Box 83"/>
          <p:cNvSpPr txBox="1">
            <a:spLocks noChangeArrowheads="1"/>
          </p:cNvSpPr>
          <p:nvPr/>
        </p:nvSpPr>
        <p:spPr bwMode="auto">
          <a:xfrm>
            <a:off x="5432425" y="183515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mail server</a:t>
            </a:r>
          </a:p>
        </p:txBody>
      </p:sp>
      <p:sp>
        <p:nvSpPr>
          <p:cNvPr id="70673" name="Text Box 84"/>
          <p:cNvSpPr txBox="1">
            <a:spLocks noChangeArrowheads="1"/>
          </p:cNvSpPr>
          <p:nvPr/>
        </p:nvSpPr>
        <p:spPr bwMode="auto">
          <a:xfrm>
            <a:off x="6230938" y="2505075"/>
            <a:ext cx="1362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web server</a:t>
            </a:r>
          </a:p>
        </p:txBody>
      </p:sp>
      <p:sp>
        <p:nvSpPr>
          <p:cNvPr id="70674" name="Line 20"/>
          <p:cNvSpPr>
            <a:spLocks noChangeShapeType="1"/>
          </p:cNvSpPr>
          <p:nvPr/>
        </p:nvSpPr>
        <p:spPr bwMode="auto">
          <a:xfrm flipH="1">
            <a:off x="1465263" y="47545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75" name="Line 21"/>
          <p:cNvSpPr>
            <a:spLocks noChangeShapeType="1"/>
          </p:cNvSpPr>
          <p:nvPr/>
        </p:nvSpPr>
        <p:spPr bwMode="auto">
          <a:xfrm flipH="1">
            <a:off x="1852613" y="4802188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76" name="Line 22"/>
          <p:cNvSpPr>
            <a:spLocks noChangeShapeType="1"/>
          </p:cNvSpPr>
          <p:nvPr/>
        </p:nvSpPr>
        <p:spPr bwMode="auto">
          <a:xfrm>
            <a:off x="2271713" y="4830763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7172" name="Group 44"/>
          <p:cNvGrpSpPr>
            <a:grpSpLocks/>
          </p:cNvGrpSpPr>
          <p:nvPr/>
        </p:nvGrpSpPr>
        <p:grpSpPr bwMode="auto">
          <a:xfrm>
            <a:off x="1009650" y="4557713"/>
            <a:ext cx="568325" cy="481012"/>
            <a:chOff x="-44" y="1473"/>
            <a:chExt cx="981" cy="1105"/>
          </a:xfrm>
        </p:grpSpPr>
        <p:pic>
          <p:nvPicPr>
            <p:cNvPr id="17730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0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73" name="Group 44"/>
          <p:cNvGrpSpPr>
            <a:grpSpLocks/>
          </p:cNvGrpSpPr>
          <p:nvPr/>
        </p:nvGrpSpPr>
        <p:grpSpPr bwMode="auto">
          <a:xfrm>
            <a:off x="1416050" y="5014913"/>
            <a:ext cx="568325" cy="481012"/>
            <a:chOff x="-44" y="1473"/>
            <a:chExt cx="981" cy="1105"/>
          </a:xfrm>
        </p:grpSpPr>
        <p:pic>
          <p:nvPicPr>
            <p:cNvPr id="17729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0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74" name="Group 44"/>
          <p:cNvGrpSpPr>
            <a:grpSpLocks/>
          </p:cNvGrpSpPr>
          <p:nvPr/>
        </p:nvGrpSpPr>
        <p:grpSpPr bwMode="auto">
          <a:xfrm>
            <a:off x="1944688" y="5046663"/>
            <a:ext cx="568325" cy="481012"/>
            <a:chOff x="-44" y="1473"/>
            <a:chExt cx="981" cy="1105"/>
          </a:xfrm>
        </p:grpSpPr>
        <p:pic>
          <p:nvPicPr>
            <p:cNvPr id="1772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80" name="Line 21"/>
          <p:cNvSpPr>
            <a:spLocks noChangeShapeType="1"/>
          </p:cNvSpPr>
          <p:nvPr/>
        </p:nvSpPr>
        <p:spPr bwMode="auto">
          <a:xfrm>
            <a:off x="2490788" y="4760913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81" name="Line 22"/>
          <p:cNvSpPr>
            <a:spLocks noChangeShapeType="1"/>
          </p:cNvSpPr>
          <p:nvPr/>
        </p:nvSpPr>
        <p:spPr bwMode="auto">
          <a:xfrm flipH="1">
            <a:off x="2722563" y="5256213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82" name="Line 22"/>
          <p:cNvSpPr>
            <a:spLocks noChangeShapeType="1"/>
          </p:cNvSpPr>
          <p:nvPr/>
        </p:nvSpPr>
        <p:spPr bwMode="auto">
          <a:xfrm>
            <a:off x="3127375" y="526732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83" name="Line 20"/>
          <p:cNvSpPr>
            <a:spLocks noChangeShapeType="1"/>
          </p:cNvSpPr>
          <p:nvPr/>
        </p:nvSpPr>
        <p:spPr bwMode="auto">
          <a:xfrm flipH="1">
            <a:off x="3025775" y="51482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7179" name="Group 44"/>
          <p:cNvGrpSpPr>
            <a:grpSpLocks/>
          </p:cNvGrpSpPr>
          <p:nvPr/>
        </p:nvGrpSpPr>
        <p:grpSpPr bwMode="auto">
          <a:xfrm>
            <a:off x="2349500" y="5419725"/>
            <a:ext cx="568325" cy="481013"/>
            <a:chOff x="-44" y="1473"/>
            <a:chExt cx="981" cy="1105"/>
          </a:xfrm>
        </p:grpSpPr>
        <p:pic>
          <p:nvPicPr>
            <p:cNvPr id="1772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0" name="Group 44"/>
          <p:cNvGrpSpPr>
            <a:grpSpLocks/>
          </p:cNvGrpSpPr>
          <p:nvPr/>
        </p:nvGrpSpPr>
        <p:grpSpPr bwMode="auto">
          <a:xfrm>
            <a:off x="2806700" y="5487988"/>
            <a:ext cx="568325" cy="481012"/>
            <a:chOff x="-44" y="1473"/>
            <a:chExt cx="981" cy="1105"/>
          </a:xfrm>
        </p:grpSpPr>
        <p:pic>
          <p:nvPicPr>
            <p:cNvPr id="17729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686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4602163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068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5018088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183" name="Group 44"/>
          <p:cNvGrpSpPr>
            <a:grpSpLocks/>
          </p:cNvGrpSpPr>
          <p:nvPr/>
        </p:nvGrpSpPr>
        <p:grpSpPr bwMode="auto">
          <a:xfrm>
            <a:off x="3232150" y="4946650"/>
            <a:ext cx="568325" cy="481013"/>
            <a:chOff x="-44" y="1473"/>
            <a:chExt cx="981" cy="1105"/>
          </a:xfrm>
        </p:grpSpPr>
        <p:pic>
          <p:nvPicPr>
            <p:cNvPr id="17729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89" name="Line 20"/>
          <p:cNvSpPr>
            <a:spLocks noChangeShapeType="1"/>
          </p:cNvSpPr>
          <p:nvPr/>
        </p:nvSpPr>
        <p:spPr bwMode="auto">
          <a:xfrm flipH="1">
            <a:off x="5684838" y="50228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90" name="Line 21"/>
          <p:cNvSpPr>
            <a:spLocks noChangeShapeType="1"/>
          </p:cNvSpPr>
          <p:nvPr/>
        </p:nvSpPr>
        <p:spPr bwMode="auto">
          <a:xfrm flipH="1">
            <a:off x="6072188" y="5070475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91" name="Line 22"/>
          <p:cNvSpPr>
            <a:spLocks noChangeShapeType="1"/>
          </p:cNvSpPr>
          <p:nvPr/>
        </p:nvSpPr>
        <p:spPr bwMode="auto">
          <a:xfrm>
            <a:off x="6491288" y="5099050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7187" name="Group 44"/>
          <p:cNvGrpSpPr>
            <a:grpSpLocks/>
          </p:cNvGrpSpPr>
          <p:nvPr/>
        </p:nvGrpSpPr>
        <p:grpSpPr bwMode="auto">
          <a:xfrm>
            <a:off x="5376863" y="4837113"/>
            <a:ext cx="568325" cy="481012"/>
            <a:chOff x="-44" y="1473"/>
            <a:chExt cx="981" cy="1105"/>
          </a:xfrm>
        </p:grpSpPr>
        <p:pic>
          <p:nvPicPr>
            <p:cNvPr id="1772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8" name="Group 44"/>
          <p:cNvGrpSpPr>
            <a:grpSpLocks/>
          </p:cNvGrpSpPr>
          <p:nvPr/>
        </p:nvGrpSpPr>
        <p:grpSpPr bwMode="auto">
          <a:xfrm>
            <a:off x="5635625" y="5283200"/>
            <a:ext cx="569913" cy="481013"/>
            <a:chOff x="-44" y="1473"/>
            <a:chExt cx="981" cy="1105"/>
          </a:xfrm>
        </p:grpSpPr>
        <p:pic>
          <p:nvPicPr>
            <p:cNvPr id="17728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9" name="Group 44"/>
          <p:cNvGrpSpPr>
            <a:grpSpLocks/>
          </p:cNvGrpSpPr>
          <p:nvPr/>
        </p:nvGrpSpPr>
        <p:grpSpPr bwMode="auto">
          <a:xfrm>
            <a:off x="6164263" y="5313363"/>
            <a:ext cx="568325" cy="482600"/>
            <a:chOff x="-44" y="1473"/>
            <a:chExt cx="981" cy="1105"/>
          </a:xfrm>
        </p:grpSpPr>
        <p:pic>
          <p:nvPicPr>
            <p:cNvPr id="17728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95" name="Line 20"/>
          <p:cNvSpPr>
            <a:spLocks noChangeShapeType="1"/>
          </p:cNvSpPr>
          <p:nvPr/>
        </p:nvSpPr>
        <p:spPr bwMode="auto">
          <a:xfrm flipH="1" flipV="1">
            <a:off x="4659313" y="5068888"/>
            <a:ext cx="606425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96" name="Line 21"/>
          <p:cNvSpPr>
            <a:spLocks noChangeShapeType="1"/>
          </p:cNvSpPr>
          <p:nvPr/>
        </p:nvSpPr>
        <p:spPr bwMode="auto">
          <a:xfrm flipH="1">
            <a:off x="4195763" y="5022850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97" name="Line 22"/>
          <p:cNvSpPr>
            <a:spLocks noChangeShapeType="1"/>
          </p:cNvSpPr>
          <p:nvPr/>
        </p:nvSpPr>
        <p:spPr bwMode="auto">
          <a:xfrm>
            <a:off x="4614863" y="505142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7193" name="Group 44"/>
          <p:cNvGrpSpPr>
            <a:grpSpLocks/>
          </p:cNvGrpSpPr>
          <p:nvPr/>
        </p:nvGrpSpPr>
        <p:grpSpPr bwMode="auto">
          <a:xfrm>
            <a:off x="4803775" y="5230813"/>
            <a:ext cx="569913" cy="481012"/>
            <a:chOff x="-44" y="1473"/>
            <a:chExt cx="981" cy="1105"/>
          </a:xfrm>
        </p:grpSpPr>
        <p:pic>
          <p:nvPicPr>
            <p:cNvPr id="17728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94" name="Group 44"/>
          <p:cNvGrpSpPr>
            <a:grpSpLocks/>
          </p:cNvGrpSpPr>
          <p:nvPr/>
        </p:nvGrpSpPr>
        <p:grpSpPr bwMode="auto">
          <a:xfrm>
            <a:off x="3759200" y="5235575"/>
            <a:ext cx="569913" cy="482600"/>
            <a:chOff x="-44" y="1473"/>
            <a:chExt cx="981" cy="1105"/>
          </a:xfrm>
        </p:grpSpPr>
        <p:pic>
          <p:nvPicPr>
            <p:cNvPr id="17728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95" name="Group 44"/>
          <p:cNvGrpSpPr>
            <a:grpSpLocks/>
          </p:cNvGrpSpPr>
          <p:nvPr/>
        </p:nvGrpSpPr>
        <p:grpSpPr bwMode="auto">
          <a:xfrm>
            <a:off x="4287838" y="5267325"/>
            <a:ext cx="569912" cy="481013"/>
            <a:chOff x="-44" y="1473"/>
            <a:chExt cx="981" cy="1105"/>
          </a:xfrm>
        </p:grpSpPr>
        <p:pic>
          <p:nvPicPr>
            <p:cNvPr id="17727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70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4822825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702" name="Line 20"/>
          <p:cNvSpPr>
            <a:spLocks noChangeShapeType="1"/>
          </p:cNvSpPr>
          <p:nvPr/>
        </p:nvSpPr>
        <p:spPr bwMode="auto">
          <a:xfrm flipH="1">
            <a:off x="6519863" y="51006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0703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4870450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199" name="Group 44"/>
          <p:cNvGrpSpPr>
            <a:grpSpLocks/>
          </p:cNvGrpSpPr>
          <p:nvPr/>
        </p:nvGrpSpPr>
        <p:grpSpPr bwMode="auto">
          <a:xfrm>
            <a:off x="6684963" y="4884738"/>
            <a:ext cx="569912" cy="481012"/>
            <a:chOff x="-44" y="1473"/>
            <a:chExt cx="981" cy="1105"/>
          </a:xfrm>
        </p:grpSpPr>
        <p:pic>
          <p:nvPicPr>
            <p:cNvPr id="17727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7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705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062288"/>
            <a:ext cx="93503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201" name="Group 906"/>
          <p:cNvGrpSpPr>
            <a:grpSpLocks/>
          </p:cNvGrpSpPr>
          <p:nvPr/>
        </p:nvGrpSpPr>
        <p:grpSpPr bwMode="auto">
          <a:xfrm>
            <a:off x="5140325" y="2111375"/>
            <a:ext cx="366713" cy="579438"/>
            <a:chOff x="4140" y="429"/>
            <a:chExt cx="1425" cy="2396"/>
          </a:xfrm>
        </p:grpSpPr>
        <p:sp>
          <p:nvSpPr>
            <p:cNvPr id="177245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51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47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48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54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0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80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81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56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2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78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9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58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59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5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76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7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77256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7257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74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5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63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59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60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66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62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68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69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0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1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2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3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77203" name="Group 906"/>
          <p:cNvGrpSpPr>
            <a:grpSpLocks/>
          </p:cNvGrpSpPr>
          <p:nvPr/>
        </p:nvGrpSpPr>
        <p:grpSpPr bwMode="auto">
          <a:xfrm>
            <a:off x="5745163" y="2620963"/>
            <a:ext cx="366712" cy="579437"/>
            <a:chOff x="4140" y="429"/>
            <a:chExt cx="1425" cy="2396"/>
          </a:xfrm>
        </p:grpSpPr>
        <p:sp>
          <p:nvSpPr>
            <p:cNvPr id="177205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11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07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08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14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0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40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41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16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2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38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9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18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19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5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36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7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77216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7217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34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5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23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19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20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26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22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28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29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0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1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2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3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177204" name="Picture 21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0398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15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grpSp>
        <p:nvGrpSpPr>
          <p:cNvPr id="154" name="Group 347"/>
          <p:cNvGrpSpPr>
            <a:grpSpLocks/>
          </p:cNvGrpSpPr>
          <p:nvPr/>
        </p:nvGrpSpPr>
        <p:grpSpPr bwMode="auto">
          <a:xfrm>
            <a:off x="2751485" y="2148330"/>
            <a:ext cx="880316" cy="510540"/>
            <a:chOff x="1871277" y="1576300"/>
            <a:chExt cx="1128371" cy="437861"/>
          </a:xfrm>
        </p:grpSpPr>
        <p:sp>
          <p:nvSpPr>
            <p:cNvPr id="155" name="Oval 154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9" name="Freeform 158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" name="Freeform 15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62" name="Straight Connector 161"/>
            <p:cNvCxnSpPr>
              <a:endCxn id="15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367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7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2870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563688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flow control: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pacing between adjacent sending and receiving nodes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error detection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: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errors caused by signal attenuation, noise.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receiver detects presence of errors: </a:t>
            </a:r>
          </a:p>
          <a:p>
            <a:pPr lvl="2">
              <a:defRPr/>
            </a:pPr>
            <a:r>
              <a:rPr lang="en-US" dirty="0">
                <a:latin typeface="Gill Sans MT" charset="0"/>
              </a:rPr>
              <a:t>signals sender for retransmission or drops frame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error correction:</a:t>
            </a:r>
            <a:r>
              <a:rPr lang="en-US" dirty="0"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receiver identifies </a:t>
            </a:r>
            <a:r>
              <a:rPr lang="en-US" sz="2000" i="1" dirty="0">
                <a:solidFill>
                  <a:srgbClr val="CC0000"/>
                </a:solidFill>
                <a:latin typeface="Gill Sans MT" charset="0"/>
              </a:rPr>
              <a:t>and corrects</a:t>
            </a:r>
            <a:r>
              <a:rPr lang="en-US" sz="2000" dirty="0">
                <a:latin typeface="Gill Sans MT" charset="0"/>
              </a:rPr>
              <a:t> bit error(s) without resorting to retransmission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half-duplex and full-duplex</a:t>
            </a:r>
            <a:endParaRPr lang="en-US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with half duplex, nodes at both ends of link can transmit, but not at same time</a:t>
            </a:r>
            <a:endParaRPr lang="en-US" dirty="0">
              <a:latin typeface="Gill Sans MT" charset="0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 services (more)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7236139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39688"/>
            <a:ext cx="4560888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Switches vs. routers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341438"/>
            <a:ext cx="3967162" cy="499427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both are store-and-forward: 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routers: </a:t>
            </a:r>
            <a:r>
              <a:rPr lang="en-US" sz="2400" dirty="0">
                <a:latin typeface="Gill Sans MT" charset="0"/>
                <a:cs typeface="+mn-cs"/>
              </a:rPr>
              <a:t>network-layer devices (examine network-layer headers)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switches</a:t>
            </a:r>
            <a:r>
              <a:rPr lang="en-US" sz="2400" i="1" dirty="0">
                <a:latin typeface="Gill Sans MT" charset="0"/>
                <a:cs typeface="+mn-cs"/>
              </a:rPr>
              <a:t>: </a:t>
            </a:r>
            <a:r>
              <a:rPr lang="en-US" sz="2400" dirty="0">
                <a:latin typeface="Gill Sans MT" charset="0"/>
                <a:cs typeface="+mn-cs"/>
              </a:rPr>
              <a:t>link-layer devices (examine link-layer headers)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endParaRPr lang="en-US" sz="2400" i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both have forwarding tables: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routers: </a:t>
            </a:r>
            <a:r>
              <a:rPr lang="en-US" sz="2400" dirty="0">
                <a:latin typeface="Gill Sans MT" charset="0"/>
                <a:cs typeface="+mn-cs"/>
              </a:rPr>
              <a:t>compute tables using routing algorithms, IP addresses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switches: </a:t>
            </a:r>
            <a:r>
              <a:rPr lang="en-US" sz="2400" dirty="0">
                <a:latin typeface="Gill Sans MT" charset="0"/>
                <a:cs typeface="+mn-cs"/>
              </a:rPr>
              <a:t>learn forwarding table using flooding, learning, MAC addresses </a:t>
            </a:r>
          </a:p>
        </p:txBody>
      </p:sp>
      <p:sp>
        <p:nvSpPr>
          <p:cNvPr id="179205" name="Freeform 3"/>
          <p:cNvSpPr>
            <a:spLocks/>
          </p:cNvSpPr>
          <p:nvPr/>
        </p:nvSpPr>
        <p:spPr bwMode="auto">
          <a:xfrm flipH="1">
            <a:off x="6543675" y="2103438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206" name="Freeform 10"/>
          <p:cNvSpPr>
            <a:spLocks/>
          </p:cNvSpPr>
          <p:nvPr/>
        </p:nvSpPr>
        <p:spPr bwMode="auto">
          <a:xfrm>
            <a:off x="6530975" y="844550"/>
            <a:ext cx="360363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207" name="Rectangle 23"/>
          <p:cNvSpPr>
            <a:spLocks noChangeArrowheads="1"/>
          </p:cNvSpPr>
          <p:nvPr/>
        </p:nvSpPr>
        <p:spPr bwMode="auto">
          <a:xfrm>
            <a:off x="5307013" y="850900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08" name="Rectangle 24"/>
          <p:cNvSpPr>
            <a:spLocks noChangeArrowheads="1"/>
          </p:cNvSpPr>
          <p:nvPr/>
        </p:nvSpPr>
        <p:spPr bwMode="auto">
          <a:xfrm>
            <a:off x="5259388" y="9223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09" name="Line 25"/>
          <p:cNvSpPr>
            <a:spLocks noChangeShapeType="1"/>
          </p:cNvSpPr>
          <p:nvPr/>
        </p:nvSpPr>
        <p:spPr bwMode="auto">
          <a:xfrm>
            <a:off x="5259388" y="1239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0" name="Text Box 26"/>
          <p:cNvSpPr txBox="1">
            <a:spLocks noChangeArrowheads="1"/>
          </p:cNvSpPr>
          <p:nvPr/>
        </p:nvSpPr>
        <p:spPr bwMode="auto">
          <a:xfrm>
            <a:off x="5216525" y="8890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physical</a:t>
            </a:r>
          </a:p>
        </p:txBody>
      </p:sp>
      <p:sp>
        <p:nvSpPr>
          <p:cNvPr id="179211" name="Line 27"/>
          <p:cNvSpPr>
            <a:spLocks noChangeShapeType="1"/>
          </p:cNvSpPr>
          <p:nvPr/>
        </p:nvSpPr>
        <p:spPr bwMode="auto">
          <a:xfrm>
            <a:off x="5267325" y="15605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2" name="Line 28"/>
          <p:cNvSpPr>
            <a:spLocks noChangeShapeType="1"/>
          </p:cNvSpPr>
          <p:nvPr/>
        </p:nvSpPr>
        <p:spPr bwMode="auto">
          <a:xfrm>
            <a:off x="5272088" y="1841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3" name="Line 29"/>
          <p:cNvSpPr>
            <a:spLocks noChangeShapeType="1"/>
          </p:cNvSpPr>
          <p:nvPr/>
        </p:nvSpPr>
        <p:spPr bwMode="auto">
          <a:xfrm>
            <a:off x="5272088" y="2117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79214" name="Group 88"/>
          <p:cNvGrpSpPr>
            <a:grpSpLocks/>
          </p:cNvGrpSpPr>
          <p:nvPr/>
        </p:nvGrpSpPr>
        <p:grpSpPr bwMode="auto">
          <a:xfrm>
            <a:off x="6716713" y="3525838"/>
            <a:ext cx="1387475" cy="1035050"/>
            <a:chOff x="3601" y="168"/>
            <a:chExt cx="874" cy="652"/>
          </a:xfrm>
        </p:grpSpPr>
        <p:sp>
          <p:nvSpPr>
            <p:cNvPr id="179263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4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5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9266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179267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79215" name="Group 94"/>
          <p:cNvGrpSpPr>
            <a:grpSpLocks/>
          </p:cNvGrpSpPr>
          <p:nvPr/>
        </p:nvGrpSpPr>
        <p:grpSpPr bwMode="auto">
          <a:xfrm>
            <a:off x="7054850" y="2100263"/>
            <a:ext cx="1387475" cy="733425"/>
            <a:chOff x="4696" y="597"/>
            <a:chExt cx="874" cy="462"/>
          </a:xfrm>
        </p:grpSpPr>
        <p:sp>
          <p:nvSpPr>
            <p:cNvPr id="179259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0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1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9262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physical</a:t>
              </a:r>
            </a:p>
          </p:txBody>
        </p:sp>
      </p:grpSp>
      <p:sp>
        <p:nvSpPr>
          <p:cNvPr id="179216" name="Text Box 167"/>
          <p:cNvSpPr txBox="1">
            <a:spLocks noChangeArrowheads="1"/>
          </p:cNvSpPr>
          <p:nvPr/>
        </p:nvSpPr>
        <p:spPr bwMode="auto">
          <a:xfrm>
            <a:off x="5854700" y="3003550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0" dirty="0">
                <a:solidFill>
                  <a:srgbClr val="000000"/>
                </a:solidFill>
                <a:latin typeface="Arial" charset="0"/>
                <a:cs typeface="Arial" charset="0"/>
              </a:rPr>
              <a:t>switch</a:t>
            </a:r>
          </a:p>
        </p:txBody>
      </p:sp>
      <p:grpSp>
        <p:nvGrpSpPr>
          <p:cNvPr id="179217" name="Group 39"/>
          <p:cNvGrpSpPr>
            <a:grpSpLocks/>
          </p:cNvGrpSpPr>
          <p:nvPr/>
        </p:nvGrpSpPr>
        <p:grpSpPr bwMode="auto">
          <a:xfrm>
            <a:off x="4408488" y="1562100"/>
            <a:ext cx="962025" cy="304800"/>
            <a:chOff x="1070" y="918"/>
            <a:chExt cx="606" cy="192"/>
          </a:xfrm>
        </p:grpSpPr>
        <p:sp>
          <p:nvSpPr>
            <p:cNvPr id="71738" name="Rectangle 40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8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179218" name="Rectangle 57"/>
          <p:cNvSpPr>
            <a:spLocks noChangeArrowheads="1"/>
          </p:cNvSpPr>
          <p:nvPr/>
        </p:nvSpPr>
        <p:spPr bwMode="auto">
          <a:xfrm>
            <a:off x="5208588" y="4594225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19" name="Rectangle 58"/>
          <p:cNvSpPr>
            <a:spLocks noChangeArrowheads="1"/>
          </p:cNvSpPr>
          <p:nvPr/>
        </p:nvSpPr>
        <p:spPr bwMode="auto">
          <a:xfrm>
            <a:off x="5160963" y="466566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20" name="Line 59"/>
          <p:cNvSpPr>
            <a:spLocks noChangeShapeType="1"/>
          </p:cNvSpPr>
          <p:nvPr/>
        </p:nvSpPr>
        <p:spPr bwMode="auto">
          <a:xfrm>
            <a:off x="5160963" y="49831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1" name="Text Box 60"/>
          <p:cNvSpPr txBox="1">
            <a:spLocks noChangeArrowheads="1"/>
          </p:cNvSpPr>
          <p:nvPr/>
        </p:nvSpPr>
        <p:spPr bwMode="auto">
          <a:xfrm>
            <a:off x="5118100" y="4632325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physical</a:t>
            </a:r>
          </a:p>
        </p:txBody>
      </p:sp>
      <p:sp>
        <p:nvSpPr>
          <p:cNvPr id="179222" name="Line 61"/>
          <p:cNvSpPr>
            <a:spLocks noChangeShapeType="1"/>
          </p:cNvSpPr>
          <p:nvPr/>
        </p:nvSpPr>
        <p:spPr bwMode="auto">
          <a:xfrm>
            <a:off x="5168900" y="5303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3" name="Line 62"/>
          <p:cNvSpPr>
            <a:spLocks noChangeShapeType="1"/>
          </p:cNvSpPr>
          <p:nvPr/>
        </p:nvSpPr>
        <p:spPr bwMode="auto">
          <a:xfrm>
            <a:off x="5173663" y="55848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4" name="Line 63"/>
          <p:cNvSpPr>
            <a:spLocks noChangeShapeType="1"/>
          </p:cNvSpPr>
          <p:nvPr/>
        </p:nvSpPr>
        <p:spPr bwMode="auto">
          <a:xfrm>
            <a:off x="5173663" y="58610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5" name="Freeform 49"/>
          <p:cNvSpPr>
            <a:spLocks/>
          </p:cNvSpPr>
          <p:nvPr/>
        </p:nvSpPr>
        <p:spPr bwMode="auto">
          <a:xfrm>
            <a:off x="6472238" y="4600575"/>
            <a:ext cx="381000" cy="1857375"/>
          </a:xfrm>
          <a:custGeom>
            <a:avLst/>
            <a:gdLst>
              <a:gd name="T0" fmla="*/ 0 w 240"/>
              <a:gd name="T1" fmla="*/ 2147483647 h 1170"/>
              <a:gd name="T2" fmla="*/ 2147483647 w 240"/>
              <a:gd name="T3" fmla="*/ 0 h 1170"/>
              <a:gd name="T4" fmla="*/ 2147483647 w 240"/>
              <a:gd name="T5" fmla="*/ 2147483647 h 1170"/>
              <a:gd name="T6" fmla="*/ 2147483647 w 240"/>
              <a:gd name="T7" fmla="*/ 2147483647 h 1170"/>
              <a:gd name="T8" fmla="*/ 0 w 240"/>
              <a:gd name="T9" fmla="*/ 2147483647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26" name="Group 50"/>
          <p:cNvGrpSpPr>
            <a:grpSpLocks/>
          </p:cNvGrpSpPr>
          <p:nvPr/>
        </p:nvGrpSpPr>
        <p:grpSpPr bwMode="auto">
          <a:xfrm>
            <a:off x="4294188" y="1814513"/>
            <a:ext cx="1095375" cy="338137"/>
            <a:chOff x="998" y="1077"/>
            <a:chExt cx="690" cy="213"/>
          </a:xfrm>
        </p:grpSpPr>
        <p:sp>
          <p:nvSpPr>
            <p:cNvPr id="71736" name="Rectangle 51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6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sp>
        <p:nvSpPr>
          <p:cNvPr id="179227" name="Freeform 53"/>
          <p:cNvSpPr>
            <a:spLocks/>
          </p:cNvSpPr>
          <p:nvPr/>
        </p:nvSpPr>
        <p:spPr bwMode="auto">
          <a:xfrm>
            <a:off x="5281613" y="723900"/>
            <a:ext cx="2924175" cy="5314950"/>
          </a:xfrm>
          <a:custGeom>
            <a:avLst/>
            <a:gdLst>
              <a:gd name="T0" fmla="*/ 2147483647 w 1842"/>
              <a:gd name="T1" fmla="*/ 0 h 3348"/>
              <a:gd name="T2" fmla="*/ 2147483647 w 1842"/>
              <a:gd name="T3" fmla="*/ 2147483647 h 3348"/>
              <a:gd name="T4" fmla="*/ 2147483647 w 1842"/>
              <a:gd name="T5" fmla="*/ 2147483647 h 3348"/>
              <a:gd name="T6" fmla="*/ 2147483647 w 1842"/>
              <a:gd name="T7" fmla="*/ 2147483647 h 3348"/>
              <a:gd name="T8" fmla="*/ 2147483647 w 1842"/>
              <a:gd name="T9" fmla="*/ 2147483647 h 3348"/>
              <a:gd name="T10" fmla="*/ 2147483647 w 1842"/>
              <a:gd name="T11" fmla="*/ 2147483647 h 3348"/>
              <a:gd name="T12" fmla="*/ 2147483647 w 1842"/>
              <a:gd name="T13" fmla="*/ 2147483647 h 3348"/>
              <a:gd name="T14" fmla="*/ 2147483647 w 1842"/>
              <a:gd name="T15" fmla="*/ 2147483647 h 3348"/>
              <a:gd name="T16" fmla="*/ 2147483647 w 1842"/>
              <a:gd name="T17" fmla="*/ 2147483647 h 3348"/>
              <a:gd name="T18" fmla="*/ 2147483647 w 1842"/>
              <a:gd name="T19" fmla="*/ 2147483647 h 3348"/>
              <a:gd name="T20" fmla="*/ 2147483647 w 1842"/>
              <a:gd name="T21" fmla="*/ 2147483647 h 3348"/>
              <a:gd name="T22" fmla="*/ 2147483647 w 1842"/>
              <a:gd name="T23" fmla="*/ 2147483647 h 3348"/>
              <a:gd name="T24" fmla="*/ 0 w 1842"/>
              <a:gd name="T25" fmla="*/ 2147483647 h 33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28" name="Group 54"/>
          <p:cNvGrpSpPr>
            <a:grpSpLocks/>
          </p:cNvGrpSpPr>
          <p:nvPr/>
        </p:nvGrpSpPr>
        <p:grpSpPr bwMode="auto">
          <a:xfrm>
            <a:off x="8066088" y="2166938"/>
            <a:ext cx="1095375" cy="338137"/>
            <a:chOff x="998" y="1077"/>
            <a:chExt cx="690" cy="213"/>
          </a:xfrm>
        </p:grpSpPr>
        <p:sp>
          <p:nvSpPr>
            <p:cNvPr id="71734" name="Rectangle 55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4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179229" name="Group 57"/>
          <p:cNvGrpSpPr>
            <a:grpSpLocks/>
          </p:cNvGrpSpPr>
          <p:nvPr/>
        </p:nvGrpSpPr>
        <p:grpSpPr bwMode="auto">
          <a:xfrm>
            <a:off x="7742238" y="3919538"/>
            <a:ext cx="1095375" cy="338137"/>
            <a:chOff x="998" y="1077"/>
            <a:chExt cx="690" cy="213"/>
          </a:xfrm>
        </p:grpSpPr>
        <p:sp>
          <p:nvSpPr>
            <p:cNvPr id="71732" name="Rectangle 58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2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179230" name="Group 60"/>
          <p:cNvGrpSpPr>
            <a:grpSpLocks/>
          </p:cNvGrpSpPr>
          <p:nvPr/>
        </p:nvGrpSpPr>
        <p:grpSpPr bwMode="auto">
          <a:xfrm>
            <a:off x="7808913" y="3638550"/>
            <a:ext cx="962025" cy="304800"/>
            <a:chOff x="1070" y="918"/>
            <a:chExt cx="606" cy="192"/>
          </a:xfrm>
        </p:grpSpPr>
        <p:sp>
          <p:nvSpPr>
            <p:cNvPr id="71730" name="Rectangle 61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0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179231" name="Freeform 63"/>
          <p:cNvSpPr>
            <a:spLocks/>
          </p:cNvSpPr>
          <p:nvPr/>
        </p:nvSpPr>
        <p:spPr bwMode="auto">
          <a:xfrm>
            <a:off x="6424613" y="3533775"/>
            <a:ext cx="361950" cy="923925"/>
          </a:xfrm>
          <a:custGeom>
            <a:avLst/>
            <a:gdLst>
              <a:gd name="T0" fmla="*/ 2147483647 w 228"/>
              <a:gd name="T1" fmla="*/ 0 h 582"/>
              <a:gd name="T2" fmla="*/ 2147483647 w 228"/>
              <a:gd name="T3" fmla="*/ 2147483647 h 582"/>
              <a:gd name="T4" fmla="*/ 2147483647 w 228"/>
              <a:gd name="T5" fmla="*/ 2147483647 h 582"/>
              <a:gd name="T6" fmla="*/ 0 w 228"/>
              <a:gd name="T7" fmla="*/ 2147483647 h 582"/>
              <a:gd name="T8" fmla="*/ 2147483647 w 228"/>
              <a:gd name="T9" fmla="*/ 0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32" name="Group 44"/>
          <p:cNvGrpSpPr>
            <a:grpSpLocks/>
          </p:cNvGrpSpPr>
          <p:nvPr/>
        </p:nvGrpSpPr>
        <p:grpSpPr bwMode="auto">
          <a:xfrm>
            <a:off x="6481763" y="1347788"/>
            <a:ext cx="762000" cy="693737"/>
            <a:chOff x="-44" y="1473"/>
            <a:chExt cx="981" cy="1105"/>
          </a:xfrm>
        </p:grpSpPr>
        <p:pic>
          <p:nvPicPr>
            <p:cNvPr id="17924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4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9233" name="Group 44"/>
          <p:cNvGrpSpPr>
            <a:grpSpLocks/>
          </p:cNvGrpSpPr>
          <p:nvPr/>
        </p:nvGrpSpPr>
        <p:grpSpPr bwMode="auto">
          <a:xfrm>
            <a:off x="6461125" y="6002338"/>
            <a:ext cx="762000" cy="693737"/>
            <a:chOff x="-44" y="1473"/>
            <a:chExt cx="981" cy="1105"/>
          </a:xfrm>
        </p:grpSpPr>
        <p:pic>
          <p:nvPicPr>
            <p:cNvPr id="17924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4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171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2671763"/>
            <a:ext cx="87788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9236" name="Picture 23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8477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grpSp>
        <p:nvGrpSpPr>
          <p:cNvPr id="71" name="Group 347"/>
          <p:cNvGrpSpPr>
            <a:grpSpLocks/>
          </p:cNvGrpSpPr>
          <p:nvPr/>
        </p:nvGrpSpPr>
        <p:grpSpPr bwMode="auto">
          <a:xfrm>
            <a:off x="5807754" y="3834926"/>
            <a:ext cx="781085" cy="431171"/>
            <a:chOff x="1871277" y="1576300"/>
            <a:chExt cx="1128371" cy="437861"/>
          </a:xfrm>
        </p:grpSpPr>
        <p:sp>
          <p:nvSpPr>
            <p:cNvPr id="72" name="Oval 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79" name="Straight Connector 78"/>
            <p:cNvCxnSpPr>
              <a:endCxn id="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19210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6: Summary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93115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principles behind data link layer services: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 detection, correction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sharing a broadcast channel: multiple access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link layer addressing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instantiation and implementation of various link layer technologies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switched LANS, VLANs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virtualized networks as a link layer: MPLS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synthesis: a day in the life of a web request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21709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03028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3312461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730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6: let</a:t>
            </a:r>
            <a:r>
              <a:rPr lang="ja-JP" altLang="en-US" dirty="0">
                <a:latin typeface="Gill Sans MT" charset="0"/>
                <a:cs typeface="+mj-cs"/>
              </a:rPr>
              <a:t>’</a:t>
            </a:r>
            <a:r>
              <a:rPr lang="en-US" dirty="0">
                <a:latin typeface="Gill Sans MT" charset="0"/>
                <a:cs typeface="+mj-cs"/>
              </a:rPr>
              <a:t>s take a breath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93115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journey down protocol stack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complete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(except PHY)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solid understanding of networking principles, practice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….. could stop here …. but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lots</a:t>
            </a:r>
            <a:r>
              <a:rPr lang="en-US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of interesting topics!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wireless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multimedia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security 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219141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8969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64238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68" name="Freeform 92"/>
          <p:cNvSpPr>
            <a:spLocks/>
          </p:cNvSpPr>
          <p:nvPr/>
        </p:nvSpPr>
        <p:spPr bwMode="auto">
          <a:xfrm>
            <a:off x="5656263" y="2616200"/>
            <a:ext cx="2308225" cy="302895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54" h="1908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50000">
                <a:schemeClr val="bg1"/>
              </a:gs>
              <a:gs pos="100000">
                <a:srgbClr val="000099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54276" name="Picture 8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8874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00013"/>
            <a:ext cx="825182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Where is the link layer implemented?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8463" y="1243013"/>
            <a:ext cx="4075112" cy="4659312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in each and every host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link layer implemented in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adaptor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(aka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network interface card</a:t>
            </a:r>
            <a:r>
              <a:rPr lang="en-US" sz="2400" dirty="0">
                <a:latin typeface="Gill Sans MT" charset="0"/>
                <a:cs typeface="+mn-cs"/>
              </a:rPr>
              <a:t> NIC) or on a chip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 card, 802.11 card; Ethernet chipset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implements link, physical layer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attaches into host’s system buses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combination of hardware, software, firmware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8200" name="Rectangle 42"/>
          <p:cNvSpPr>
            <a:spLocks noChangeArrowheads="1"/>
          </p:cNvSpPr>
          <p:nvPr/>
        </p:nvSpPr>
        <p:spPr bwMode="auto">
          <a:xfrm>
            <a:off x="6129338" y="2614613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1" name="Rectangle 44"/>
          <p:cNvSpPr>
            <a:spLocks noChangeArrowheads="1"/>
          </p:cNvSpPr>
          <p:nvPr/>
        </p:nvSpPr>
        <p:spPr bwMode="auto">
          <a:xfrm>
            <a:off x="6578600" y="4552950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2" name="Rectangle 45"/>
          <p:cNvSpPr>
            <a:spLocks noChangeArrowheads="1"/>
          </p:cNvSpPr>
          <p:nvPr/>
        </p:nvSpPr>
        <p:spPr bwMode="auto">
          <a:xfrm>
            <a:off x="6578600" y="396557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8203" name="Text Box 46"/>
          <p:cNvSpPr txBox="1">
            <a:spLocks noChangeArrowheads="1"/>
          </p:cNvSpPr>
          <p:nvPr/>
        </p:nvSpPr>
        <p:spPr bwMode="auto">
          <a:xfrm>
            <a:off x="6384925" y="4562475"/>
            <a:ext cx="10366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physical</a:t>
            </a:r>
          </a:p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transmission</a:t>
            </a:r>
          </a:p>
        </p:txBody>
      </p:sp>
      <p:sp>
        <p:nvSpPr>
          <p:cNvPr id="54283" name="Freeform 47"/>
          <p:cNvSpPr>
            <a:spLocks/>
          </p:cNvSpPr>
          <p:nvPr/>
        </p:nvSpPr>
        <p:spPr bwMode="auto">
          <a:xfrm>
            <a:off x="6630988" y="3484563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05" name="Line 48"/>
          <p:cNvSpPr>
            <a:spLocks noChangeShapeType="1"/>
          </p:cNvSpPr>
          <p:nvPr/>
        </p:nvSpPr>
        <p:spPr bwMode="auto">
          <a:xfrm>
            <a:off x="6496050" y="36576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6" name="Line 49"/>
          <p:cNvSpPr>
            <a:spLocks noChangeShapeType="1"/>
          </p:cNvSpPr>
          <p:nvPr/>
        </p:nvSpPr>
        <p:spPr bwMode="auto">
          <a:xfrm flipV="1">
            <a:off x="6891338" y="36655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7" name="Rectangle 50"/>
          <p:cNvSpPr>
            <a:spLocks noChangeArrowheads="1"/>
          </p:cNvSpPr>
          <p:nvPr/>
        </p:nvSpPr>
        <p:spPr bwMode="auto">
          <a:xfrm>
            <a:off x="6384925" y="2967038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cpu</a:t>
            </a:r>
          </a:p>
        </p:txBody>
      </p:sp>
      <p:sp>
        <p:nvSpPr>
          <p:cNvPr id="8208" name="Rectangle 51"/>
          <p:cNvSpPr>
            <a:spLocks noChangeArrowheads="1"/>
          </p:cNvSpPr>
          <p:nvPr/>
        </p:nvSpPr>
        <p:spPr bwMode="auto">
          <a:xfrm>
            <a:off x="7204075" y="296862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memory</a:t>
            </a:r>
          </a:p>
        </p:txBody>
      </p:sp>
      <p:sp>
        <p:nvSpPr>
          <p:cNvPr id="8209" name="Line 52"/>
          <p:cNvSpPr>
            <a:spLocks noChangeShapeType="1"/>
          </p:cNvSpPr>
          <p:nvPr/>
        </p:nvSpPr>
        <p:spPr bwMode="auto">
          <a:xfrm flipH="1" flipV="1">
            <a:off x="6688138" y="3487738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0" name="Line 53"/>
          <p:cNvSpPr>
            <a:spLocks noChangeShapeType="1"/>
          </p:cNvSpPr>
          <p:nvPr/>
        </p:nvSpPr>
        <p:spPr bwMode="auto">
          <a:xfrm flipH="1" flipV="1">
            <a:off x="7561263" y="3489325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1" name="Text Box 54"/>
          <p:cNvSpPr txBox="1">
            <a:spLocks noChangeArrowheads="1"/>
          </p:cNvSpPr>
          <p:nvPr/>
        </p:nvSpPr>
        <p:spPr bwMode="auto">
          <a:xfrm>
            <a:off x="8008938" y="3786188"/>
            <a:ext cx="8794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host 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bus 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(e.g., PCI)</a:t>
            </a:r>
          </a:p>
        </p:txBody>
      </p:sp>
      <p:sp>
        <p:nvSpPr>
          <p:cNvPr id="8212" name="Line 55"/>
          <p:cNvSpPr>
            <a:spLocks noChangeShapeType="1"/>
          </p:cNvSpPr>
          <p:nvPr/>
        </p:nvSpPr>
        <p:spPr bwMode="auto">
          <a:xfrm flipH="1">
            <a:off x="6891338" y="4273550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3" name="Line 56"/>
          <p:cNvSpPr>
            <a:spLocks noChangeShapeType="1"/>
          </p:cNvSpPr>
          <p:nvPr/>
        </p:nvSpPr>
        <p:spPr bwMode="auto">
          <a:xfrm>
            <a:off x="6889750" y="4806950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4" name="Line 57"/>
          <p:cNvSpPr>
            <a:spLocks noChangeShapeType="1"/>
          </p:cNvSpPr>
          <p:nvPr/>
        </p:nvSpPr>
        <p:spPr bwMode="auto">
          <a:xfrm flipH="1" flipV="1">
            <a:off x="7686675" y="3662363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5" name="Text Box 58"/>
          <p:cNvSpPr txBox="1">
            <a:spLocks noChangeArrowheads="1"/>
          </p:cNvSpPr>
          <p:nvPr/>
        </p:nvSpPr>
        <p:spPr bwMode="auto">
          <a:xfrm>
            <a:off x="7296150" y="5356225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network adapter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card</a:t>
            </a:r>
          </a:p>
        </p:txBody>
      </p:sp>
      <p:sp>
        <p:nvSpPr>
          <p:cNvPr id="8216" name="Line 59"/>
          <p:cNvSpPr>
            <a:spLocks noChangeShapeType="1"/>
          </p:cNvSpPr>
          <p:nvPr/>
        </p:nvSpPr>
        <p:spPr bwMode="auto">
          <a:xfrm flipH="1" flipV="1">
            <a:off x="7504113" y="4679950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7" name="Rectangle 43"/>
          <p:cNvSpPr>
            <a:spLocks noChangeArrowheads="1"/>
          </p:cNvSpPr>
          <p:nvPr/>
        </p:nvSpPr>
        <p:spPr bwMode="auto">
          <a:xfrm>
            <a:off x="6351588" y="3854450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06260" name="Group 84"/>
          <p:cNvGrpSpPr>
            <a:grpSpLocks/>
          </p:cNvGrpSpPr>
          <p:nvPr/>
        </p:nvGrpSpPr>
        <p:grpSpPr bwMode="auto">
          <a:xfrm>
            <a:off x="5091113" y="2743200"/>
            <a:ext cx="1466850" cy="2065338"/>
            <a:chOff x="2691" y="1728"/>
            <a:chExt cx="924" cy="1301"/>
          </a:xfrm>
        </p:grpSpPr>
        <p:sp>
          <p:nvSpPr>
            <p:cNvPr id="54303" name="Freeform 62"/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04" name="Freeform 63"/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6" name="Rectangle 64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27" name="Text Box 65"/>
            <p:cNvSpPr txBox="1">
              <a:spLocks noChangeArrowheads="1"/>
            </p:cNvSpPr>
            <p:nvPr/>
          </p:nvSpPr>
          <p:spPr bwMode="auto">
            <a:xfrm>
              <a:off x="2691" y="1728"/>
              <a:ext cx="5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link</a:t>
              </a:r>
            </a:p>
          </p:txBody>
        </p:sp>
        <p:sp>
          <p:nvSpPr>
            <p:cNvPr id="8228" name="Line 66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29" name="Line 67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0" name="Line 68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1" name="Line 69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2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3" name="Line 71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4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5" name="Rectangle 73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6" name="Text Box 74"/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200" i="0" dirty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endParaRPr lang="en-US" sz="1200" i="0" dirty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endParaRPr lang="en-US" sz="1200" i="0" dirty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physical</a:t>
              </a:r>
            </a:p>
          </p:txBody>
        </p:sp>
        <p:sp>
          <p:nvSpPr>
            <p:cNvPr id="8237" name="Line 75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8" name="Line 76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9" name="Line 77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0" name="Line 78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1" name="Rectangle 79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2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3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4" name="Rectangle 82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5" name="Rectangle 83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219" name="Picture 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1122363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220" name="Picture 8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17625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4300" name="Group 89"/>
          <p:cNvGrpSpPr>
            <a:grpSpLocks/>
          </p:cNvGrpSpPr>
          <p:nvPr/>
        </p:nvGrpSpPr>
        <p:grpSpPr bwMode="auto">
          <a:xfrm>
            <a:off x="5062538" y="5251450"/>
            <a:ext cx="1109662" cy="1095375"/>
            <a:chOff x="-44" y="1473"/>
            <a:chExt cx="981" cy="1105"/>
          </a:xfrm>
        </p:grpSpPr>
        <p:pic>
          <p:nvPicPr>
            <p:cNvPr id="54301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302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8215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889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Adaptors communicating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5450" y="4275138"/>
            <a:ext cx="4067175" cy="1935162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sending side: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encapsulates datagram in frame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adds error checking bits, rdt, flow control, etc.</a:t>
            </a: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4273550"/>
            <a:ext cx="4090988" cy="18510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receiving side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looks for errors, rdt, flow control, etc.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extracts datagram, passes to upper layer at receiving side</a:t>
            </a:r>
          </a:p>
        </p:txBody>
      </p:sp>
      <p:sp>
        <p:nvSpPr>
          <p:cNvPr id="9223" name="Rectangle 27"/>
          <p:cNvSpPr>
            <a:spLocks noChangeArrowheads="1"/>
          </p:cNvSpPr>
          <p:nvPr/>
        </p:nvSpPr>
        <p:spPr bwMode="auto">
          <a:xfrm>
            <a:off x="4113213" y="3394075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4" name="Rectangle 28"/>
          <p:cNvSpPr>
            <a:spLocks noChangeArrowheads="1"/>
          </p:cNvSpPr>
          <p:nvPr/>
        </p:nvSpPr>
        <p:spPr bwMode="auto">
          <a:xfrm>
            <a:off x="1957388" y="1373188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" name="Line 29"/>
          <p:cNvSpPr>
            <a:spLocks noChangeShapeType="1"/>
          </p:cNvSpPr>
          <p:nvPr/>
        </p:nvSpPr>
        <p:spPr bwMode="auto">
          <a:xfrm>
            <a:off x="2052638" y="1892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6" name="Rectangle 30"/>
          <p:cNvSpPr>
            <a:spLocks noChangeArrowheads="1"/>
          </p:cNvSpPr>
          <p:nvPr/>
        </p:nvSpPr>
        <p:spPr bwMode="auto">
          <a:xfrm>
            <a:off x="2193925" y="221297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7" name="Rectangle 31"/>
          <p:cNvSpPr>
            <a:spLocks noChangeArrowheads="1"/>
          </p:cNvSpPr>
          <p:nvPr/>
        </p:nvSpPr>
        <p:spPr bwMode="auto">
          <a:xfrm>
            <a:off x="2435225" y="2773363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8" name="Rectangle 32"/>
          <p:cNvSpPr>
            <a:spLocks noChangeArrowheads="1"/>
          </p:cNvSpPr>
          <p:nvPr/>
        </p:nvSpPr>
        <p:spPr bwMode="auto">
          <a:xfrm>
            <a:off x="2435225" y="23018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9229" name="Line 33"/>
          <p:cNvSpPr>
            <a:spLocks noChangeShapeType="1"/>
          </p:cNvSpPr>
          <p:nvPr/>
        </p:nvSpPr>
        <p:spPr bwMode="auto">
          <a:xfrm>
            <a:off x="2346325" y="205581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0" name="Line 34"/>
          <p:cNvSpPr>
            <a:spLocks noChangeShapeType="1"/>
          </p:cNvSpPr>
          <p:nvPr/>
        </p:nvSpPr>
        <p:spPr bwMode="auto">
          <a:xfrm flipV="1">
            <a:off x="2763838" y="206216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2228850" y="15017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32" name="Rectangle 36"/>
          <p:cNvSpPr>
            <a:spLocks noChangeArrowheads="1"/>
          </p:cNvSpPr>
          <p:nvPr/>
        </p:nvSpPr>
        <p:spPr bwMode="auto">
          <a:xfrm>
            <a:off x="3095625" y="150336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33" name="Line 37"/>
          <p:cNvSpPr>
            <a:spLocks noChangeShapeType="1"/>
          </p:cNvSpPr>
          <p:nvPr/>
        </p:nvSpPr>
        <p:spPr bwMode="auto">
          <a:xfrm flipH="1" flipV="1">
            <a:off x="2551113" y="1917700"/>
            <a:ext cx="1587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4" name="Line 38"/>
          <p:cNvSpPr>
            <a:spLocks noChangeShapeType="1"/>
          </p:cNvSpPr>
          <p:nvPr/>
        </p:nvSpPr>
        <p:spPr bwMode="auto">
          <a:xfrm flipH="1" flipV="1">
            <a:off x="3475038" y="1920875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5" name="Rectangle 39"/>
          <p:cNvSpPr>
            <a:spLocks noChangeArrowheads="1"/>
          </p:cNvSpPr>
          <p:nvPr/>
        </p:nvSpPr>
        <p:spPr bwMode="auto">
          <a:xfrm>
            <a:off x="5832475" y="1430338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6" name="Rectangle 40"/>
          <p:cNvSpPr>
            <a:spLocks noChangeArrowheads="1"/>
          </p:cNvSpPr>
          <p:nvPr/>
        </p:nvSpPr>
        <p:spPr bwMode="auto">
          <a:xfrm>
            <a:off x="6069013" y="223202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7" name="Rectangle 41"/>
          <p:cNvSpPr>
            <a:spLocks noChangeArrowheads="1"/>
          </p:cNvSpPr>
          <p:nvPr/>
        </p:nvSpPr>
        <p:spPr bwMode="auto">
          <a:xfrm>
            <a:off x="6310313" y="2792413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8" name="Rectangle 42"/>
          <p:cNvSpPr>
            <a:spLocks noChangeArrowheads="1"/>
          </p:cNvSpPr>
          <p:nvPr/>
        </p:nvSpPr>
        <p:spPr bwMode="auto">
          <a:xfrm>
            <a:off x="6310313" y="23209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9239" name="Line 43"/>
          <p:cNvSpPr>
            <a:spLocks noChangeShapeType="1"/>
          </p:cNvSpPr>
          <p:nvPr/>
        </p:nvSpPr>
        <p:spPr bwMode="auto">
          <a:xfrm>
            <a:off x="6221413" y="207486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0" name="Line 44"/>
          <p:cNvSpPr>
            <a:spLocks noChangeShapeType="1"/>
          </p:cNvSpPr>
          <p:nvPr/>
        </p:nvSpPr>
        <p:spPr bwMode="auto">
          <a:xfrm flipV="1">
            <a:off x="6638925" y="208121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1" name="Rectangle 45"/>
          <p:cNvSpPr>
            <a:spLocks noChangeArrowheads="1"/>
          </p:cNvSpPr>
          <p:nvPr/>
        </p:nvSpPr>
        <p:spPr bwMode="auto">
          <a:xfrm>
            <a:off x="6103938" y="15208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42" name="Rectangle 46"/>
          <p:cNvSpPr>
            <a:spLocks noChangeArrowheads="1"/>
          </p:cNvSpPr>
          <p:nvPr/>
        </p:nvSpPr>
        <p:spPr bwMode="auto">
          <a:xfrm>
            <a:off x="6970713" y="152241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43" name="Line 47"/>
          <p:cNvSpPr>
            <a:spLocks noChangeShapeType="1"/>
          </p:cNvSpPr>
          <p:nvPr/>
        </p:nvSpPr>
        <p:spPr bwMode="auto">
          <a:xfrm flipH="1" flipV="1">
            <a:off x="6426200" y="1936750"/>
            <a:ext cx="1588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4" name="Line 48"/>
          <p:cNvSpPr>
            <a:spLocks noChangeShapeType="1"/>
          </p:cNvSpPr>
          <p:nvPr/>
        </p:nvSpPr>
        <p:spPr bwMode="auto">
          <a:xfrm flipH="1" flipV="1">
            <a:off x="7350125" y="1939925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5" name="Text Box 49"/>
          <p:cNvSpPr txBox="1">
            <a:spLocks noChangeArrowheads="1"/>
          </p:cNvSpPr>
          <p:nvPr/>
        </p:nvSpPr>
        <p:spPr bwMode="auto">
          <a:xfrm>
            <a:off x="1935163" y="3059113"/>
            <a:ext cx="1335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sending host</a:t>
            </a:r>
          </a:p>
        </p:txBody>
      </p:sp>
      <p:sp>
        <p:nvSpPr>
          <p:cNvPr id="9246" name="Text Box 50"/>
          <p:cNvSpPr txBox="1">
            <a:spLocks noChangeArrowheads="1"/>
          </p:cNvSpPr>
          <p:nvPr/>
        </p:nvSpPr>
        <p:spPr bwMode="auto">
          <a:xfrm>
            <a:off x="5727700" y="3057525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receiving host</a:t>
            </a:r>
          </a:p>
        </p:txBody>
      </p:sp>
      <p:sp>
        <p:nvSpPr>
          <p:cNvPr id="9247" name="Rectangle 51"/>
          <p:cNvSpPr>
            <a:spLocks noChangeArrowheads="1"/>
          </p:cNvSpPr>
          <p:nvPr/>
        </p:nvSpPr>
        <p:spPr bwMode="auto">
          <a:xfrm>
            <a:off x="1512888" y="1966913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8" name="Text Box 52"/>
          <p:cNvSpPr txBox="1">
            <a:spLocks noChangeArrowheads="1"/>
          </p:cNvSpPr>
          <p:nvPr/>
        </p:nvSpPr>
        <p:spPr bwMode="auto">
          <a:xfrm>
            <a:off x="1476375" y="1922463"/>
            <a:ext cx="825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9249" name="Line 53"/>
          <p:cNvSpPr>
            <a:spLocks noChangeShapeType="1"/>
          </p:cNvSpPr>
          <p:nvPr/>
        </p:nvSpPr>
        <p:spPr bwMode="auto">
          <a:xfrm>
            <a:off x="5961063" y="1870075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0" name="Rectangle 54"/>
          <p:cNvSpPr>
            <a:spLocks noChangeArrowheads="1"/>
          </p:cNvSpPr>
          <p:nvPr/>
        </p:nvSpPr>
        <p:spPr bwMode="auto">
          <a:xfrm>
            <a:off x="5422900" y="1985963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1" name="Text Box 55"/>
          <p:cNvSpPr txBox="1">
            <a:spLocks noChangeArrowheads="1"/>
          </p:cNvSpPr>
          <p:nvPr/>
        </p:nvSpPr>
        <p:spPr bwMode="auto">
          <a:xfrm>
            <a:off x="5386388" y="1941513"/>
            <a:ext cx="823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56355" name="Freeform 56"/>
          <p:cNvSpPr>
            <a:spLocks/>
          </p:cNvSpPr>
          <p:nvPr/>
        </p:nvSpPr>
        <p:spPr bwMode="auto">
          <a:xfrm>
            <a:off x="2768600" y="2903538"/>
            <a:ext cx="3883025" cy="447675"/>
          </a:xfrm>
          <a:custGeom>
            <a:avLst/>
            <a:gdLst>
              <a:gd name="T0" fmla="*/ 0 w 2597"/>
              <a:gd name="T1" fmla="*/ 0 h 384"/>
              <a:gd name="T2" fmla="*/ 0 w 2597"/>
              <a:gd name="T3" fmla="*/ 2147483647 h 384"/>
              <a:gd name="T4" fmla="*/ 2147483647 w 2597"/>
              <a:gd name="T5" fmla="*/ 2147483647 h 384"/>
              <a:gd name="T6" fmla="*/ 2147483647 w 2597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53" name="Rectangle 57"/>
          <p:cNvSpPr>
            <a:spLocks noChangeArrowheads="1"/>
          </p:cNvSpPr>
          <p:nvPr/>
        </p:nvSpPr>
        <p:spPr bwMode="auto">
          <a:xfrm>
            <a:off x="4681538" y="3419475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4" name="Text Box 58"/>
          <p:cNvSpPr txBox="1">
            <a:spLocks noChangeArrowheads="1"/>
          </p:cNvSpPr>
          <p:nvPr/>
        </p:nvSpPr>
        <p:spPr bwMode="auto">
          <a:xfrm>
            <a:off x="4654550" y="3375025"/>
            <a:ext cx="823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9255" name="Line 59"/>
          <p:cNvSpPr>
            <a:spLocks noChangeShapeType="1"/>
          </p:cNvSpPr>
          <p:nvPr/>
        </p:nvSpPr>
        <p:spPr bwMode="auto">
          <a:xfrm>
            <a:off x="5654675" y="3511550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6" name="Text Box 60"/>
          <p:cNvSpPr txBox="1">
            <a:spLocks noChangeArrowheads="1"/>
          </p:cNvSpPr>
          <p:nvPr/>
        </p:nvSpPr>
        <p:spPr bwMode="auto">
          <a:xfrm>
            <a:off x="2244725" y="3668713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9257" name="Line 61"/>
          <p:cNvSpPr>
            <a:spLocks noChangeShapeType="1"/>
          </p:cNvSpPr>
          <p:nvPr/>
        </p:nvSpPr>
        <p:spPr bwMode="auto">
          <a:xfrm flipV="1">
            <a:off x="2873375" y="3575050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56361" name="Picture 6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9144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703079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17345</TotalTime>
  <Words>5368</Words>
  <Application>Microsoft Office PowerPoint</Application>
  <PresentationFormat>On-screen Show (4:3)</PresentationFormat>
  <Paragraphs>1234</Paragraphs>
  <Slides>72</Slides>
  <Notes>69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2" baseType="lpstr">
      <vt:lpstr>MS Mincho</vt:lpstr>
      <vt:lpstr>Arial</vt:lpstr>
      <vt:lpstr>Comic Sans MS</vt:lpstr>
      <vt:lpstr>Courier New</vt:lpstr>
      <vt:lpstr>Gill Sans MT</vt:lpstr>
      <vt:lpstr>Tahoma</vt:lpstr>
      <vt:lpstr>Times New Roman</vt:lpstr>
      <vt:lpstr>Wingdings</vt:lpstr>
      <vt:lpstr>Default Design</vt:lpstr>
      <vt:lpstr>Equation</vt:lpstr>
      <vt:lpstr>PowerPoint Presentation</vt:lpstr>
      <vt:lpstr>Chapter 6: Link layer and LANs</vt:lpstr>
      <vt:lpstr>Link layer, LANs: outline</vt:lpstr>
      <vt:lpstr>Link layer: introduction</vt:lpstr>
      <vt:lpstr>Link layer: context</vt:lpstr>
      <vt:lpstr>Link layer services</vt:lpstr>
      <vt:lpstr>Link layer services (more)</vt:lpstr>
      <vt:lpstr>Where is the link layer implemented?</vt:lpstr>
      <vt:lpstr>Adaptors communicating</vt:lpstr>
      <vt:lpstr>Link layer, LANs: outline</vt:lpstr>
      <vt:lpstr>Error detection</vt:lpstr>
      <vt:lpstr>Parity checking</vt:lpstr>
      <vt:lpstr>Internet checksum (review)</vt:lpstr>
      <vt:lpstr>Cyclic redundancy check</vt:lpstr>
      <vt:lpstr>CRC example</vt:lpstr>
      <vt:lpstr>Link layer, LANs: outline</vt:lpstr>
      <vt:lpstr>Multiple access links, protocols</vt:lpstr>
      <vt:lpstr>Multiple access protocols</vt:lpstr>
      <vt:lpstr>An ideal multiple access protocol</vt:lpstr>
      <vt:lpstr>MAC protocols: taxonomy</vt:lpstr>
      <vt:lpstr>Channel partitioning MAC protocols: TDMA</vt:lpstr>
      <vt:lpstr>Channel partitioning MAC protocols: FDMA</vt:lpstr>
      <vt:lpstr>Random access protocols</vt:lpstr>
      <vt:lpstr>Slotted ALOHA</vt:lpstr>
      <vt:lpstr>Slotted ALOHA</vt:lpstr>
      <vt:lpstr>Slotted ALOHA: efficiency</vt:lpstr>
      <vt:lpstr>Pure (unslotted) ALOHA</vt:lpstr>
      <vt:lpstr>Pure ALOHA efficiency</vt:lpstr>
      <vt:lpstr>CSMA (carrier sense multiple access)</vt:lpstr>
      <vt:lpstr>CSMA collisions</vt:lpstr>
      <vt:lpstr>CSMA/CD (collision detection)</vt:lpstr>
      <vt:lpstr>CSMA/CD (collision detection)</vt:lpstr>
      <vt:lpstr>Ethernet CSMA/CD algorithm</vt:lpstr>
      <vt:lpstr>CSMA/CD efficiency</vt:lpstr>
      <vt:lpstr>“Taking turns” MAC protocols</vt:lpstr>
      <vt:lpstr>“Taking turns” MAC protocols</vt:lpstr>
      <vt:lpstr>“Taking turns” MAC protocols</vt:lpstr>
      <vt:lpstr>PowerPoint Presentation</vt:lpstr>
      <vt:lpstr>PowerPoint Presentation</vt:lpstr>
      <vt:lpstr> Summary of MAC protocols</vt:lpstr>
      <vt:lpstr>Link layer, LANs: outline</vt:lpstr>
      <vt:lpstr>MAC addresses and ARP</vt:lpstr>
      <vt:lpstr>LAN addresses and ARP</vt:lpstr>
      <vt:lpstr>LAN addresses (more)</vt:lpstr>
      <vt:lpstr>ARP: address resolution protocol</vt:lpstr>
      <vt:lpstr>ARP protocol: same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Link layer, LANs: outline</vt:lpstr>
      <vt:lpstr>Ethernet</vt:lpstr>
      <vt:lpstr>Ethernet: physical topology</vt:lpstr>
      <vt:lpstr>Ethernet frame structure</vt:lpstr>
      <vt:lpstr>Ethernet frame structure (more)</vt:lpstr>
      <vt:lpstr>Ethernet: unreliable, connectionless</vt:lpstr>
      <vt:lpstr>802.3 Ethernet standards: link &amp; physical layers</vt:lpstr>
      <vt:lpstr>Link layer, LANs: outline</vt:lpstr>
      <vt:lpstr>Ethernet switch</vt:lpstr>
      <vt:lpstr>Switch: multiple simultaneous transmissions</vt:lpstr>
      <vt:lpstr>Switch forwarding table</vt:lpstr>
      <vt:lpstr>Switch: self-learning</vt:lpstr>
      <vt:lpstr>Switch: frame filtering/forwarding</vt:lpstr>
      <vt:lpstr>Self-learning, forwarding: example</vt:lpstr>
      <vt:lpstr>Interconnecting switches</vt:lpstr>
      <vt:lpstr>Self-learning multi-switch example</vt:lpstr>
      <vt:lpstr>Institutional network</vt:lpstr>
      <vt:lpstr>Switches vs. routers</vt:lpstr>
      <vt:lpstr>Chapter 6: Summary</vt:lpstr>
      <vt:lpstr>Chapter 6: let’s take a breath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Chandrika Satyavolu</cp:lastModifiedBy>
  <cp:revision>512</cp:revision>
  <dcterms:created xsi:type="dcterms:W3CDTF">1999-10-08T19:08:27Z</dcterms:created>
  <dcterms:modified xsi:type="dcterms:W3CDTF">2020-11-12T20:10:27Z</dcterms:modified>
</cp:coreProperties>
</file>