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fbc7043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fbc7043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04d78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04d78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fbc7043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fbc7043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04d782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04d782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9db9187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9db9187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04d782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04d782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04d782c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04d782c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04d782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04d782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04d782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04d782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02512e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02512e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fbc704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fbc704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fbc7043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fbc7043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fbc7043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fbc7043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fbc704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fbc704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fbc704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fbc704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fbc7043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fbc7043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fbc7043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fbc7043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a/csumb.edu/file/d/1IWYoZU6wIIiP6jAHQyTDw4u63-r4CkA9/view?usp=sharing"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HU5uoD1UM6wRqgr4SRgVnEZy-9-RqgYM_0mmOrxT_wY/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csumb.edu" TargetMode="External"/><Relationship Id="rId4" Type="http://schemas.openxmlformats.org/officeDocument/2006/relationships/hyperlink" Target="http://www.csumb.edu" TargetMode="External"/><Relationship Id="rId5" Type="http://schemas.openxmlformats.org/officeDocument/2006/relationships/hyperlink" Target="http://www.csumb.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CST 311</a:t>
            </a:r>
            <a:endParaRPr/>
          </a:p>
          <a:p>
            <a:pPr indent="0" lvl="0" marL="0" rtl="0" algn="ctr">
              <a:spcBef>
                <a:spcPts val="0"/>
              </a:spcBef>
              <a:spcAft>
                <a:spcPts val="0"/>
              </a:spcAft>
              <a:buNone/>
            </a:pPr>
            <a:r>
              <a:rPr lang="en"/>
              <a:t>Final Review</a:t>
            </a:r>
            <a:endParaRPr/>
          </a:p>
        </p:txBody>
      </p:sp>
      <p:sp>
        <p:nvSpPr>
          <p:cNvPr id="57" name="Google Shape;57;p13"/>
          <p:cNvSpPr txBox="1"/>
          <p:nvPr>
            <p:ph idx="1" type="subTitle"/>
          </p:nvPr>
        </p:nvSpPr>
        <p:spPr>
          <a:xfrm>
            <a:off x="311700" y="3165826"/>
            <a:ext cx="8520600" cy="104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lot of different pieces of ideas, concepts, technologies and protocols come together to create the Internet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Understanding these helps us be better ________</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111" name="Google Shape;111;p22"/>
          <p:cNvSpPr txBox="1"/>
          <p:nvPr>
            <p:ph idx="1" type="body"/>
          </p:nvPr>
        </p:nvSpPr>
        <p:spPr>
          <a:xfrm>
            <a:off x="311700" y="1152475"/>
            <a:ext cx="8579400" cy="385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End to end delay</a:t>
            </a:r>
            <a:endParaRPr sz="2400"/>
          </a:p>
          <a:p>
            <a:pPr indent="-381000" lvl="1" marL="914400" rtl="0" algn="l">
              <a:spcBef>
                <a:spcPts val="0"/>
              </a:spcBef>
              <a:spcAft>
                <a:spcPts val="0"/>
              </a:spcAft>
              <a:buSzPts val="2400"/>
              <a:buChar char="○"/>
            </a:pPr>
            <a:r>
              <a:rPr lang="en" sz="2400"/>
              <a:t>Processing</a:t>
            </a:r>
            <a:endParaRPr sz="2400"/>
          </a:p>
          <a:p>
            <a:pPr indent="-381000" lvl="1" marL="914400" rtl="0" algn="l">
              <a:spcBef>
                <a:spcPts val="0"/>
              </a:spcBef>
              <a:spcAft>
                <a:spcPts val="0"/>
              </a:spcAft>
              <a:buSzPts val="2400"/>
              <a:buChar char="○"/>
            </a:pPr>
            <a:r>
              <a:rPr lang="en" sz="2400"/>
              <a:t>Transmission</a:t>
            </a:r>
            <a:endParaRPr sz="2400"/>
          </a:p>
          <a:p>
            <a:pPr indent="-381000" lvl="1" marL="914400" rtl="0" algn="l">
              <a:spcBef>
                <a:spcPts val="0"/>
              </a:spcBef>
              <a:spcAft>
                <a:spcPts val="0"/>
              </a:spcAft>
              <a:buSzPts val="2400"/>
              <a:buChar char="○"/>
            </a:pPr>
            <a:r>
              <a:rPr lang="en" sz="2400"/>
              <a:t>Propagation</a:t>
            </a:r>
            <a:endParaRPr sz="2400"/>
          </a:p>
          <a:p>
            <a:pPr indent="-381000" lvl="1" marL="914400" rtl="0" algn="l">
              <a:spcBef>
                <a:spcPts val="0"/>
              </a:spcBef>
              <a:spcAft>
                <a:spcPts val="0"/>
              </a:spcAft>
              <a:buSzPts val="2400"/>
              <a:buChar char="○"/>
            </a:pPr>
            <a:r>
              <a:rPr lang="en" sz="2400"/>
              <a:t>Queuing</a:t>
            </a:r>
            <a:endParaRPr sz="2400"/>
          </a:p>
          <a:p>
            <a:pPr indent="-381000" lvl="0" marL="457200" rtl="0" algn="l">
              <a:spcBef>
                <a:spcPts val="0"/>
              </a:spcBef>
              <a:spcAft>
                <a:spcPts val="0"/>
              </a:spcAft>
              <a:buSzPts val="2400"/>
              <a:buChar char="●"/>
            </a:pPr>
            <a:r>
              <a:rPr lang="en" sz="2400"/>
              <a:t>Capacity</a:t>
            </a:r>
            <a:endParaRPr sz="2400"/>
          </a:p>
          <a:p>
            <a:pPr indent="-381000" lvl="1" marL="914400" rtl="0" algn="l">
              <a:spcBef>
                <a:spcPts val="0"/>
              </a:spcBef>
              <a:spcAft>
                <a:spcPts val="0"/>
              </a:spcAft>
              <a:buSzPts val="2400"/>
              <a:buChar char="○"/>
            </a:pPr>
            <a:r>
              <a:rPr lang="en" sz="2400"/>
              <a:t>Bandwidth</a:t>
            </a:r>
            <a:endParaRPr sz="2400"/>
          </a:p>
          <a:p>
            <a:pPr indent="-381000" lvl="1" marL="914400" rtl="0" algn="l">
              <a:spcBef>
                <a:spcPts val="0"/>
              </a:spcBef>
              <a:spcAft>
                <a:spcPts val="0"/>
              </a:spcAft>
              <a:buSzPts val="2400"/>
              <a:buChar char="○"/>
            </a:pPr>
            <a:r>
              <a:rPr lang="en" sz="2400"/>
              <a:t>Throughput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Protocols</a:t>
            </a:r>
            <a:endParaRPr/>
          </a:p>
        </p:txBody>
      </p:sp>
      <p:sp>
        <p:nvSpPr>
          <p:cNvPr id="117" name="Google Shape;117;p23"/>
          <p:cNvSpPr txBox="1"/>
          <p:nvPr>
            <p:ph idx="1" type="body"/>
          </p:nvPr>
        </p:nvSpPr>
        <p:spPr>
          <a:xfrm>
            <a:off x="311700" y="1152475"/>
            <a:ext cx="8579400" cy="38535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Rules for communication</a:t>
            </a:r>
            <a:endParaRPr sz="2400"/>
          </a:p>
          <a:p>
            <a:pPr indent="-381000" lvl="0" marL="457200" marR="0" rtl="0" algn="l">
              <a:lnSpc>
                <a:spcPct val="115000"/>
              </a:lnSpc>
              <a:spcBef>
                <a:spcPts val="0"/>
              </a:spcBef>
              <a:spcAft>
                <a:spcPts val="0"/>
              </a:spcAft>
              <a:buSzPts val="2400"/>
              <a:buChar char="●"/>
            </a:pPr>
            <a:r>
              <a:rPr lang="en" sz="2400"/>
              <a:t>Precise computer science skills</a:t>
            </a:r>
            <a:endParaRPr sz="2400"/>
          </a:p>
          <a:p>
            <a:pPr indent="-381000" lvl="0" marL="457200" marR="0" rtl="0" algn="l">
              <a:lnSpc>
                <a:spcPct val="115000"/>
              </a:lnSpc>
              <a:spcBef>
                <a:spcPts val="0"/>
              </a:spcBef>
              <a:spcAft>
                <a:spcPts val="0"/>
              </a:spcAft>
              <a:buClr>
                <a:schemeClr val="dk2"/>
              </a:buClr>
              <a:buSzPts val="2400"/>
              <a:buFont typeface="Proxima Nova"/>
              <a:buChar char="●"/>
            </a:pPr>
            <a:r>
              <a:rPr lang="en" sz="2400"/>
              <a:t>HTTP</a:t>
            </a:r>
            <a:endParaRPr sz="2400"/>
          </a:p>
          <a:p>
            <a:pPr indent="-381000" lvl="0" marL="457200" marR="0" rtl="0" algn="l">
              <a:lnSpc>
                <a:spcPct val="115000"/>
              </a:lnSpc>
              <a:spcBef>
                <a:spcPts val="0"/>
              </a:spcBef>
              <a:spcAft>
                <a:spcPts val="0"/>
              </a:spcAft>
              <a:buSzPts val="2400"/>
              <a:buChar char="●"/>
            </a:pPr>
            <a:r>
              <a:rPr lang="en" sz="2400"/>
              <a:t>TCP</a:t>
            </a:r>
            <a:endParaRPr sz="2400"/>
          </a:p>
          <a:p>
            <a:pPr indent="-381000" lvl="0" marL="457200" marR="0" rtl="0" algn="l">
              <a:lnSpc>
                <a:spcPct val="115000"/>
              </a:lnSpc>
              <a:spcBef>
                <a:spcPts val="0"/>
              </a:spcBef>
              <a:spcAft>
                <a:spcPts val="0"/>
              </a:spcAft>
              <a:buSzPts val="2400"/>
              <a:buChar char="●"/>
            </a:pPr>
            <a:r>
              <a:rPr lang="en" sz="2400"/>
              <a:t>IP</a:t>
            </a:r>
            <a:endParaRPr sz="2400"/>
          </a:p>
          <a:p>
            <a:pPr indent="-381000" lvl="0" marL="457200" marR="0" rtl="0" algn="l">
              <a:lnSpc>
                <a:spcPct val="115000"/>
              </a:lnSpc>
              <a:spcBef>
                <a:spcPts val="0"/>
              </a:spcBef>
              <a:spcAft>
                <a:spcPts val="0"/>
              </a:spcAft>
              <a:buSzPts val="2400"/>
              <a:buChar char="●"/>
            </a:pPr>
            <a:r>
              <a:rPr lang="en" sz="2400"/>
              <a:t>ARP</a:t>
            </a:r>
            <a:endParaRPr sz="2400"/>
          </a:p>
          <a:p>
            <a:pPr indent="-381000" lvl="0" marL="457200" marR="0" rtl="0" algn="l">
              <a:lnSpc>
                <a:spcPct val="115000"/>
              </a:lnSpc>
              <a:spcBef>
                <a:spcPts val="0"/>
              </a:spcBef>
              <a:spcAft>
                <a:spcPts val="0"/>
              </a:spcAft>
              <a:buSzPts val="2400"/>
              <a:buChar char="●"/>
            </a:pPr>
            <a:r>
              <a:rPr lang="en" sz="2400"/>
              <a:t>CSMA/CA</a:t>
            </a:r>
            <a:endParaRPr sz="2400"/>
          </a:p>
          <a:p>
            <a:pPr indent="-381000" lvl="0" marL="457200" marR="0" rtl="0" algn="l">
              <a:lnSpc>
                <a:spcPct val="115000"/>
              </a:lnSpc>
              <a:spcBef>
                <a:spcPts val="0"/>
              </a:spcBef>
              <a:spcAft>
                <a:spcPts val="0"/>
              </a:spcAft>
              <a:buSzPts val="2400"/>
              <a:buChar char="●"/>
            </a:pPr>
            <a:r>
              <a:rPr lang="en" sz="2400"/>
              <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123" name="Google Shape;123;p24"/>
          <p:cNvSpPr txBox="1"/>
          <p:nvPr>
            <p:ph idx="1" type="body"/>
          </p:nvPr>
        </p:nvSpPr>
        <p:spPr>
          <a:xfrm>
            <a:off x="311700" y="1152475"/>
            <a:ext cx="4258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Confidentiality</a:t>
            </a:r>
            <a:endParaRPr/>
          </a:p>
          <a:p>
            <a:pPr indent="-342900" lvl="0" marL="457200" rtl="0" algn="l">
              <a:spcBef>
                <a:spcPts val="0"/>
              </a:spcBef>
              <a:spcAft>
                <a:spcPts val="0"/>
              </a:spcAft>
              <a:buSzPts val="1800"/>
              <a:buChar char="●"/>
            </a:pPr>
            <a:r>
              <a:rPr lang="en"/>
              <a:t>Integrity</a:t>
            </a:r>
            <a:endParaRPr/>
          </a:p>
          <a:p>
            <a:pPr indent="-342900" lvl="0" marL="457200" rtl="0" algn="l">
              <a:spcBef>
                <a:spcPts val="0"/>
              </a:spcBef>
              <a:spcAft>
                <a:spcPts val="0"/>
              </a:spcAft>
              <a:buSzPts val="1800"/>
              <a:buChar char="●"/>
            </a:pPr>
            <a:r>
              <a:rPr lang="en"/>
              <a:t>Availability</a:t>
            </a:r>
            <a:endParaRPr/>
          </a:p>
          <a:p>
            <a:pPr indent="-342900" lvl="0" marL="457200" rtl="0" algn="l">
              <a:spcBef>
                <a:spcPts val="0"/>
              </a:spcBef>
              <a:spcAft>
                <a:spcPts val="0"/>
              </a:spcAft>
              <a:buSzPts val="1800"/>
              <a:buChar char="●"/>
            </a:pPr>
            <a:r>
              <a:rPr lang="en"/>
              <a:t>Authentication</a:t>
            </a:r>
            <a:endParaRPr/>
          </a:p>
          <a:p>
            <a:pPr indent="-342900" lvl="0" marL="457200" rtl="0" algn="l">
              <a:spcBef>
                <a:spcPts val="0"/>
              </a:spcBef>
              <a:spcAft>
                <a:spcPts val="0"/>
              </a:spcAft>
              <a:buSzPts val="1800"/>
              <a:buChar char="●"/>
            </a:pPr>
            <a:r>
              <a:rPr lang="en"/>
              <a:t>Authorization</a:t>
            </a:r>
            <a:endParaRPr/>
          </a:p>
        </p:txBody>
      </p:sp>
      <p:sp>
        <p:nvSpPr>
          <p:cNvPr id="124" name="Google Shape;124;p24"/>
          <p:cNvSpPr txBox="1"/>
          <p:nvPr>
            <p:ph idx="1" type="body"/>
          </p:nvPr>
        </p:nvSpPr>
        <p:spPr>
          <a:xfrm>
            <a:off x="4731300" y="1152475"/>
            <a:ext cx="4258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Symmetric Encryption</a:t>
            </a:r>
            <a:endParaRPr/>
          </a:p>
          <a:p>
            <a:pPr indent="-342900" lvl="0" marL="457200" rtl="0" algn="l">
              <a:spcBef>
                <a:spcPts val="0"/>
              </a:spcBef>
              <a:spcAft>
                <a:spcPts val="0"/>
              </a:spcAft>
              <a:buSzPts val="1800"/>
              <a:buChar char="●"/>
            </a:pPr>
            <a:r>
              <a:rPr lang="en"/>
              <a:t>Public Key Encryption</a:t>
            </a:r>
            <a:endParaRPr/>
          </a:p>
          <a:p>
            <a:pPr indent="-342900" lvl="0" marL="457200" rtl="0" algn="l">
              <a:spcBef>
                <a:spcPts val="0"/>
              </a:spcBef>
              <a:spcAft>
                <a:spcPts val="0"/>
              </a:spcAft>
              <a:buSzPts val="1800"/>
              <a:buChar char="●"/>
            </a:pPr>
            <a:r>
              <a:rPr lang="en"/>
              <a:t>Public Key Infrastructure</a:t>
            </a:r>
            <a:endParaRPr/>
          </a:p>
          <a:p>
            <a:pPr indent="-342900" lvl="0" marL="457200" rtl="0" algn="l">
              <a:spcBef>
                <a:spcPts val="0"/>
              </a:spcBef>
              <a:spcAft>
                <a:spcPts val="0"/>
              </a:spcAft>
              <a:buSzPts val="1800"/>
              <a:buChar char="●"/>
            </a:pPr>
            <a:r>
              <a:rPr lang="en"/>
              <a:t>Security at each layer (each link)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7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map</a:t>
            </a:r>
            <a:endParaRPr/>
          </a:p>
        </p:txBody>
      </p:sp>
      <p:sp>
        <p:nvSpPr>
          <p:cNvPr id="130" name="Google Shape;130;p25"/>
          <p:cNvSpPr txBox="1"/>
          <p:nvPr>
            <p:ph idx="1" type="body"/>
          </p:nvPr>
        </p:nvSpPr>
        <p:spPr>
          <a:xfrm>
            <a:off x="7549250" y="1152475"/>
            <a:ext cx="150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this as starting point and add more leaves and notes.</a:t>
            </a:r>
            <a:endParaRPr/>
          </a:p>
        </p:txBody>
      </p:sp>
      <p:pic>
        <p:nvPicPr>
          <p:cNvPr id="131" name="Google Shape;131;p25">
            <a:hlinkClick r:id="rId3"/>
          </p:cNvPr>
          <p:cNvPicPr preferRelativeResize="0"/>
          <p:nvPr/>
        </p:nvPicPr>
        <p:blipFill>
          <a:blip r:embed="rId4">
            <a:alphaModFix/>
          </a:blip>
          <a:stretch>
            <a:fillRect/>
          </a:stretch>
        </p:blipFill>
        <p:spPr>
          <a:xfrm>
            <a:off x="91775" y="650576"/>
            <a:ext cx="7411574" cy="4265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Solving</a:t>
            </a:r>
            <a:endParaRPr/>
          </a:p>
          <a:p>
            <a:pPr indent="-317500" lvl="1" marL="914400" rtl="0" algn="l">
              <a:spcBef>
                <a:spcPts val="0"/>
              </a:spcBef>
              <a:spcAft>
                <a:spcPts val="0"/>
              </a:spcAft>
              <a:buSzPts val="1400"/>
              <a:buChar char="○"/>
            </a:pPr>
            <a:r>
              <a:rPr lang="en"/>
              <a:t>Virtual Machines</a:t>
            </a:r>
            <a:endParaRPr/>
          </a:p>
          <a:p>
            <a:pPr indent="-317500" lvl="1" marL="914400" rtl="0" algn="l">
              <a:spcBef>
                <a:spcPts val="0"/>
              </a:spcBef>
              <a:spcAft>
                <a:spcPts val="0"/>
              </a:spcAft>
              <a:buSzPts val="1400"/>
              <a:buChar char="○"/>
            </a:pPr>
            <a:r>
              <a:rPr lang="en"/>
              <a:t>Unix command line</a:t>
            </a:r>
            <a:endParaRPr/>
          </a:p>
          <a:p>
            <a:pPr indent="-317500" lvl="1" marL="914400" rtl="0" algn="l">
              <a:spcBef>
                <a:spcPts val="0"/>
              </a:spcBef>
              <a:spcAft>
                <a:spcPts val="0"/>
              </a:spcAft>
              <a:buSzPts val="1400"/>
              <a:buChar char="○"/>
            </a:pPr>
            <a:r>
              <a:rPr lang="en"/>
              <a:t>Debugging networking problems</a:t>
            </a:r>
            <a:endParaRPr/>
          </a:p>
          <a:p>
            <a:pPr indent="-317500" lvl="2" marL="1371600" rtl="0" algn="l">
              <a:spcBef>
                <a:spcPts val="0"/>
              </a:spcBef>
              <a:spcAft>
                <a:spcPts val="0"/>
              </a:spcAft>
              <a:buSzPts val="1400"/>
              <a:buChar char="■"/>
            </a:pPr>
            <a:r>
              <a:rPr lang="en"/>
              <a:t>ifconfig</a:t>
            </a:r>
            <a:endParaRPr/>
          </a:p>
          <a:p>
            <a:pPr indent="-317500" lvl="2" marL="1371600" rtl="0" algn="l">
              <a:spcBef>
                <a:spcPts val="0"/>
              </a:spcBef>
              <a:spcAft>
                <a:spcPts val="0"/>
              </a:spcAft>
              <a:buSzPts val="1400"/>
              <a:buChar char="■"/>
            </a:pPr>
            <a:r>
              <a:rPr lang="en"/>
              <a:t>ping</a:t>
            </a:r>
            <a:endParaRPr/>
          </a:p>
          <a:p>
            <a:pPr indent="-317500" lvl="1" marL="914400" rtl="0" algn="l">
              <a:spcBef>
                <a:spcPts val="0"/>
              </a:spcBef>
              <a:spcAft>
                <a:spcPts val="0"/>
              </a:spcAft>
              <a:buSzPts val="1400"/>
              <a:buChar char="○"/>
            </a:pPr>
            <a:r>
              <a:rPr lang="en"/>
              <a:t>Learning from online resources</a:t>
            </a:r>
            <a:endParaRPr/>
          </a:p>
          <a:p>
            <a:pPr indent="-342900" lvl="0" marL="457200" rtl="0" algn="l">
              <a:spcBef>
                <a:spcPts val="0"/>
              </a:spcBef>
              <a:spcAft>
                <a:spcPts val="0"/>
              </a:spcAft>
              <a:buSzPts val="1800"/>
              <a:buChar char="●"/>
            </a:pPr>
            <a:r>
              <a:rPr lang="en"/>
              <a:t>Apply Networking Concepts to Other Fields</a:t>
            </a:r>
            <a:endParaRPr/>
          </a:p>
          <a:p>
            <a:pPr indent="-317500" lvl="1" marL="914400" rtl="0" algn="l">
              <a:spcBef>
                <a:spcPts val="0"/>
              </a:spcBef>
              <a:spcAft>
                <a:spcPts val="0"/>
              </a:spcAft>
              <a:buSzPts val="1400"/>
              <a:buChar char="○"/>
            </a:pPr>
            <a:r>
              <a:rPr lang="en"/>
              <a:t>Separation of concerns</a:t>
            </a:r>
            <a:endParaRPr/>
          </a:p>
          <a:p>
            <a:pPr indent="-317500" lvl="1" marL="914400" rtl="0" algn="l">
              <a:spcBef>
                <a:spcPts val="0"/>
              </a:spcBef>
              <a:spcAft>
                <a:spcPts val="0"/>
              </a:spcAft>
              <a:buSzPts val="1400"/>
              <a:buChar char="○"/>
            </a:pPr>
            <a:r>
              <a:rPr lang="en"/>
              <a:t>Protocol development</a:t>
            </a:r>
            <a:endParaRPr/>
          </a:p>
          <a:p>
            <a:pPr indent="0" lvl="0" marL="0" rtl="0" algn="l">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552625"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forward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Above &amp; Beyond</a:t>
            </a:r>
            <a:endParaRPr/>
          </a:p>
        </p:txBody>
      </p:sp>
      <p:sp>
        <p:nvSpPr>
          <p:cNvPr id="148" name="Google Shape;148;p28"/>
          <p:cNvSpPr txBox="1"/>
          <p:nvPr>
            <p:ph idx="1" type="body"/>
          </p:nvPr>
        </p:nvSpPr>
        <p:spPr>
          <a:xfrm>
            <a:off x="91950" y="1100050"/>
            <a:ext cx="9052200" cy="36975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n" sz="3000"/>
              <a:t>Pick a project of personal interest</a:t>
            </a:r>
            <a:endParaRPr sz="3000"/>
          </a:p>
          <a:p>
            <a:pPr indent="-419100" lvl="0" marL="457200" rtl="0" algn="l">
              <a:spcBef>
                <a:spcPts val="0"/>
              </a:spcBef>
              <a:spcAft>
                <a:spcPts val="0"/>
              </a:spcAft>
              <a:buSzPts val="3000"/>
              <a:buAutoNum type="arabicPeriod"/>
            </a:pPr>
            <a:r>
              <a:rPr lang="en" sz="3000"/>
              <a:t>Read challenging material in your field of interest</a:t>
            </a:r>
            <a:endParaRPr sz="3000"/>
          </a:p>
          <a:p>
            <a:pPr indent="-419100" lvl="0" marL="457200" rtl="0" algn="l">
              <a:spcBef>
                <a:spcPts val="0"/>
              </a:spcBef>
              <a:spcAft>
                <a:spcPts val="0"/>
              </a:spcAft>
              <a:buSzPts val="3000"/>
              <a:buAutoNum type="arabicPeriod"/>
            </a:pPr>
            <a:r>
              <a:rPr lang="en" sz="3000"/>
              <a:t>Curate your social media followings</a:t>
            </a:r>
            <a:endParaRPr sz="3000"/>
          </a:p>
          <a:p>
            <a:pPr indent="0" lvl="0" marL="457200" rtl="0" algn="l">
              <a:spcBef>
                <a:spcPts val="1600"/>
              </a:spcBef>
              <a:spcAft>
                <a:spcPts val="1600"/>
              </a:spcAft>
              <a:buNone/>
            </a:pPr>
            <a:r>
              <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Cultivate</a:t>
            </a:r>
            <a:endParaRPr sz="4800"/>
          </a:p>
          <a:p>
            <a:pPr indent="0" lvl="0" marL="0" rtl="0" algn="ctr">
              <a:spcBef>
                <a:spcPts val="1600"/>
              </a:spcBef>
              <a:spcAft>
                <a:spcPts val="0"/>
              </a:spcAft>
              <a:buNone/>
            </a:pPr>
            <a:r>
              <a:rPr lang="en" sz="4800"/>
              <a:t>Positive attitude &amp; </a:t>
            </a:r>
            <a:endParaRPr sz="4800"/>
          </a:p>
          <a:p>
            <a:pPr indent="0" lvl="0" marL="0" rtl="0" algn="ctr">
              <a:spcBef>
                <a:spcPts val="1600"/>
              </a:spcBef>
              <a:spcAft>
                <a:spcPts val="1600"/>
              </a:spcAft>
              <a:buNone/>
            </a:pPr>
            <a:r>
              <a:rPr lang="en" sz="4800"/>
              <a:t>Growth mindset</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txBox="1"/>
          <p:nvPr>
            <p:ph idx="1" type="body"/>
          </p:nvPr>
        </p:nvSpPr>
        <p:spPr>
          <a:xfrm>
            <a:off x="311700" y="1304875"/>
            <a:ext cx="75228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Good luck!</a:t>
            </a:r>
            <a:endParaRPr sz="3000"/>
          </a:p>
          <a:p>
            <a:pPr indent="0" lvl="0" marL="0" rtl="0" algn="ctr">
              <a:spcBef>
                <a:spcPts val="1600"/>
              </a:spcBef>
              <a:spcAft>
                <a:spcPts val="0"/>
              </a:spcAft>
              <a:buNone/>
            </a:pPr>
            <a:r>
              <a:rPr lang="en" sz="3000"/>
              <a:t>Let me know how I can help you!</a:t>
            </a:r>
            <a:endParaRPr sz="3000"/>
          </a:p>
          <a:p>
            <a:pPr indent="0" lvl="0" marL="0" rtl="0" algn="ctr">
              <a:spcBef>
                <a:spcPts val="1600"/>
              </a:spcBef>
              <a:spcAft>
                <a:spcPts val="0"/>
              </a:spcAft>
              <a:buNone/>
            </a:pPr>
            <a:r>
              <a:rPr lang="en" sz="3000"/>
              <a:t>(Connect with me on LinkedIn)</a:t>
            </a:r>
            <a:endParaRPr sz="3000"/>
          </a:p>
          <a:p>
            <a:pPr indent="0" lvl="0" marL="0" rtl="0" algn="r">
              <a:spcBef>
                <a:spcPts val="160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Difficult class?</a:t>
            </a:r>
            <a:endParaRPr/>
          </a:p>
        </p:txBody>
      </p:sp>
      <p:sp>
        <p:nvSpPr>
          <p:cNvPr id="63" name="Google Shape;63;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 Themes</a:t>
            </a:r>
            <a:endParaRPr/>
          </a:p>
        </p:txBody>
      </p:sp>
      <p:sp>
        <p:nvSpPr>
          <p:cNvPr id="69" name="Google Shape;69;p15"/>
          <p:cNvSpPr txBox="1"/>
          <p:nvPr>
            <p:ph idx="1" type="body"/>
          </p:nvPr>
        </p:nvSpPr>
        <p:spPr>
          <a:xfrm>
            <a:off x="311700" y="847675"/>
            <a:ext cx="8627400" cy="385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Layering</a:t>
            </a:r>
            <a:endParaRPr sz="2400"/>
          </a:p>
          <a:p>
            <a:pPr indent="-381000" lvl="0" marL="457200" rtl="0" algn="l">
              <a:spcBef>
                <a:spcPts val="0"/>
              </a:spcBef>
              <a:spcAft>
                <a:spcPts val="0"/>
              </a:spcAft>
              <a:buSzPts val="2400"/>
              <a:buChar char="●"/>
            </a:pPr>
            <a:r>
              <a:rPr lang="en" sz="2400"/>
              <a:t>Packet traversal/encapsulation</a:t>
            </a:r>
            <a:endParaRPr sz="2400"/>
          </a:p>
          <a:p>
            <a:pPr indent="-381000" lvl="0" marL="457200" rtl="0" algn="l">
              <a:spcBef>
                <a:spcPts val="0"/>
              </a:spcBef>
              <a:spcAft>
                <a:spcPts val="0"/>
              </a:spcAft>
              <a:buSzPts val="2400"/>
              <a:buChar char="●"/>
            </a:pPr>
            <a:r>
              <a:rPr lang="en" sz="2400"/>
              <a:t>Network Architecture</a:t>
            </a:r>
            <a:endParaRPr sz="2400"/>
          </a:p>
          <a:p>
            <a:pPr indent="-381000" lvl="0" marL="457200" rtl="0" algn="l">
              <a:spcBef>
                <a:spcPts val="0"/>
              </a:spcBef>
              <a:spcAft>
                <a:spcPts val="0"/>
              </a:spcAft>
              <a:buSzPts val="2400"/>
              <a:buChar char="●"/>
            </a:pPr>
            <a:r>
              <a:rPr lang="en" sz="2400"/>
              <a:t>IP Addressing</a:t>
            </a:r>
            <a:endParaRPr sz="2400"/>
          </a:p>
          <a:p>
            <a:pPr indent="-381000" lvl="0" marL="457200" rtl="0" algn="l">
              <a:spcBef>
                <a:spcPts val="0"/>
              </a:spcBef>
              <a:spcAft>
                <a:spcPts val="0"/>
              </a:spcAft>
              <a:buSzPts val="2400"/>
              <a:buChar char="●"/>
            </a:pPr>
            <a:r>
              <a:rPr lang="en" sz="2400"/>
              <a:t>Web browsing example</a:t>
            </a:r>
            <a:endParaRPr sz="2400"/>
          </a:p>
          <a:p>
            <a:pPr indent="-381000" lvl="0" marL="457200" rtl="0" algn="l">
              <a:spcBef>
                <a:spcPts val="0"/>
              </a:spcBef>
              <a:spcAft>
                <a:spcPts val="0"/>
              </a:spcAft>
              <a:buSzPts val="2400"/>
              <a:buChar char="●"/>
            </a:pPr>
            <a:r>
              <a:rPr lang="en" sz="2400"/>
              <a:t>Performance</a:t>
            </a:r>
            <a:endParaRPr sz="2400"/>
          </a:p>
          <a:p>
            <a:pPr indent="-381000" lvl="0" marL="457200" rtl="0" algn="l">
              <a:spcBef>
                <a:spcPts val="0"/>
              </a:spcBef>
              <a:spcAft>
                <a:spcPts val="0"/>
              </a:spcAft>
              <a:buSzPts val="2400"/>
              <a:buChar char="●"/>
            </a:pPr>
            <a:r>
              <a:rPr lang="en" sz="2400"/>
              <a:t>Protocols</a:t>
            </a:r>
            <a:endParaRPr sz="2400"/>
          </a:p>
          <a:p>
            <a:pPr indent="-381000" lvl="0" marL="457200" rtl="0" algn="l">
              <a:spcBef>
                <a:spcPts val="0"/>
              </a:spcBef>
              <a:spcAft>
                <a:spcPts val="0"/>
              </a:spcAft>
              <a:buSzPts val="2400"/>
              <a:buChar char="●"/>
            </a:pPr>
            <a:r>
              <a:rPr lang="en" sz="2400"/>
              <a:t>Security</a:t>
            </a:r>
            <a:endParaRPr sz="2400"/>
          </a:p>
          <a:p>
            <a:pPr indent="0" lvl="0" marL="45720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Layering</a:t>
            </a:r>
            <a:endParaRPr/>
          </a:p>
        </p:txBody>
      </p:sp>
      <p:sp>
        <p:nvSpPr>
          <p:cNvPr id="75" name="Google Shape;75;p16"/>
          <p:cNvSpPr txBox="1"/>
          <p:nvPr>
            <p:ph idx="1" type="body"/>
          </p:nvPr>
        </p:nvSpPr>
        <p:spPr>
          <a:xfrm>
            <a:off x="3879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Breakdown communication responsibility</a:t>
            </a:r>
            <a:endParaRPr sz="3000"/>
          </a:p>
          <a:p>
            <a:pPr indent="-419100" lvl="0" marL="457200" rtl="0" algn="l">
              <a:spcBef>
                <a:spcPts val="0"/>
              </a:spcBef>
              <a:spcAft>
                <a:spcPts val="0"/>
              </a:spcAft>
              <a:buSzPts val="3000"/>
              <a:buChar char="●"/>
            </a:pPr>
            <a:r>
              <a:rPr lang="en" sz="3000"/>
              <a:t>Make hard problems easier</a:t>
            </a:r>
            <a:endParaRPr sz="3000"/>
          </a:p>
          <a:p>
            <a:pPr indent="-419100" lvl="0" marL="457200" rtl="0" algn="l">
              <a:spcBef>
                <a:spcPts val="0"/>
              </a:spcBef>
              <a:spcAft>
                <a:spcPts val="0"/>
              </a:spcAft>
              <a:buSzPts val="3000"/>
              <a:buChar char="●"/>
            </a:pPr>
            <a:r>
              <a:rPr lang="en" sz="3000" u="sng">
                <a:solidFill>
                  <a:schemeClr val="hlink"/>
                </a:solidFill>
                <a:hlinkClick r:id="rId3"/>
              </a:rPr>
              <a:t>Details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traversal</a:t>
            </a:r>
            <a:endParaRPr/>
          </a:p>
        </p:txBody>
      </p:sp>
      <p:sp>
        <p:nvSpPr>
          <p:cNvPr id="81" name="Google Shape;81;p17"/>
          <p:cNvSpPr txBox="1"/>
          <p:nvPr>
            <p:ph idx="1" type="body"/>
          </p:nvPr>
        </p:nvSpPr>
        <p:spPr>
          <a:xfrm>
            <a:off x="311700" y="1152475"/>
            <a:ext cx="8520600" cy="37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Application creates message and sends through socket to transport layer</a:t>
            </a:r>
            <a:endParaRPr/>
          </a:p>
          <a:p>
            <a:pPr indent="-342900" lvl="0" marL="457200" rtl="0" algn="l">
              <a:spcBef>
                <a:spcPts val="0"/>
              </a:spcBef>
              <a:spcAft>
                <a:spcPts val="0"/>
              </a:spcAft>
              <a:buSzPts val="1800"/>
              <a:buAutoNum type="arabicPeriod"/>
            </a:pPr>
            <a:r>
              <a:rPr lang="en"/>
              <a:t>Transport layer adds its envelope and sends to IP layer</a:t>
            </a:r>
            <a:endParaRPr/>
          </a:p>
          <a:p>
            <a:pPr indent="-342900" lvl="0" marL="457200" rtl="0" algn="l">
              <a:spcBef>
                <a:spcPts val="0"/>
              </a:spcBef>
              <a:spcAft>
                <a:spcPts val="0"/>
              </a:spcAft>
              <a:buSzPts val="1800"/>
              <a:buAutoNum type="arabicPeriod"/>
            </a:pPr>
            <a:r>
              <a:rPr lang="en"/>
              <a:t>Source IP and Destination IP added at IP layer along with other envelope information to packet</a:t>
            </a:r>
            <a:endParaRPr/>
          </a:p>
          <a:p>
            <a:pPr indent="-342900" lvl="0" marL="457200" rtl="0" algn="l">
              <a:spcBef>
                <a:spcPts val="0"/>
              </a:spcBef>
              <a:spcAft>
                <a:spcPts val="0"/>
              </a:spcAft>
              <a:buSzPts val="1800"/>
              <a:buAutoNum type="arabicPeriod"/>
            </a:pPr>
            <a:r>
              <a:rPr lang="en"/>
              <a:t>Data link layer adds envelop and follows medium access rules to send frame to gateway</a:t>
            </a:r>
            <a:endParaRPr/>
          </a:p>
          <a:p>
            <a:pPr indent="-342900" lvl="0" marL="457200" rtl="0" algn="l">
              <a:spcBef>
                <a:spcPts val="0"/>
              </a:spcBef>
              <a:spcAft>
                <a:spcPts val="0"/>
              </a:spcAft>
              <a:buSzPts val="1800"/>
              <a:buAutoNum type="arabicPeriod"/>
            </a:pPr>
            <a:r>
              <a:rPr lang="en"/>
              <a:t>Packet travels up to IP layer - routing table is used to figure out the next hop</a:t>
            </a:r>
            <a:endParaRPr/>
          </a:p>
          <a:p>
            <a:pPr indent="-342900" lvl="0" marL="457200" rtl="0" algn="l">
              <a:spcBef>
                <a:spcPts val="0"/>
              </a:spcBef>
              <a:spcAft>
                <a:spcPts val="0"/>
              </a:spcAft>
              <a:buSzPts val="1800"/>
              <a:buAutoNum type="arabicPeriod"/>
            </a:pPr>
            <a:r>
              <a:rPr lang="en"/>
              <a:t>Depending on the next hop, appropriate data link layer to send the frame (source and destination IP remain the same, while at the data link layer the addresses are changed to be in a different envelope)</a:t>
            </a:r>
            <a:endParaRPr/>
          </a:p>
          <a:p>
            <a:pPr indent="-342900" lvl="0" marL="457200" rtl="0" algn="l">
              <a:spcBef>
                <a:spcPts val="0"/>
              </a:spcBef>
              <a:spcAft>
                <a:spcPts val="0"/>
              </a:spcAft>
              <a:buSzPts val="1800"/>
              <a:buAutoNum type="arabicPeriod"/>
            </a:pPr>
            <a:r>
              <a:rPr lang="en"/>
              <a:t>So on all the way until the destination is reached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Internet is a ‘Network of networks’</a:t>
            </a:r>
            <a:endParaRPr sz="3000"/>
          </a:p>
          <a:p>
            <a:pPr indent="-419100" lvl="1" marL="914400" rtl="0" algn="l">
              <a:spcBef>
                <a:spcPts val="0"/>
              </a:spcBef>
              <a:spcAft>
                <a:spcPts val="0"/>
              </a:spcAft>
              <a:buSzPts val="3000"/>
              <a:buChar char="○"/>
            </a:pPr>
            <a:r>
              <a:rPr lang="en" sz="3000"/>
              <a:t>Internet Protocol – “thin waist” </a:t>
            </a:r>
            <a:endParaRPr sz="3000"/>
          </a:p>
          <a:p>
            <a:pPr indent="-419100" lvl="1" marL="914400" rtl="0" algn="l">
              <a:spcBef>
                <a:spcPts val="0"/>
              </a:spcBef>
              <a:spcAft>
                <a:spcPts val="0"/>
              </a:spcAft>
              <a:buSzPts val="3000"/>
              <a:buChar char="○"/>
            </a:pPr>
            <a:r>
              <a:rPr lang="en" sz="3000"/>
              <a:t>Routing based on </a:t>
            </a:r>
            <a:r>
              <a:rPr lang="en" sz="3000"/>
              <a:t>network</a:t>
            </a:r>
            <a:r>
              <a:rPr lang="en" sz="3000"/>
              <a:t> part of IP address</a:t>
            </a:r>
            <a:endParaRPr sz="3000"/>
          </a:p>
          <a:p>
            <a:pPr indent="-419100" lvl="0" marL="457200" rtl="0" algn="l">
              <a:spcBef>
                <a:spcPts val="0"/>
              </a:spcBef>
              <a:spcAft>
                <a:spcPts val="0"/>
              </a:spcAft>
              <a:buSzPts val="3000"/>
              <a:buChar char="●"/>
            </a:pPr>
            <a:r>
              <a:rPr lang="en" sz="3000"/>
              <a:t>Applications on the Internet</a:t>
            </a:r>
            <a:endParaRPr sz="3000"/>
          </a:p>
          <a:p>
            <a:pPr indent="-419100" lvl="1" marL="914400" rtl="0" algn="l">
              <a:spcBef>
                <a:spcPts val="0"/>
              </a:spcBef>
              <a:spcAft>
                <a:spcPts val="0"/>
              </a:spcAft>
              <a:buSzPts val="3000"/>
              <a:buChar char="○"/>
            </a:pPr>
            <a:r>
              <a:rPr lang="en" sz="3000"/>
              <a:t>Client/Server  </a:t>
            </a:r>
            <a:endParaRPr sz="3000"/>
          </a:p>
          <a:p>
            <a:pPr indent="-419100" lvl="1" marL="914400" rtl="0" algn="l">
              <a:spcBef>
                <a:spcPts val="0"/>
              </a:spcBef>
              <a:spcAft>
                <a:spcPts val="0"/>
              </a:spcAft>
              <a:buSzPts val="3000"/>
              <a:buChar char="○"/>
            </a:pPr>
            <a:r>
              <a:rPr lang="en" sz="3000"/>
              <a:t>Peer-to-peer </a:t>
            </a:r>
            <a:endParaRPr sz="3000"/>
          </a:p>
          <a:p>
            <a:pPr indent="-419100" lvl="1" marL="914400" rtl="0" algn="l">
              <a:spcBef>
                <a:spcPts val="0"/>
              </a:spcBef>
              <a:spcAft>
                <a:spcPts val="0"/>
              </a:spcAft>
              <a:buSzPts val="3000"/>
              <a:buChar char="○"/>
            </a:pPr>
            <a:r>
              <a:rPr lang="en" sz="3000"/>
              <a:t>__________</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Adressing</a:t>
            </a:r>
            <a:endParaRPr/>
          </a:p>
        </p:txBody>
      </p:sp>
      <p:sp>
        <p:nvSpPr>
          <p:cNvPr id="93" name="Google Shape;93;p19"/>
          <p:cNvSpPr txBox="1"/>
          <p:nvPr>
            <p:ph idx="1" type="body"/>
          </p:nvPr>
        </p:nvSpPr>
        <p:spPr>
          <a:xfrm>
            <a:off x="311700" y="1152475"/>
            <a:ext cx="8655900" cy="3853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Hosts</a:t>
            </a:r>
            <a:endParaRPr sz="3000"/>
          </a:p>
          <a:p>
            <a:pPr indent="-419100" lvl="1" marL="914400" rtl="0" algn="l">
              <a:spcBef>
                <a:spcPts val="0"/>
              </a:spcBef>
              <a:spcAft>
                <a:spcPts val="0"/>
              </a:spcAft>
              <a:buSzPts val="3000"/>
              <a:buChar char="○"/>
            </a:pPr>
            <a:r>
              <a:rPr lang="en" sz="3000"/>
              <a:t>Need to have IP address to communicate</a:t>
            </a:r>
            <a:endParaRPr sz="3000"/>
          </a:p>
          <a:p>
            <a:pPr indent="-419100" lvl="1" marL="914400" rtl="0" algn="l">
              <a:spcBef>
                <a:spcPts val="0"/>
              </a:spcBef>
              <a:spcAft>
                <a:spcPts val="0"/>
              </a:spcAft>
              <a:buSzPts val="3000"/>
              <a:buChar char="○"/>
            </a:pPr>
            <a:r>
              <a:rPr lang="en" sz="3000"/>
              <a:t>Need gateway address to “see” Internet</a:t>
            </a:r>
            <a:endParaRPr sz="3000"/>
          </a:p>
          <a:p>
            <a:pPr indent="-419100" lvl="1" marL="914400" rtl="0" algn="l">
              <a:spcBef>
                <a:spcPts val="0"/>
              </a:spcBef>
              <a:spcAft>
                <a:spcPts val="0"/>
              </a:spcAft>
              <a:buSzPts val="3000"/>
              <a:buChar char="○"/>
            </a:pPr>
            <a:r>
              <a:rPr lang="en" sz="3000"/>
              <a:t>Host-only networking</a:t>
            </a:r>
            <a:endParaRPr sz="3000"/>
          </a:p>
          <a:p>
            <a:pPr indent="-419100" lvl="0" marL="457200" rtl="0" algn="l">
              <a:spcBef>
                <a:spcPts val="0"/>
              </a:spcBef>
              <a:spcAft>
                <a:spcPts val="0"/>
              </a:spcAft>
              <a:buSzPts val="3000"/>
              <a:buChar char="●"/>
            </a:pPr>
            <a:r>
              <a:rPr lang="en" sz="3000"/>
              <a:t>Initialization (Power on)</a:t>
            </a:r>
            <a:endParaRPr sz="3000"/>
          </a:p>
          <a:p>
            <a:pPr indent="-419100" lvl="1" marL="914400" rtl="0" algn="l">
              <a:spcBef>
                <a:spcPts val="0"/>
              </a:spcBef>
              <a:spcAft>
                <a:spcPts val="0"/>
              </a:spcAft>
              <a:buSzPts val="3000"/>
              <a:buChar char="○"/>
            </a:pPr>
            <a:r>
              <a:rPr lang="en" sz="3000"/>
              <a:t>ARP</a:t>
            </a:r>
            <a:endParaRPr sz="3000"/>
          </a:p>
          <a:p>
            <a:pPr indent="-419100" lvl="1" marL="914400" rtl="0" algn="l">
              <a:spcBef>
                <a:spcPts val="0"/>
              </a:spcBef>
              <a:spcAft>
                <a:spcPts val="0"/>
              </a:spcAft>
              <a:buSzPts val="3000"/>
              <a:buChar char="○"/>
            </a:pPr>
            <a:r>
              <a:rPr lang="en" sz="3000"/>
              <a:t>DHCP</a:t>
            </a:r>
            <a:endParaRPr sz="3000"/>
          </a:p>
          <a:p>
            <a:pPr indent="0" lvl="0" marL="914400" rtl="0" algn="l">
              <a:spcBef>
                <a:spcPts val="1600"/>
              </a:spcBef>
              <a:spcAft>
                <a:spcPts val="160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Browsing example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Host has IP Address, Gateway address and DNS Server address configured (Manual or DHCP)</a:t>
            </a:r>
            <a:endParaRPr/>
          </a:p>
          <a:p>
            <a:pPr indent="-342900" lvl="0" marL="457200" rtl="0" algn="l">
              <a:spcBef>
                <a:spcPts val="0"/>
              </a:spcBef>
              <a:spcAft>
                <a:spcPts val="0"/>
              </a:spcAft>
              <a:buSzPts val="1800"/>
              <a:buAutoNum type="arabicPeriod"/>
            </a:pPr>
            <a:r>
              <a:rPr lang="en"/>
              <a:t>User enters </a:t>
            </a:r>
            <a:r>
              <a:rPr lang="en" u="sng">
                <a:solidFill>
                  <a:schemeClr val="hlink"/>
                </a:solidFill>
                <a:hlinkClick r:id="rId3"/>
              </a:rPr>
              <a:t>www.csumb.edu</a:t>
            </a:r>
            <a:r>
              <a:rPr lang="en"/>
              <a:t> in the browser</a:t>
            </a:r>
            <a:endParaRPr/>
          </a:p>
          <a:p>
            <a:pPr indent="-342900" lvl="0" marL="457200" rtl="0" algn="l">
              <a:spcBef>
                <a:spcPts val="0"/>
              </a:spcBef>
              <a:spcAft>
                <a:spcPts val="0"/>
              </a:spcAft>
              <a:buSzPts val="1800"/>
              <a:buAutoNum type="arabicPeriod"/>
            </a:pPr>
            <a:r>
              <a:rPr lang="en"/>
              <a:t>Browser opens UDP socket to local DNS server and send request</a:t>
            </a:r>
            <a:endParaRPr/>
          </a:p>
          <a:p>
            <a:pPr indent="-342900" lvl="0" marL="457200" rtl="0" algn="l">
              <a:spcBef>
                <a:spcPts val="0"/>
              </a:spcBef>
              <a:spcAft>
                <a:spcPts val="0"/>
              </a:spcAft>
              <a:buSzPts val="1800"/>
              <a:buAutoNum type="arabicPeriod"/>
            </a:pPr>
            <a:r>
              <a:rPr lang="en"/>
              <a:t>Browser gets response from DNS with IP address for </a:t>
            </a:r>
            <a:r>
              <a:rPr lang="en" u="sng">
                <a:solidFill>
                  <a:schemeClr val="hlink"/>
                </a:solidFill>
                <a:hlinkClick r:id="rId4"/>
              </a:rPr>
              <a:t>www.csumb.edu</a:t>
            </a:r>
            <a:endParaRPr/>
          </a:p>
          <a:p>
            <a:pPr indent="-342900" lvl="0" marL="457200" rtl="0" algn="l">
              <a:spcBef>
                <a:spcPts val="0"/>
              </a:spcBef>
              <a:spcAft>
                <a:spcPts val="0"/>
              </a:spcAft>
              <a:buSzPts val="1800"/>
              <a:buAutoNum type="arabicPeriod"/>
            </a:pPr>
            <a:r>
              <a:rPr lang="en"/>
              <a:t>Browser opens TCP socket to the IP address of </a:t>
            </a:r>
            <a:r>
              <a:rPr lang="en" u="sng">
                <a:solidFill>
                  <a:schemeClr val="hlink"/>
                </a:solidFill>
                <a:hlinkClick r:id="rId5"/>
              </a:rPr>
              <a:t>www.csumb.edu</a:t>
            </a:r>
            <a:endParaRPr/>
          </a:p>
          <a:p>
            <a:pPr indent="-317500" lvl="1" marL="914400" rtl="0" algn="l">
              <a:spcBef>
                <a:spcPts val="0"/>
              </a:spcBef>
              <a:spcAft>
                <a:spcPts val="0"/>
              </a:spcAft>
              <a:buSzPts val="1400"/>
              <a:buAutoNum type="alphaLcPeriod"/>
            </a:pPr>
            <a:r>
              <a:rPr lang="en"/>
              <a:t>TCP Connection Established</a:t>
            </a:r>
            <a:endParaRPr/>
          </a:p>
          <a:p>
            <a:pPr indent="-342900" lvl="0" marL="457200" rtl="0" algn="l">
              <a:spcBef>
                <a:spcPts val="0"/>
              </a:spcBef>
              <a:spcAft>
                <a:spcPts val="0"/>
              </a:spcAft>
              <a:buSzPts val="1800"/>
              <a:buAutoNum type="arabicPeriod"/>
            </a:pPr>
            <a:r>
              <a:rPr lang="en"/>
              <a:t>Browser sends HTTP Get message on the TCP Connection</a:t>
            </a:r>
            <a:endParaRPr/>
          </a:p>
          <a:p>
            <a:pPr indent="-342900" lvl="0" marL="457200" rtl="0" algn="l">
              <a:spcBef>
                <a:spcPts val="0"/>
              </a:spcBef>
              <a:spcAft>
                <a:spcPts val="0"/>
              </a:spcAft>
              <a:buSzPts val="1800"/>
              <a:buAutoNum type="arabicPeriod"/>
            </a:pPr>
            <a:r>
              <a:rPr lang="en"/>
              <a:t>Browser receives HTTP response</a:t>
            </a:r>
            <a:endParaRPr/>
          </a:p>
          <a:p>
            <a:pPr indent="-342900" lvl="0" marL="457200" rtl="0" algn="l">
              <a:spcBef>
                <a:spcPts val="0"/>
              </a:spcBef>
              <a:spcAft>
                <a:spcPts val="0"/>
              </a:spcAft>
              <a:buSzPts val="1800"/>
              <a:buAutoNum type="arabicPeriod"/>
            </a:pPr>
            <a:r>
              <a:rPr lang="en"/>
              <a:t>Browser displays data on the screen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arrival</a:t>
            </a:r>
            <a:endParaRPr/>
          </a:p>
        </p:txBody>
      </p:sp>
      <p:sp>
        <p:nvSpPr>
          <p:cNvPr id="105" name="Google Shape;105;p21"/>
          <p:cNvSpPr txBox="1"/>
          <p:nvPr>
            <p:ph idx="1" type="body"/>
          </p:nvPr>
        </p:nvSpPr>
        <p:spPr>
          <a:xfrm>
            <a:off x="311700" y="1152475"/>
            <a:ext cx="8520600" cy="37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Frame arrives at the destination data link layer</a:t>
            </a:r>
            <a:endParaRPr/>
          </a:p>
          <a:p>
            <a:pPr indent="-342900" lvl="0" marL="457200" rtl="0" algn="l">
              <a:spcBef>
                <a:spcPts val="0"/>
              </a:spcBef>
              <a:spcAft>
                <a:spcPts val="0"/>
              </a:spcAft>
              <a:buSzPts val="1800"/>
              <a:buAutoNum type="arabicPeriod"/>
            </a:pPr>
            <a:r>
              <a:rPr lang="en"/>
              <a:t>After any error checking, sends to IP layer</a:t>
            </a:r>
            <a:endParaRPr/>
          </a:p>
          <a:p>
            <a:pPr indent="-342900" lvl="0" marL="457200" rtl="0" algn="l">
              <a:spcBef>
                <a:spcPts val="0"/>
              </a:spcBef>
              <a:spcAft>
                <a:spcPts val="0"/>
              </a:spcAft>
              <a:buSzPts val="1800"/>
              <a:buAutoNum type="arabicPeriod"/>
            </a:pPr>
            <a:r>
              <a:rPr lang="en"/>
              <a:t>IP looks at the destination address and recognizes that the packet is meant for itself - send packet up to transport layer after removing IP envelop</a:t>
            </a:r>
            <a:endParaRPr/>
          </a:p>
          <a:p>
            <a:pPr indent="-342900" lvl="0" marL="457200" rtl="0" algn="l">
              <a:spcBef>
                <a:spcPts val="0"/>
              </a:spcBef>
              <a:spcAft>
                <a:spcPts val="0"/>
              </a:spcAft>
              <a:buSzPts val="1800"/>
              <a:buAutoNum type="arabicPeriod"/>
            </a:pPr>
            <a:r>
              <a:rPr lang="en"/>
              <a:t>Transport layer will process based on whether TCP or UDP</a:t>
            </a:r>
            <a:endParaRPr/>
          </a:p>
          <a:p>
            <a:pPr indent="-342900" lvl="0" marL="457200" rtl="0" algn="l">
              <a:spcBef>
                <a:spcPts val="0"/>
              </a:spcBef>
              <a:spcAft>
                <a:spcPts val="0"/>
              </a:spcAft>
              <a:buSzPts val="1800"/>
              <a:buAutoNum type="arabicPeriod"/>
            </a:pPr>
            <a:r>
              <a:rPr lang="en"/>
              <a:t>Send to Application layer after removing transport envelope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