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65" r:id="rId2"/>
    <p:sldId id="866" r:id="rId3"/>
    <p:sldId id="867" r:id="rId4"/>
    <p:sldId id="868" r:id="rId5"/>
    <p:sldId id="869" r:id="rId6"/>
    <p:sldId id="870" r:id="rId7"/>
    <p:sldId id="871" r:id="rId8"/>
    <p:sldId id="872" r:id="rId9"/>
    <p:sldId id="874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1"/>
  </p:normalViewPr>
  <p:slideViewPr>
    <p:cSldViewPr snapToGrid="0">
      <p:cViewPr varScale="1">
        <p:scale>
          <a:sx n="82" d="100"/>
          <a:sy n="82" d="100"/>
        </p:scale>
        <p:origin x="1481" y="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BCB891A-1F10-6C4C-8EDC-2A2224A692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  <a:cs typeface="+mj-cs"/>
              </a:rPr>
              <a:t>Synthesis: </a:t>
            </a:r>
            <a:r>
              <a:rPr lang="en-US" sz="3200" dirty="0">
                <a:latin typeface="Gill Sans MT" charset="0"/>
                <a:cs typeface="+mj-cs"/>
              </a:rPr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complete!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application, transport, network, link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putting-it-all-together: synthesis!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scenario: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student attaches laptop to campus network, requests/receives www.google.com 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208901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715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3807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FF0000"/>
                </a:solidFill>
                <a:latin typeface="Arial" charset="0"/>
                <a:cs typeface="+mn-cs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09982" name="Picture 22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461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29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04700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pPr marL="231775" indent="-231775">
              <a:defRPr/>
            </a:pPr>
            <a:r>
              <a:rPr lang="en-US" sz="2200" dirty="0">
                <a:latin typeface="Gill Sans MT" charset="0"/>
                <a:cs typeface="+mn-cs"/>
              </a:rPr>
              <a:t>connecting laptop needs to get its own IP address, addr of first-hop router, addr of DNS server: use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DHCP request </a:t>
            </a:r>
            <a:r>
              <a:rPr lang="en-US" sz="2200" dirty="0">
                <a:solidFill>
                  <a:srgbClr val="3333CC"/>
                </a:solidFill>
                <a:latin typeface="Gill Sans MT" charset="0"/>
                <a:cs typeface="+mn-cs"/>
              </a:rPr>
              <a:t>encapsulated</a:t>
            </a:r>
            <a:r>
              <a:rPr lang="en-US" sz="2200" i="0" dirty="0">
                <a:solidFill>
                  <a:srgbClr val="3333CC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UDP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IP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802.3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frame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broadcast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(dest: FFFFFFFFFFFF) on LAN, received at router running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to IP demuxed, UDP demuxed to DHCP </a:t>
            </a:r>
          </a:p>
        </p:txBody>
      </p:sp>
      <p:pic>
        <p:nvPicPr>
          <p:cNvPr id="210961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1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075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>
                <a:latin typeface="Gill Sans MT" charset="0"/>
                <a:cs typeface="+mn-cs"/>
              </a:rPr>
              <a:t>DHCP server formulates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  <a:cs typeface="+mn-cs"/>
              </a:rPr>
              <a:t>DHCP ACK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dirty="0">
                <a:latin typeface="Gill Sans MT" charset="0"/>
                <a:cs typeface="+mn-cs"/>
              </a:rPr>
              <a:t>containing client</a:t>
            </a:r>
            <a:r>
              <a:rPr lang="ja-JP" altLang="en-US" sz="2000" dirty="0">
                <a:latin typeface="Gill Sans MT" charset="0"/>
                <a:cs typeface="+mn-cs"/>
              </a:rPr>
              <a:t>’</a:t>
            </a:r>
            <a:r>
              <a:rPr lang="en-US" sz="2000" dirty="0">
                <a:latin typeface="Gill Sans MT" charset="0"/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encapsulation at DHCP server, frame forwarded (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switch learning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379538" y="5260975"/>
            <a:ext cx="6643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Gill Sans MT" charset="0"/>
                <a:cs typeface="+mn-cs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Gill Sans MT" charset="0"/>
                <a:cs typeface="+mn-cs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111625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pic>
        <p:nvPicPr>
          <p:cNvPr id="211983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7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9381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Gill Sans MT" charset="0"/>
                <a:cs typeface="+mn-cs"/>
              </a:rPr>
              <a:t>before sending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HTTP</a:t>
            </a:r>
            <a:r>
              <a:rPr lang="en-US" sz="2200" b="1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dirty="0">
                <a:latin typeface="Gill Sans MT" charset="0"/>
                <a:cs typeface="+mn-cs"/>
              </a:rPr>
              <a:t>request, need IP address of www.google.com: 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19600" y="3608388"/>
            <a:ext cx="438626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query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reply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 reply</a:t>
              </a:r>
            </a:p>
          </p:txBody>
        </p:sp>
      </p:grpSp>
      <p:pic>
        <p:nvPicPr>
          <p:cNvPr id="213008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7574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containing DNS query forwarded via LAN switch from client to 1</a:t>
            </a:r>
            <a:r>
              <a:rPr lang="en-US" sz="2200" i="0" baseline="30000" dirty="0">
                <a:latin typeface="+mn-lt"/>
                <a:ea typeface="+mn-ea"/>
                <a:cs typeface="+mn-cs"/>
              </a:rPr>
              <a:t>st</a:t>
            </a:r>
            <a:r>
              <a:rPr lang="en-US" sz="2200" i="0" dirty="0">
                <a:latin typeface="+mn-lt"/>
                <a:ea typeface="+mn-ea"/>
                <a:cs typeface="+mn-cs"/>
              </a:rPr>
              <a:t> hop router</a:t>
            </a: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forwarded from campus network into Comcast network, routed (tables created by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RIP, OSPF, IS-IS</a:t>
            </a:r>
            <a:r>
              <a:rPr lang="en-US" sz="2200" i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0" dirty="0">
                <a:latin typeface="+mn-lt"/>
                <a:ea typeface="+mn-ea"/>
                <a:cs typeface="+mn-cs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BGP</a:t>
            </a:r>
            <a:r>
              <a:rPr lang="en-US" sz="2200" i="0" dirty="0">
                <a:latin typeface="+mn-lt"/>
                <a:ea typeface="+mn-ea"/>
                <a:cs typeface="+mn-cs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297488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demux</a:t>
            </a:r>
            <a:r>
              <a:rPr lang="en-US" altLang="ja-JP" sz="2200" i="0" dirty="0">
                <a:latin typeface="Gill Sans MT" charset="0"/>
              </a:rPr>
              <a:t>ed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chemeClr val="bg1"/>
                            </a:solidFill>
                            <a:latin typeface="Arial" charset="0"/>
                            <a:cs typeface="+mn-cs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using DNS</a:t>
            </a:r>
          </a:p>
        </p:txBody>
      </p:sp>
      <p:pic>
        <p:nvPicPr>
          <p:cNvPr id="214050" name="Picture 21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6318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90"/>
              </a:buClr>
            </a:pPr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>
                <a:buClr>
                  <a:srgbClr val="000090"/>
                </a:buClr>
              </a:pPr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>
                <a:srgbClr val="000090"/>
              </a:buClr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5777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93150" cy="94297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208588" y="3168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socket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40544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SYN segment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1 in 3-way handshake) 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cs typeface="+mn-cs"/>
              </a:rPr>
              <a:t>inter-domain routed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connection established!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SYNACK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2 in 3-way handshake)</a:t>
            </a: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15074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2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643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request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reply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436947" y="959649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finally (!!!)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216097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3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0726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730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6: let</a:t>
            </a:r>
            <a:r>
              <a:rPr lang="ja-JP" altLang="en-US" dirty="0">
                <a:latin typeface="Gill Sans MT" charset="0"/>
                <a:cs typeface="+mj-cs"/>
              </a:rPr>
              <a:t>’</a:t>
            </a:r>
            <a:r>
              <a:rPr lang="en-US" dirty="0">
                <a:latin typeface="Gill Sans MT" charset="0"/>
                <a:cs typeface="+mj-cs"/>
              </a:rPr>
              <a:t>s take a breath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complete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(except PHY)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solid understanding of networking principles, practice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….. could stop here …. but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lots</a:t>
            </a:r>
            <a:r>
              <a:rPr lang="en-US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of interesting topics!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multimedia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security 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9141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969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6423879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21416</TotalTime>
  <Words>770</Words>
  <Application>Microsoft Office PowerPoint</Application>
  <PresentationFormat>On-screen Show (4:3)</PresentationFormat>
  <Paragraphs>216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Comic Sans MS</vt:lpstr>
      <vt:lpstr>Gill Sans MT</vt:lpstr>
      <vt:lpstr>Tahoma</vt:lpstr>
      <vt:lpstr>Times New Roman</vt:lpstr>
      <vt:lpstr>Wingdings</vt:lpstr>
      <vt:lpstr>Default Design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Chapter 6: let’s take a breath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Chandrika Satyavolu</cp:lastModifiedBy>
  <cp:revision>515</cp:revision>
  <dcterms:created xsi:type="dcterms:W3CDTF">1999-10-08T19:08:27Z</dcterms:created>
  <dcterms:modified xsi:type="dcterms:W3CDTF">2020-12-10T20:53:35Z</dcterms:modified>
</cp:coreProperties>
</file>