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794" r:id="rId14"/>
    <p:sldId id="795" r:id="rId15"/>
    <p:sldId id="796" r:id="rId16"/>
    <p:sldId id="807" r:id="rId17"/>
    <p:sldId id="808" r:id="rId18"/>
    <p:sldId id="809" r:id="rId19"/>
    <p:sldId id="810" r:id="rId20"/>
    <p:sldId id="811" r:id="rId21"/>
    <p:sldId id="812" r:id="rId22"/>
    <p:sldId id="813" r:id="rId23"/>
    <p:sldId id="814" r:id="rId24"/>
    <p:sldId id="815" r:id="rId25"/>
    <p:sldId id="816" r:id="rId26"/>
    <p:sldId id="820" r:id="rId27"/>
    <p:sldId id="821" r:id="rId28"/>
    <p:sldId id="822" r:id="rId29"/>
    <p:sldId id="823" r:id="rId30"/>
    <p:sldId id="824" r:id="rId31"/>
    <p:sldId id="908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559C28D-846B-1C48-96B5-B4E134B5C20D}" type="slidenum">
              <a:rPr lang="en-US" sz="1300">
                <a:latin typeface="Times New Roman" charset="0"/>
              </a:rPr>
              <a:pPr/>
              <a:t>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8816444-00F3-FB41-8194-2808B3BA3681}" type="slidenum">
              <a:rPr lang="en-US" sz="1300">
                <a:latin typeface="Times New Roman" charset="0"/>
              </a:rPr>
              <a:pPr/>
              <a:t>31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F9E48E-4B25-AD41-97B8-9B90B849A104}" type="slidenum">
              <a:rPr lang="en-US" sz="1300">
                <a:latin typeface="Times New Roman" charset="0"/>
              </a:rPr>
              <a:pPr/>
              <a:t>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92E8C0-E4B7-124E-B1F5-64B1BB24563C}" type="slidenum">
              <a:rPr lang="en-US" sz="1300">
                <a:latin typeface="Times New Roman" charset="0"/>
              </a:rPr>
              <a:pPr/>
              <a:t>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3BA4C4C-1124-4442-863F-75D915E42360}" type="slidenum">
              <a:rPr lang="en-US" sz="1300">
                <a:latin typeface="Times New Roman" charset="0"/>
              </a:rPr>
              <a:pPr/>
              <a:t>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1B46F4-D8F1-FB47-8313-D4E9CFBB5306}" type="slidenum">
              <a:rPr lang="en-US" sz="1300">
                <a:latin typeface="Times New Roman" charset="0"/>
              </a:rPr>
              <a:pPr/>
              <a:t>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27CCE78-9F8E-C448-9A42-58BF38E05FB0}" type="slidenum">
              <a:rPr lang="en-US" sz="1300">
                <a:latin typeface="Times New Roman" charset="0"/>
              </a:rPr>
              <a:pPr/>
              <a:t>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7593D9-B343-834A-85F0-B1AE9CDB1CD5}" type="slidenum">
              <a:rPr lang="en-US" sz="1300">
                <a:latin typeface="Times New Roman" charset="0"/>
              </a:rPr>
              <a:pPr/>
              <a:t>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0D0B5D-2923-9245-A2F1-AFB98D2C34B4}" type="slidenum">
              <a:rPr lang="en-US" sz="1300">
                <a:latin typeface="Times New Roman" charset="0"/>
              </a:rPr>
              <a:pPr/>
              <a:t>16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E5EC24-400D-2849-9FC7-CF78AFD072FD}" type="slidenum">
              <a:rPr lang="en-US" sz="1300">
                <a:latin typeface="Times New Roman" charset="0"/>
              </a:rPr>
              <a:pPr/>
              <a:t>26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u="none">
                <a:latin typeface="Gill Sans M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816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29689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86852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4.wmf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4.wmf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0.w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Approach </a:t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/>
              <a:t>If you use these slides (e.g., in a class) that you mention their source (after all, we</a:t>
            </a:r>
            <a:r>
              <a:rPr lang="ja-JP" altLang="en-US" sz="1200" dirty="0"/>
              <a:t>’</a:t>
            </a:r>
            <a:r>
              <a:rPr lang="en-US" altLang="ja-JP" sz="1200" dirty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/>
              <a:t>     All material copyright 1996-2016</a:t>
            </a:r>
          </a:p>
          <a:p>
            <a:pPr>
              <a:defRPr/>
            </a:pPr>
            <a:r>
              <a:rPr lang="en-US" sz="1200" dirty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944994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8</a:t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Security</a:t>
            </a: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2901520" cy="19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Breaking an encryption scheme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cipher-text only attack: </a:t>
            </a:r>
            <a:r>
              <a:rPr lang="en-US" sz="2400" dirty="0">
                <a:latin typeface="Gill Sans MT" charset="0"/>
              </a:rPr>
              <a:t>Trudy has ciphertext she can analyze</a:t>
            </a:r>
          </a:p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two approaches:</a:t>
            </a:r>
          </a:p>
          <a:p>
            <a:pPr lvl="1"/>
            <a:r>
              <a:rPr lang="en-US" dirty="0">
                <a:latin typeface="Gill Sans MT" charset="0"/>
              </a:rPr>
              <a:t>brute force: search through all keys </a:t>
            </a:r>
          </a:p>
          <a:p>
            <a:pPr lvl="1"/>
            <a:r>
              <a:rPr lang="en-US" dirty="0">
                <a:latin typeface="Gill Sans MT" charset="0"/>
              </a:rPr>
              <a:t>statistical analysis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19563" cy="4648200"/>
          </a:xfrm>
        </p:spPr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known-plaintext attack: </a:t>
            </a:r>
            <a:r>
              <a:rPr lang="en-US" sz="2400" dirty="0">
                <a:latin typeface="Gill Sans MT" charset="0"/>
              </a:rPr>
              <a:t>Trudy has plaintext corresponding to ciphertext</a:t>
            </a:r>
          </a:p>
          <a:p>
            <a:pPr lvl="1"/>
            <a:r>
              <a:rPr lang="en-US" dirty="0">
                <a:latin typeface="Gill Sans MT" charset="0"/>
              </a:rPr>
              <a:t>e.g., in monoalphabetic cipher, Trudy determines pairings for a,l,i,c,e,b,o,</a:t>
            </a:r>
          </a:p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chosen-plaintext attack: </a:t>
            </a:r>
            <a:r>
              <a:rPr lang="en-US" sz="2400" dirty="0">
                <a:latin typeface="Gill Sans MT" charset="0"/>
              </a:rPr>
              <a:t>Trudy can get ciphertext for chosen plaintext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pic>
        <p:nvPicPr>
          <p:cNvPr id="36869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10541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99290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1288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4021138"/>
            <a:ext cx="8218488" cy="197961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symmetric key crypto</a:t>
            </a:r>
            <a:r>
              <a:rPr lang="en-US" sz="2400" dirty="0">
                <a:latin typeface="Gill Sans MT" charset="0"/>
              </a:rPr>
              <a:t>: Bob and Alice share same (symmetric) key: K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e.g., key is knowing substitution pattern in mono alphabetic substitution cipher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how do Bob and Alice agree on key value?</a:t>
            </a:r>
            <a:endParaRPr lang="en-US" sz="2400" i="1" dirty="0">
              <a:latin typeface="Gill Sans MT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546850" y="2632075"/>
            <a:ext cx="114141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543300" y="2613025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2165350" y="1716088"/>
            <a:ext cx="642938" cy="579437"/>
            <a:chOff x="1382" y="1036"/>
            <a:chExt cx="405" cy="365"/>
          </a:xfrm>
        </p:grpSpPr>
        <p:sp>
          <p:nvSpPr>
            <p:cNvPr id="37917" name="Text Box 7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8" name="Text Box 8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37895" name="Picture 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6668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1982788" y="257333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2008188" y="2582863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5100638" y="2571750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5121275" y="2595563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3403600" y="2986088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1" name="Line 15"/>
          <p:cNvSpPr>
            <a:spLocks noChangeShapeType="1"/>
          </p:cNvSpPr>
          <p:nvPr/>
        </p:nvSpPr>
        <p:spPr bwMode="auto">
          <a:xfrm flipH="1">
            <a:off x="2373313" y="21939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2" name="Picture 16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18557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1238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4" name="Line 18"/>
          <p:cNvSpPr>
            <a:spLocks noChangeShapeType="1"/>
          </p:cNvSpPr>
          <p:nvPr/>
        </p:nvSpPr>
        <p:spPr bwMode="auto">
          <a:xfrm>
            <a:off x="6548438" y="3008313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5" name="Picture 19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511425" y="16398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6" name="Text Box 20"/>
          <p:cNvSpPr txBox="1">
            <a:spLocks noChangeArrowheads="1"/>
          </p:cNvSpPr>
          <p:nvPr/>
        </p:nvSpPr>
        <p:spPr bwMode="auto">
          <a:xfrm>
            <a:off x="1773238" y="4481513"/>
            <a:ext cx="325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S</a:t>
            </a:r>
          </a:p>
        </p:txBody>
      </p:sp>
      <p:grpSp>
        <p:nvGrpSpPr>
          <p:cNvPr id="37907" name="Group 21"/>
          <p:cNvGrpSpPr>
            <a:grpSpLocks/>
          </p:cNvGrpSpPr>
          <p:nvPr/>
        </p:nvGrpSpPr>
        <p:grpSpPr bwMode="auto">
          <a:xfrm>
            <a:off x="5351463" y="1665288"/>
            <a:ext cx="642937" cy="579437"/>
            <a:chOff x="1382" y="1036"/>
            <a:chExt cx="405" cy="365"/>
          </a:xfrm>
        </p:grpSpPr>
        <p:sp>
          <p:nvSpPr>
            <p:cNvPr id="37915" name="Text Box 22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6" name="Text Box 23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sp>
        <p:nvSpPr>
          <p:cNvPr id="37908" name="Line 24"/>
          <p:cNvSpPr>
            <a:spLocks noChangeShapeType="1"/>
          </p:cNvSpPr>
          <p:nvPr/>
        </p:nvSpPr>
        <p:spPr bwMode="auto">
          <a:xfrm flipH="1">
            <a:off x="5559425" y="2143125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9" name="Picture 2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697538" y="15890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0" name="Text Box 26"/>
          <p:cNvSpPr txBox="1">
            <a:spLocks noChangeArrowheads="1"/>
          </p:cNvSpPr>
          <p:nvPr/>
        </p:nvSpPr>
        <p:spPr bwMode="auto">
          <a:xfrm>
            <a:off x="355600" y="2643188"/>
            <a:ext cx="1579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37911" name="Text Box 27"/>
          <p:cNvSpPr txBox="1">
            <a:spLocks noChangeArrowheads="1"/>
          </p:cNvSpPr>
          <p:nvPr/>
        </p:nvSpPr>
        <p:spPr bwMode="auto">
          <a:xfrm>
            <a:off x="3662363" y="3149600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   (m)</a:t>
            </a:r>
          </a:p>
        </p:txBody>
      </p:sp>
      <p:sp>
        <p:nvSpPr>
          <p:cNvPr id="37912" name="Text Box 28"/>
          <p:cNvSpPr txBox="1">
            <a:spLocks noChangeArrowheads="1"/>
          </p:cNvSpPr>
          <p:nvPr/>
        </p:nvSpPr>
        <p:spPr bwMode="auto">
          <a:xfrm>
            <a:off x="3914775" y="3341688"/>
            <a:ext cx="32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37913" name="Text Box 35"/>
          <p:cNvSpPr txBox="1">
            <a:spLocks noChangeArrowheads="1"/>
          </p:cNvSpPr>
          <p:nvPr/>
        </p:nvSpPr>
        <p:spPr bwMode="auto">
          <a:xfrm>
            <a:off x="6689725" y="3141663"/>
            <a:ext cx="181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 = 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(m))</a:t>
            </a:r>
          </a:p>
        </p:txBody>
      </p:sp>
      <p:pic>
        <p:nvPicPr>
          <p:cNvPr id="37914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19359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0953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Simple encryption scheme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1398588"/>
            <a:ext cx="8077200" cy="12144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substitution cipher: </a:t>
            </a:r>
            <a:r>
              <a:rPr lang="en-US" sz="2400" dirty="0">
                <a:latin typeface="Gill Sans MT" charset="0"/>
              </a:rPr>
              <a:t>substituting one thing for another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monoalphabetic cipher: substitute one letter for another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133956" y="2516188"/>
            <a:ext cx="720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 abcdefghijklmnopqrstuvwxyz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969377" y="3295650"/>
            <a:ext cx="7387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 mnbvcxzasdfghjklpoiuytrewq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3536950" y="2925763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8110538" y="2889250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2085440" y="4067175"/>
            <a:ext cx="6279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bob. i love you. alice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928798" y="4492625"/>
            <a:ext cx="6464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nkn. s gktc wky. mgsbc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1184275" y="4002088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e.g.:</a:t>
            </a:r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1546225" y="5332413"/>
            <a:ext cx="6794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Encryption key: </a:t>
            </a:r>
            <a:r>
              <a:rPr lang="en-US" sz="2800" dirty="0">
                <a:latin typeface="Gill Sans MT" charset="0"/>
              </a:rPr>
              <a:t>mapping from set of 26 letters</a:t>
            </a:r>
          </a:p>
          <a:p>
            <a:r>
              <a:rPr lang="en-US" sz="2800" dirty="0">
                <a:latin typeface="Gill Sans MT" charset="0"/>
              </a:rPr>
              <a:t>                     to set of 26 letters</a:t>
            </a:r>
          </a:p>
        </p:txBody>
      </p:sp>
      <p:pic>
        <p:nvPicPr>
          <p:cNvPr id="38924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366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5" name="Picture 25" descr="BS00768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27113" y="54752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00872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39713" y="1654175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symmetric key crypto</a:t>
            </a:r>
          </a:p>
          <a:p>
            <a:r>
              <a:rPr lang="en-US" sz="2400" dirty="0">
                <a:latin typeface="Gill Sans MT" charset="0"/>
              </a:rPr>
              <a:t>requires sender, receiver know shared secret key</a:t>
            </a:r>
          </a:p>
          <a:p>
            <a:r>
              <a:rPr lang="en-US" sz="2400" dirty="0">
                <a:latin typeface="Gill Sans MT" charset="0"/>
              </a:rPr>
              <a:t>Q: how to agree on key in first place (particularly if never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met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)?</a:t>
            </a: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45060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9906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54513" y="852488"/>
            <a:ext cx="3973512" cy="5430837"/>
            <a:chOff x="4354281" y="853168"/>
            <a:chExt cx="3973290" cy="5430157"/>
          </a:xfrm>
        </p:grpSpPr>
        <p:sp>
          <p:nvSpPr>
            <p:cNvPr id="45062" name="Rectangle 2"/>
            <p:cNvSpPr>
              <a:spLocks noChangeArrowheads="1"/>
            </p:cNvSpPr>
            <p:nvPr/>
          </p:nvSpPr>
          <p:spPr bwMode="auto">
            <a:xfrm>
              <a:off x="4354281" y="1926771"/>
              <a:ext cx="3875314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45063" name="Picture 6" descr="j0078625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009" y="853168"/>
              <a:ext cx="563562" cy="171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4" name="Rectangle 1"/>
            <p:cNvSpPr>
              <a:spLocks noChangeArrowheads="1"/>
            </p:cNvSpPr>
            <p:nvPr/>
          </p:nvSpPr>
          <p:spPr bwMode="auto">
            <a:xfrm>
              <a:off x="4528457" y="1665514"/>
              <a:ext cx="2449286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65" name="Rectangle 5"/>
            <p:cNvSpPr>
              <a:spLocks noChangeArrowheads="1"/>
            </p:cNvSpPr>
            <p:nvPr/>
          </p:nvSpPr>
          <p:spPr bwMode="auto">
            <a:xfrm>
              <a:off x="4519613" y="1635125"/>
              <a:ext cx="3656012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radically different approach [Diffie-Hellman76, RSA78]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sender, receiver do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not</a:t>
              </a:r>
              <a:r>
                <a:rPr lang="en-US" sz="2400" dirty="0">
                  <a:latin typeface="Gill Sans MT" charset="0"/>
                </a:rPr>
                <a:t> share secret key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public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encryption key 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known to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all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private</a:t>
              </a:r>
              <a:r>
                <a:rPr lang="en-US" sz="2400" dirty="0">
                  <a:latin typeface="Gill Sans MT" charset="0"/>
                </a:rPr>
                <a:t> decryption key known only to receiver</a:t>
              </a:r>
              <a:endParaRPr lang="en-US" sz="2800" dirty="0">
                <a:latin typeface="Gill Sans MT" charset="0"/>
              </a:endParaRP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sp>
        <p:nvSpPr>
          <p:cNvPr id="1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6927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2913" y="3832225"/>
            <a:ext cx="1579562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679825" y="38354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pic>
        <p:nvPicPr>
          <p:cNvPr id="46085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3081338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109788" y="378142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135188" y="37909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330825" y="379412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351463" y="38179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V="1">
            <a:off x="3530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473825" y="1697038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public 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092" name="Picture 12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3098800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1365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750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095" name="Picture 1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6563" y="1839913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6808788" y="3830638"/>
            <a:ext cx="1252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3954463" y="4162425"/>
            <a:ext cx="876300" cy="617538"/>
            <a:chOff x="2351" y="2077"/>
            <a:chExt cx="552" cy="389"/>
          </a:xfrm>
        </p:grpSpPr>
        <p:sp>
          <p:nvSpPr>
            <p:cNvPr id="46115" name="Text Box 18"/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6116" name="Text Box 19"/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7" name="Text Box 20"/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6098" name="Text Box 21"/>
          <p:cNvSpPr txBox="1">
            <a:spLocks noChangeArrowheads="1"/>
          </p:cNvSpPr>
          <p:nvPr/>
        </p:nvSpPr>
        <p:spPr bwMode="auto">
          <a:xfrm>
            <a:off x="6013450" y="1757363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099" name="Text Box 22"/>
          <p:cNvSpPr txBox="1">
            <a:spLocks noChangeArrowheads="1"/>
          </p:cNvSpPr>
          <p:nvPr/>
        </p:nvSpPr>
        <p:spPr bwMode="auto">
          <a:xfrm>
            <a:off x="6157913" y="1936750"/>
            <a:ext cx="322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0" name="Text Box 23"/>
          <p:cNvSpPr txBox="1">
            <a:spLocks noChangeArrowheads="1"/>
          </p:cNvSpPr>
          <p:nvPr/>
        </p:nvSpPr>
        <p:spPr bwMode="auto">
          <a:xfrm>
            <a:off x="6165850" y="1657350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6101" name="Text Box 24"/>
          <p:cNvSpPr txBox="1">
            <a:spLocks noChangeArrowheads="1"/>
          </p:cNvSpPr>
          <p:nvPr/>
        </p:nvSpPr>
        <p:spPr bwMode="auto">
          <a:xfrm>
            <a:off x="6470650" y="2374900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private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102" name="Picture 2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3388" y="2513013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3" name="Text Box 26"/>
          <p:cNvSpPr txBox="1">
            <a:spLocks noChangeArrowheads="1"/>
          </p:cNvSpPr>
          <p:nvPr/>
        </p:nvSpPr>
        <p:spPr bwMode="auto">
          <a:xfrm>
            <a:off x="6022975" y="2447925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6230938" y="2640013"/>
            <a:ext cx="32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5" name="Text Box 28"/>
          <p:cNvSpPr txBox="1">
            <a:spLocks noChangeArrowheads="1"/>
          </p:cNvSpPr>
          <p:nvPr/>
        </p:nvSpPr>
        <p:spPr bwMode="auto">
          <a:xfrm>
            <a:off x="6264275" y="2360613"/>
            <a:ext cx="252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6106" name="Group 29"/>
          <p:cNvGrpSpPr>
            <a:grpSpLocks/>
          </p:cNvGrpSpPr>
          <p:nvPr/>
        </p:nvGrpSpPr>
        <p:grpSpPr bwMode="auto">
          <a:xfrm>
            <a:off x="6840538" y="4359275"/>
            <a:ext cx="1885950" cy="636588"/>
            <a:chOff x="2413" y="3394"/>
            <a:chExt cx="1188" cy="401"/>
          </a:xfrm>
        </p:grpSpPr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107" name="Freeform 35"/>
          <p:cNvSpPr>
            <a:spLocks/>
          </p:cNvSpPr>
          <p:nvPr/>
        </p:nvSpPr>
        <p:spPr bwMode="auto">
          <a:xfrm>
            <a:off x="3001963" y="1973263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08" name="Freeform 36"/>
          <p:cNvSpPr>
            <a:spLocks/>
          </p:cNvSpPr>
          <p:nvPr/>
        </p:nvSpPr>
        <p:spPr bwMode="auto">
          <a:xfrm>
            <a:off x="5446713" y="2646363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109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748400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635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encryption algorithms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2298700"/>
            <a:ext cx="5619750" cy="6254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cs typeface="Arial" charset="0"/>
              </a:rPr>
              <a:t>need K  ( ) and K  ( ) such that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208338" y="2522538"/>
            <a:ext cx="388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810125" y="2560638"/>
            <a:ext cx="388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519488" y="1958975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103813" y="1997075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2117725" y="3857625"/>
            <a:ext cx="54689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given public key K  , it should be impossible to compute private key K  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3409950" y="4962525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995863" y="4054475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703263" y="1535113"/>
            <a:ext cx="2200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  <a:cs typeface="Arial" charset="0"/>
              </a:rPr>
              <a:t>requirements:</a:t>
            </a:r>
            <a:endParaRPr lang="en-US" sz="2400" dirty="0">
              <a:latin typeface="Gill Sans MT" charset="0"/>
              <a:cs typeface="Arial" charset="0"/>
            </a:endParaRPr>
          </a:p>
        </p:txBody>
      </p:sp>
      <p:sp>
        <p:nvSpPr>
          <p:cNvPr id="47116" name="Oval 13"/>
          <p:cNvSpPr>
            <a:spLocks noChangeArrowheads="1"/>
          </p:cNvSpPr>
          <p:nvPr/>
        </p:nvSpPr>
        <p:spPr bwMode="auto">
          <a:xfrm>
            <a:off x="1490663" y="2308225"/>
            <a:ext cx="552450" cy="5175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47117" name="Text Box 14"/>
          <p:cNvSpPr txBox="1">
            <a:spLocks noChangeArrowheads="1"/>
          </p:cNvSpPr>
          <p:nvPr/>
        </p:nvSpPr>
        <p:spPr bwMode="auto">
          <a:xfrm>
            <a:off x="1576388" y="2308225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1</a:t>
            </a:r>
            <a:endParaRPr lang="en-US" sz="240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grpSp>
        <p:nvGrpSpPr>
          <p:cNvPr id="47118" name="Group 15"/>
          <p:cNvGrpSpPr>
            <a:grpSpLocks/>
          </p:cNvGrpSpPr>
          <p:nvPr/>
        </p:nvGrpSpPr>
        <p:grpSpPr bwMode="auto">
          <a:xfrm>
            <a:off x="1524000" y="3810000"/>
            <a:ext cx="552450" cy="533400"/>
            <a:chOff x="489" y="1776"/>
            <a:chExt cx="348" cy="336"/>
          </a:xfrm>
        </p:grpSpPr>
        <p:sp>
          <p:nvSpPr>
            <p:cNvPr id="47132" name="Oval 16"/>
            <p:cNvSpPr>
              <a:spLocks noChangeArrowheads="1"/>
            </p:cNvSpPr>
            <p:nvPr/>
          </p:nvSpPr>
          <p:spPr bwMode="auto">
            <a:xfrm>
              <a:off x="489" y="1786"/>
              <a:ext cx="348" cy="3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7133" name="Text Box 17"/>
            <p:cNvSpPr txBox="1">
              <a:spLocks noChangeArrowheads="1"/>
            </p:cNvSpPr>
            <p:nvPr/>
          </p:nvSpPr>
          <p:spPr bwMode="auto">
            <a:xfrm>
              <a:off x="546" y="1776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7119" name="Text Box 18"/>
          <p:cNvSpPr txBox="1">
            <a:spLocks noChangeArrowheads="1"/>
          </p:cNvSpPr>
          <p:nvPr/>
        </p:nvSpPr>
        <p:spPr bwMode="auto">
          <a:xfrm>
            <a:off x="1431925" y="5638800"/>
            <a:ext cx="5707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RSA: </a:t>
            </a:r>
            <a:r>
              <a:rPr lang="en-US" sz="2800" dirty="0">
                <a:latin typeface="Gill Sans MT" charset="0"/>
              </a:rPr>
              <a:t>Rivest, Shamir, Adelson algorithm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7120" name="Text Box 19"/>
          <p:cNvSpPr txBox="1">
            <a:spLocks noChangeArrowheads="1"/>
          </p:cNvSpPr>
          <p:nvPr/>
        </p:nvSpPr>
        <p:spPr bwMode="auto">
          <a:xfrm>
            <a:off x="3213100" y="2147888"/>
            <a:ext cx="365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7121" name="Text Box 20"/>
          <p:cNvSpPr txBox="1">
            <a:spLocks noChangeArrowheads="1"/>
          </p:cNvSpPr>
          <p:nvPr/>
        </p:nvSpPr>
        <p:spPr bwMode="auto">
          <a:xfrm>
            <a:off x="4838700" y="2187575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7122" name="Group 21"/>
          <p:cNvGrpSpPr>
            <a:grpSpLocks/>
          </p:cNvGrpSpPr>
          <p:nvPr/>
        </p:nvGrpSpPr>
        <p:grpSpPr bwMode="auto">
          <a:xfrm>
            <a:off x="3238500" y="2720975"/>
            <a:ext cx="2830513" cy="947738"/>
            <a:chOff x="1340" y="1706"/>
            <a:chExt cx="1783" cy="597"/>
          </a:xfrm>
        </p:grpSpPr>
        <p:grpSp>
          <p:nvGrpSpPr>
            <p:cNvPr id="47126" name="Group 22"/>
            <p:cNvGrpSpPr>
              <a:grpSpLocks/>
            </p:cNvGrpSpPr>
            <p:nvPr/>
          </p:nvGrpSpPr>
          <p:grpSpPr bwMode="auto">
            <a:xfrm>
              <a:off x="1340" y="1841"/>
              <a:ext cx="1783" cy="462"/>
              <a:chOff x="1711" y="1463"/>
              <a:chExt cx="1783" cy="462"/>
            </a:xfrm>
          </p:grpSpPr>
          <p:sp>
            <p:nvSpPr>
              <p:cNvPr id="47129" name="Text Box 23"/>
              <p:cNvSpPr txBox="1">
                <a:spLocks noChangeArrowheads="1"/>
              </p:cNvSpPr>
              <p:nvPr/>
            </p:nvSpPr>
            <p:spPr bwMode="auto">
              <a:xfrm>
                <a:off x="1711" y="1463"/>
                <a:ext cx="17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(K  (m))  =  m </a:t>
                </a:r>
              </a:p>
            </p:txBody>
          </p:sp>
          <p:sp>
            <p:nvSpPr>
              <p:cNvPr id="47130" name="Text Box 24"/>
              <p:cNvSpPr txBox="1">
                <a:spLocks noChangeArrowheads="1"/>
              </p:cNvSpPr>
              <p:nvPr/>
            </p:nvSpPr>
            <p:spPr bwMode="auto">
              <a:xfrm>
                <a:off x="2234" y="1634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7131" name="Text Box 25"/>
              <p:cNvSpPr txBox="1">
                <a:spLocks noChangeArrowheads="1"/>
              </p:cNvSpPr>
              <p:nvPr/>
            </p:nvSpPr>
            <p:spPr bwMode="auto">
              <a:xfrm>
                <a:off x="1892" y="1620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7127" name="Text Box 26"/>
            <p:cNvSpPr txBox="1">
              <a:spLocks noChangeArrowheads="1"/>
            </p:cNvSpPr>
            <p:nvPr/>
          </p:nvSpPr>
          <p:spPr bwMode="auto">
            <a:xfrm>
              <a:off x="1521" y="1706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7128" name="Text Box 27"/>
            <p:cNvSpPr txBox="1">
              <a:spLocks noChangeArrowheads="1"/>
            </p:cNvSpPr>
            <p:nvPr/>
          </p:nvSpPr>
          <p:spPr bwMode="auto">
            <a:xfrm>
              <a:off x="1860" y="1722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7123" name="Text Box 28"/>
          <p:cNvSpPr txBox="1">
            <a:spLocks noChangeArrowheads="1"/>
          </p:cNvSpPr>
          <p:nvPr/>
        </p:nvSpPr>
        <p:spPr bwMode="auto">
          <a:xfrm>
            <a:off x="5053013" y="3708400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7124" name="Text Box 29"/>
          <p:cNvSpPr txBox="1">
            <a:spLocks noChangeArrowheads="1"/>
          </p:cNvSpPr>
          <p:nvPr/>
        </p:nvSpPr>
        <p:spPr bwMode="auto">
          <a:xfrm>
            <a:off x="3408363" y="4557713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  <p:pic>
        <p:nvPicPr>
          <p:cNvPr id="47125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9540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3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008950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</a:t>
            </a:r>
            <a:r>
              <a:rPr lang="en-US" dirty="0">
                <a:latin typeface="Gill Sans MT" charset="0"/>
              </a:rPr>
              <a:t>Message integrity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, authentication</a:t>
            </a:r>
          </a:p>
        </p:txBody>
      </p:sp>
      <p:pic>
        <p:nvPicPr>
          <p:cNvPr id="58372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06482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78775" cy="9667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Bob wants Alice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prove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her identity to him</a:t>
            </a:r>
            <a:endParaRPr lang="en-US" dirty="0">
              <a:latin typeface="Gill Sans MT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5281613" y="4135438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0422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3811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1490663" y="424815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535113" y="3749675"/>
            <a:ext cx="17256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</p:txBody>
      </p:sp>
      <p:pic>
        <p:nvPicPr>
          <p:cNvPr id="60427" name="Picture 24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738297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5094288" y="3840163"/>
            <a:ext cx="358616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in a network,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Bob can not </a:t>
            </a:r>
            <a:r>
              <a:rPr lang="ja-JP" altLang="en-US" sz="2400" dirty="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see</a:t>
            </a:r>
            <a:r>
              <a:rPr lang="ja-JP" altLang="en-US" sz="2400" dirty="0">
                <a:latin typeface="Arial" charset="0"/>
                <a:cs typeface="Arial" charset="0"/>
              </a:rPr>
              <a:t>”</a:t>
            </a:r>
            <a:r>
              <a:rPr lang="en-US" sz="2400" dirty="0">
                <a:latin typeface="Arial" charset="0"/>
                <a:cs typeface="Arial" charset="0"/>
              </a:rPr>
              <a:t> Alice, so Trudy simply declares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herself to be Alice</a:t>
            </a:r>
          </a:p>
        </p:txBody>
      </p:sp>
      <p:pic>
        <p:nvPicPr>
          <p:cNvPr id="61443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7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3813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Line 9"/>
          <p:cNvSpPr>
            <a:spLocks noChangeShapeType="1"/>
          </p:cNvSpPr>
          <p:nvPr/>
        </p:nvSpPr>
        <p:spPr bwMode="auto">
          <a:xfrm flipV="1">
            <a:off x="2784475" y="4473575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3109913" y="5002213"/>
            <a:ext cx="1725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6144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pic>
        <p:nvPicPr>
          <p:cNvPr id="61449" name="Picture 24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0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97877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Goal:  </a:t>
            </a:r>
            <a:r>
              <a:rPr lang="en-US" sz="2800" dirty="0">
                <a:latin typeface="Gill Sans MT" charset="0"/>
              </a:rPr>
              <a:t>Bob wants Alice to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prove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her identity to him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2780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152307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>
                <a:latin typeface="Arial" charset="0"/>
                <a:cs typeface="Arial" charset="0"/>
              </a:rPr>
              <a:t>Alice says </a:t>
            </a: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r>
              <a:rPr lang="en-US" sz="2400" dirty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>
                <a:latin typeface="Arial" charset="0"/>
                <a:cs typeface="Arial" charset="0"/>
              </a:rPr>
              <a:t>containing her source IP address 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246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1238250" y="426243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1574800" y="3433763"/>
            <a:ext cx="2870200" cy="649287"/>
            <a:chOff x="531" y="1791"/>
            <a:chExt cx="1808" cy="409"/>
          </a:xfrm>
        </p:grpSpPr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3805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>
                  <a:latin typeface="Arial" charset="0"/>
                  <a:cs typeface="Arial" charset="0"/>
                </a:rPr>
                <a:t>“</a:t>
              </a:r>
              <a:r>
                <a:rPr lang="en-US" dirty="0">
                  <a:latin typeface="Arial" charset="0"/>
                  <a:cs typeface="Arial" charset="0"/>
                </a:rPr>
                <a:t>I am Alice</a:t>
              </a:r>
              <a:r>
                <a:rPr lang="ja-JP" altLang="en-US">
                  <a:latin typeface="Arial" charset="0"/>
                  <a:cs typeface="Arial" charset="0"/>
                </a:rPr>
                <a:t>”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3806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62474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13230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8: Network Security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321675" cy="49720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Chapter goals: </a:t>
            </a:r>
          </a:p>
          <a:p>
            <a:r>
              <a:rPr lang="en-US" dirty="0">
                <a:latin typeface="Gill Sans MT" charset="0"/>
              </a:rPr>
              <a:t>understand principles of network security:</a:t>
            </a:r>
            <a:r>
              <a:rPr lang="en-US" sz="2400" dirty="0">
                <a:latin typeface="Gill Sans MT" charset="0"/>
              </a:rPr>
              <a:t> </a:t>
            </a:r>
          </a:p>
          <a:p>
            <a:pPr lvl="1"/>
            <a:r>
              <a:rPr lang="en-US" dirty="0">
                <a:latin typeface="Gill Sans MT" charset="0"/>
              </a:rPr>
              <a:t>cryptography and its </a:t>
            </a:r>
            <a:r>
              <a:rPr lang="en-US" i="1" dirty="0">
                <a:latin typeface="Gill Sans MT" charset="0"/>
              </a:rPr>
              <a:t>many</a:t>
            </a:r>
            <a:r>
              <a:rPr lang="en-US" dirty="0">
                <a:latin typeface="Gill Sans MT" charset="0"/>
              </a:rPr>
              <a:t> uses beyond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confidentiality</a:t>
            </a:r>
            <a:r>
              <a:rPr lang="ja-JP" altLang="en-US" dirty="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authentication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</p:txBody>
      </p:sp>
      <p:pic>
        <p:nvPicPr>
          <p:cNvPr id="21508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82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984506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6351588" y="3986213"/>
            <a:ext cx="27924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a packet </a:t>
            </a: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spoofing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Alice</a:t>
            </a:r>
            <a:r>
              <a:rPr lang="ja-JP" altLang="en-US" sz="240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s address</a:t>
            </a:r>
          </a:p>
        </p:txBody>
      </p:sp>
      <p:pic>
        <p:nvPicPr>
          <p:cNvPr id="63491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Line 8"/>
          <p:cNvSpPr>
            <a:spLocks noChangeShapeType="1"/>
          </p:cNvSpPr>
          <p:nvPr/>
        </p:nvSpPr>
        <p:spPr bwMode="auto">
          <a:xfrm flipV="1">
            <a:off x="2925763" y="4262438"/>
            <a:ext cx="2111375" cy="1238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3495" name="Group 9"/>
          <p:cNvGrpSpPr>
            <a:grpSpLocks/>
          </p:cNvGrpSpPr>
          <p:nvPr/>
        </p:nvGrpSpPr>
        <p:grpSpPr bwMode="auto">
          <a:xfrm>
            <a:off x="3460750" y="4938713"/>
            <a:ext cx="2870200" cy="649287"/>
            <a:chOff x="531" y="1791"/>
            <a:chExt cx="1808" cy="409"/>
          </a:xfrm>
        </p:grpSpPr>
        <p:sp>
          <p:nvSpPr>
            <p:cNvPr id="34828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>
                  <a:latin typeface="Arial" charset="0"/>
                  <a:cs typeface="Arial" charset="0"/>
                </a:rPr>
                <a:t>“</a:t>
              </a:r>
              <a:r>
                <a:rPr lang="en-US" dirty="0">
                  <a:latin typeface="Arial" charset="0"/>
                  <a:cs typeface="Arial" charset="0"/>
                </a:rPr>
                <a:t>I am Alice</a:t>
              </a:r>
              <a:r>
                <a:rPr lang="ja-JP" altLang="en-US">
                  <a:latin typeface="Arial" charset="0"/>
                  <a:cs typeface="Arial" charset="0"/>
                </a:rPr>
                <a:t>”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349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482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>
                <a:latin typeface="Arial" charset="0"/>
                <a:cs typeface="Arial" charset="0"/>
              </a:rPr>
              <a:t>Alice says </a:t>
            </a: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r>
              <a:rPr lang="en-US" sz="2400" dirty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>
                <a:latin typeface="Arial" charset="0"/>
                <a:cs typeface="Arial" charset="0"/>
              </a:rPr>
              <a:t>containing her source IP address </a:t>
            </a:r>
          </a:p>
        </p:txBody>
      </p:sp>
      <p:pic>
        <p:nvPicPr>
          <p:cNvPr id="63498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485071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>
                <a:latin typeface="Gill Sans MT" charset="0"/>
                <a:cs typeface="+mn-cs"/>
              </a:rPr>
              <a:t> 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4516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4520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5859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60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5861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62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863" name="Text Box 14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5864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4521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5855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6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5857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58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5851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852" name="Line 22"/>
          <p:cNvSpPr>
            <a:spLocks noChangeShapeType="1"/>
          </p:cNvSpPr>
          <p:nvPr/>
        </p:nvSpPr>
        <p:spPr bwMode="auto">
          <a:xfrm flipH="1">
            <a:off x="2541588" y="4551363"/>
            <a:ext cx="452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45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4525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698932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5903913" y="3865563"/>
            <a:ext cx="3001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playback attack: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Trudy records Alice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s packet</a:t>
            </a:r>
          </a:p>
          <a:p>
            <a:pPr algn="ctr">
              <a:defRPr/>
            </a:pPr>
            <a:r>
              <a:rPr lang="en-US" dirty="0">
                <a:latin typeface="Arial" charset="0"/>
                <a:cs typeface="Arial" charset="0"/>
              </a:rPr>
              <a:t>and later</a:t>
            </a:r>
          </a:p>
          <a:p>
            <a:pPr algn="ctr">
              <a:defRPr/>
            </a:pPr>
            <a:r>
              <a:rPr lang="en-US" dirty="0">
                <a:latin typeface="Arial" charset="0"/>
                <a:cs typeface="Arial" charset="0"/>
              </a:rPr>
              <a:t>plays it back to Bob </a:t>
            </a:r>
          </a:p>
        </p:txBody>
      </p:sp>
      <p:pic>
        <p:nvPicPr>
          <p:cNvPr id="6553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2338388" y="3328988"/>
            <a:ext cx="1057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49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6895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6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6897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6898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79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5551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81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2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54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6889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0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893" name="Text Box 29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84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5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6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>
                <a:latin typeface="Gill Sans MT" charset="0"/>
                <a:cs typeface="+mn-cs"/>
              </a:rPr>
              <a:t> 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655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5559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29302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>
                <a:latin typeface="Gill Sans MT" charset="0"/>
                <a:cs typeface="+mn-cs"/>
              </a:rPr>
              <a:t>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6565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7907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8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7909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10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Text Box 14"/>
            <p:cNvSpPr txBox="1">
              <a:spLocks noChangeArrowheads="1"/>
            </p:cNvSpPr>
            <p:nvPr/>
          </p:nvSpPr>
          <p:spPr bwMode="auto">
            <a:xfrm>
              <a:off x="1304" y="1813"/>
              <a:ext cx="7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7912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6570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7903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7905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06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7900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901" name="Line 22"/>
          <p:cNvSpPr>
            <a:spLocks noChangeShapeType="1"/>
          </p:cNvSpPr>
          <p:nvPr/>
        </p:nvSpPr>
        <p:spPr bwMode="auto">
          <a:xfrm flipH="1" flipV="1">
            <a:off x="2424113" y="4537075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73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728084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6765925" y="3436938"/>
            <a:ext cx="1604963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record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and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playback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C00000"/>
                </a:solidFill>
                <a:latin typeface="Arial" charset="0"/>
                <a:cs typeface="Arial" charset="0"/>
              </a:rPr>
              <a:t>still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works!</a:t>
            </a:r>
          </a:p>
        </p:txBody>
      </p:sp>
      <p:pic>
        <p:nvPicPr>
          <p:cNvPr id="67587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2325688" y="3328988"/>
            <a:ext cx="10842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encrypted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597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8943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8945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6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27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7599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29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0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602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941" name="Text Box 29"/>
            <p:cNvSpPr txBox="1">
              <a:spLocks noChangeArrowheads="1"/>
            </p:cNvSpPr>
            <p:nvPr/>
          </p:nvSpPr>
          <p:spPr bwMode="auto">
            <a:xfrm>
              <a:off x="1323" y="1813"/>
              <a:ext cx="6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32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3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8935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>
                <a:latin typeface="Gill Sans MT" charset="0"/>
                <a:cs typeface="+mn-cs"/>
              </a:rPr>
              <a:t>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  <p:pic>
        <p:nvPicPr>
          <p:cNvPr id="67607" name="Picture 16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3176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74725" y="1316038"/>
            <a:ext cx="35369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Goal: </a:t>
            </a:r>
            <a:r>
              <a:rPr lang="en-US" sz="2400" dirty="0">
                <a:latin typeface="Gill Sans MT" charset="0"/>
                <a:cs typeface="+mn-cs"/>
              </a:rPr>
              <a:t>avoid playback attack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04838" y="5934075"/>
            <a:ext cx="3144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Failures, drawbacks?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03288" y="1755775"/>
            <a:ext cx="5911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nonce: </a:t>
            </a:r>
            <a:r>
              <a:rPr lang="en-US" sz="2400" dirty="0">
                <a:latin typeface="Gill Sans MT" charset="0"/>
                <a:cs typeface="+mn-cs"/>
              </a:rPr>
              <a:t>number (R) used only </a:t>
            </a:r>
            <a:r>
              <a:rPr lang="en-US" sz="2400" i="1" dirty="0">
                <a:solidFill>
                  <a:srgbClr val="000099"/>
                </a:solidFill>
                <a:latin typeface="Gill Sans MT" charset="0"/>
                <a:cs typeface="+mn-cs"/>
              </a:rPr>
              <a:t>once-in-a-lifetime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50888" y="2162175"/>
            <a:ext cx="7564437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ap4.0: </a:t>
            </a:r>
            <a:r>
              <a:rPr lang="en-US" sz="2400" dirty="0">
                <a:latin typeface="Gill Sans MT" charset="0"/>
                <a:cs typeface="+mn-cs"/>
              </a:rPr>
              <a:t>to prove Alice </a:t>
            </a:r>
            <a:r>
              <a:rPr lang="ja-JP" altLang="en-US" sz="240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live</a:t>
            </a:r>
            <a:r>
              <a:rPr lang="ja-JP" altLang="en-US" sz="240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, Bob sends Alice 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nonce</a:t>
            </a:r>
            <a:r>
              <a:rPr lang="en-US" sz="2400" dirty="0">
                <a:latin typeface="Gill Sans MT" charset="0"/>
                <a:cs typeface="+mn-cs"/>
              </a:rPr>
              <a:t>, R.  Alice</a:t>
            </a:r>
          </a:p>
          <a:p>
            <a:pPr algn="r">
              <a:defRPr/>
            </a:pPr>
            <a:r>
              <a:rPr lang="en-US" sz="2400" dirty="0">
                <a:latin typeface="Gill Sans MT" charset="0"/>
                <a:cs typeface="+mn-cs"/>
              </a:rPr>
              <a:t>must return R, encrypted with shared secret key</a:t>
            </a:r>
          </a:p>
        </p:txBody>
      </p:sp>
      <p:pic>
        <p:nvPicPr>
          <p:cNvPr id="68614" name="Picture 7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8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3675" y="3467100"/>
            <a:ext cx="3697288" cy="614363"/>
            <a:chOff x="2733675" y="3467100"/>
            <a:chExt cx="3697288" cy="614363"/>
          </a:xfrm>
        </p:grpSpPr>
        <p:sp>
          <p:nvSpPr>
            <p:cNvPr id="39957" name="Line 9"/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8" name="Text Box 10"/>
            <p:cNvSpPr txBox="1">
              <a:spLocks noChangeArrowheads="1"/>
            </p:cNvSpPr>
            <p:nvPr/>
          </p:nvSpPr>
          <p:spPr bwMode="auto">
            <a:xfrm>
              <a:off x="3740150" y="3467100"/>
              <a:ext cx="17256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2400">
                  <a:latin typeface="Arial" charset="0"/>
                  <a:cs typeface="Arial" charset="0"/>
                </a:rPr>
                <a:t>“</a:t>
              </a:r>
              <a:r>
                <a:rPr lang="en-US" sz="2400" dirty="0">
                  <a:latin typeface="Arial" charset="0"/>
                  <a:cs typeface="Arial" charset="0"/>
                </a:rPr>
                <a:t>I am Alice</a:t>
              </a:r>
              <a:r>
                <a:rPr lang="ja-JP" altLang="en-US" sz="2400">
                  <a:latin typeface="Arial" charset="0"/>
                  <a:cs typeface="Arial" charset="0"/>
                </a:rPr>
                <a:t>”</a:t>
              </a:r>
              <a:endParaRPr lang="en-US" sz="2400" dirty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727325" y="4141788"/>
            <a:ext cx="3697288" cy="557212"/>
            <a:chOff x="2727325" y="4141788"/>
            <a:chExt cx="3697288" cy="557212"/>
          </a:xfrm>
        </p:grpSpPr>
        <p:sp>
          <p:nvSpPr>
            <p:cNvPr id="39955" name="Line 11"/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6" name="Text Box 13"/>
            <p:cNvSpPr txBox="1">
              <a:spLocks noChangeArrowheads="1"/>
            </p:cNvSpPr>
            <p:nvPr/>
          </p:nvSpPr>
          <p:spPr bwMode="auto">
            <a:xfrm>
              <a:off x="4276725" y="4141788"/>
              <a:ext cx="407988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Arial" charset="0"/>
                </a:rPr>
                <a:t>R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35263" y="4700588"/>
            <a:ext cx="5965825" cy="1616075"/>
            <a:chOff x="2735263" y="4700588"/>
            <a:chExt cx="5965825" cy="1616075"/>
          </a:xfrm>
        </p:grpSpPr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8622" name="Group 14"/>
            <p:cNvGrpSpPr>
              <a:grpSpLocks/>
            </p:cNvGrpSpPr>
            <p:nvPr/>
          </p:nvGrpSpPr>
          <p:grpSpPr bwMode="auto">
            <a:xfrm>
              <a:off x="4521202" y="4743450"/>
              <a:ext cx="1157288" cy="577850"/>
              <a:chOff x="2693" y="3555"/>
              <a:chExt cx="729" cy="364"/>
            </a:xfrm>
          </p:grpSpPr>
          <p:sp>
            <p:nvSpPr>
              <p:cNvPr id="39953" name="Text Box 15"/>
              <p:cNvSpPr txBox="1">
                <a:spLocks noChangeArrowheads="1"/>
              </p:cNvSpPr>
              <p:nvPr/>
            </p:nvSpPr>
            <p:spPr bwMode="auto">
              <a:xfrm>
                <a:off x="2693" y="3555"/>
                <a:ext cx="7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Arial" charset="0"/>
                    <a:cs typeface="Arial" charset="0"/>
                  </a:rPr>
                  <a:t>K    (R)</a:t>
                </a:r>
              </a:p>
            </p:txBody>
          </p:sp>
          <p:sp>
            <p:nvSpPr>
              <p:cNvPr id="39954" name="Text Box 16"/>
              <p:cNvSpPr txBox="1">
                <a:spLocks noChangeArrowheads="1"/>
              </p:cNvSpPr>
              <p:nvPr/>
            </p:nvSpPr>
            <p:spPr bwMode="auto">
              <a:xfrm>
                <a:off x="2786" y="3688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39952" name="Text Box 17"/>
            <p:cNvSpPr txBox="1">
              <a:spLocks noChangeArrowheads="1"/>
            </p:cNvSpPr>
            <p:nvPr/>
          </p:nvSpPr>
          <p:spPr bwMode="auto">
            <a:xfrm>
              <a:off x="6369050" y="4700588"/>
              <a:ext cx="2332038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Alice is live, and only Alice knows key to encrypt nonce, so it must be Alice!</a:t>
              </a:r>
            </a:p>
          </p:txBody>
        </p:sp>
      </p:grpSp>
      <p:sp>
        <p:nvSpPr>
          <p:cNvPr id="68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pic>
        <p:nvPicPr>
          <p:cNvPr id="68620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9445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98315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Message integrity, </a:t>
            </a:r>
            <a:r>
              <a:rPr lang="en-US" dirty="0">
                <a:latin typeface="Gill Sans MT" charset="0"/>
              </a:rPr>
              <a:t>authentication</a:t>
            </a:r>
          </a:p>
        </p:txBody>
      </p:sp>
      <p:pic>
        <p:nvPicPr>
          <p:cNvPr id="72708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24299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677988"/>
            <a:ext cx="77089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cryptographic technique analogous to hand-written signatures:</a:t>
            </a:r>
          </a:p>
          <a:p>
            <a:r>
              <a:rPr lang="en-US" sz="2600" dirty="0">
                <a:latin typeface="Gill Sans MT" charset="0"/>
              </a:rPr>
              <a:t>sender (Bob) digitally signs document,  establishing he is document owner/creator. </a:t>
            </a:r>
          </a:p>
          <a:p>
            <a:r>
              <a:rPr lang="en-US" sz="2600" i="1" dirty="0">
                <a:solidFill>
                  <a:srgbClr val="000099"/>
                </a:solidFill>
                <a:latin typeface="Gill Sans MT" charset="0"/>
              </a:rPr>
              <a:t>verifiable, nonforgeable:</a:t>
            </a:r>
            <a:r>
              <a:rPr lang="en-US" sz="2600" i="1" dirty="0">
                <a:latin typeface="Gill Sans MT" charset="0"/>
              </a:rPr>
              <a:t> </a:t>
            </a:r>
            <a:r>
              <a:rPr lang="en-US" sz="2600" dirty="0">
                <a:latin typeface="Gill Sans MT" charset="0"/>
              </a:rPr>
              <a:t>recipient (Alice) can prove to someone that Bob, and no one else (including Alice), must have signed document </a:t>
            </a:r>
          </a:p>
        </p:txBody>
      </p:sp>
      <p:pic>
        <p:nvPicPr>
          <p:cNvPr id="74756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810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321001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311900" y="37941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952500" y="37179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903288" y="1436688"/>
            <a:ext cx="7391400" cy="2032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simple digital signature for message m:</a:t>
            </a:r>
          </a:p>
          <a:p>
            <a:r>
              <a:rPr lang="en-US" sz="2400" dirty="0">
                <a:latin typeface="Gill Sans MT" charset="0"/>
              </a:rPr>
              <a:t>Bob signs m by encrypting with his private key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, creating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signed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message,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</a:t>
            </a:r>
            <a:endParaRPr lang="en-US" dirty="0">
              <a:latin typeface="Gill Sans MT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638675" y="2152650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-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088188" y="1804988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-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990600" y="3717925"/>
            <a:ext cx="212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Dear Alice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Arial" charset="0"/>
                <a:ea typeface="Arial Unicode MS" charset="0"/>
                <a:cs typeface="Arial" charset="0"/>
              </a:rPr>
              <a:t>Oh, how I have missed you. I think of you all the time! …(blah blah blah)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Bob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52463" y="3298825"/>
            <a:ext cx="27352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Bob</a:t>
            </a:r>
            <a:r>
              <a:rPr lang="ja-JP" altLang="en-US">
                <a:solidFill>
                  <a:srgbClr val="C00000"/>
                </a:solidFill>
                <a:latin typeface="Arial" charset="0"/>
                <a:cs typeface="Arial" charset="0"/>
              </a:rPr>
              <a:t>’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s message, m</a:t>
            </a:r>
          </a:p>
        </p:txBody>
      </p:sp>
      <p:sp>
        <p:nvSpPr>
          <p:cNvPr id="75785" name="Rectangle 10"/>
          <p:cNvSpPr>
            <a:spLocks noChangeArrowheads="1"/>
          </p:cNvSpPr>
          <p:nvPr/>
        </p:nvSpPr>
        <p:spPr bwMode="auto">
          <a:xfrm>
            <a:off x="4141788" y="4060825"/>
            <a:ext cx="1417637" cy="10826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181475" y="4095750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4099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908550" y="3251200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cs typeface="Arial" charset="0"/>
              </a:rPr>
              <a:t>s private</a:t>
            </a:r>
          </a:p>
          <a:p>
            <a:pPr>
              <a:defRPr/>
            </a:pPr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5789" name="Picture 14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14788" y="3432175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790" name="Group 15"/>
          <p:cNvGrpSpPr>
            <a:grpSpLocks/>
          </p:cNvGrpSpPr>
          <p:nvPr/>
        </p:nvGrpSpPr>
        <p:grpSpPr bwMode="auto">
          <a:xfrm>
            <a:off x="4486275" y="3200400"/>
            <a:ext cx="533400" cy="628650"/>
            <a:chOff x="2994" y="2058"/>
            <a:chExt cx="336" cy="396"/>
          </a:xfrm>
        </p:grpSpPr>
        <p:grpSp>
          <p:nvGrpSpPr>
            <p:cNvPr id="75800" name="Group 16"/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6107" name="Text Box 17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6108" name="Text Box 18"/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46106" name="Text Box 19"/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4489450" y="3584575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55943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8" name="Text Box 22"/>
          <p:cNvSpPr txBox="1">
            <a:spLocks noChangeArrowheads="1"/>
          </p:cNvSpPr>
          <p:nvPr/>
        </p:nvSpPr>
        <p:spPr bwMode="auto">
          <a:xfrm>
            <a:off x="6438900" y="3895725"/>
            <a:ext cx="212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ea typeface="Arial Unicode MS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s message, m, signed (encrypted) with his private key</a:t>
            </a:r>
          </a:p>
        </p:txBody>
      </p:sp>
      <p:sp>
        <p:nvSpPr>
          <p:cNvPr id="46099" name="Text Box 25"/>
          <p:cNvSpPr txBox="1">
            <a:spLocks noChangeArrowheads="1"/>
          </p:cNvSpPr>
          <p:nvPr/>
        </p:nvSpPr>
        <p:spPr bwMode="auto">
          <a:xfrm>
            <a:off x="6894865" y="3375025"/>
            <a:ext cx="6406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m,K </a:t>
            </a:r>
          </a:p>
        </p:txBody>
      </p: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7356475" y="3529013"/>
            <a:ext cx="3206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1" name="Text Box 27"/>
          <p:cNvSpPr txBox="1">
            <a:spLocks noChangeArrowheads="1"/>
          </p:cNvSpPr>
          <p:nvPr/>
        </p:nvSpPr>
        <p:spPr bwMode="auto">
          <a:xfrm>
            <a:off x="7362825" y="3228975"/>
            <a:ext cx="25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6102" name="Text Box 28"/>
          <p:cNvSpPr txBox="1">
            <a:spLocks noChangeArrowheads="1"/>
          </p:cNvSpPr>
          <p:nvPr/>
        </p:nvSpPr>
        <p:spPr bwMode="auto">
          <a:xfrm>
            <a:off x="7381875" y="3344863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(m)</a:t>
            </a:r>
          </a:p>
        </p:txBody>
      </p:sp>
      <p:sp>
        <p:nvSpPr>
          <p:cNvPr id="757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5799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797336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7034213" y="1116013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3648075"/>
            <a:ext cx="7391400" cy="23114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Alice thus verifies that: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Bob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no one else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Bob signed m and not m</a:t>
            </a:r>
            <a:r>
              <a:rPr lang="ja-JP" altLang="en-US" dirty="0">
                <a:latin typeface="Gill Sans MT" charset="0"/>
              </a:rPr>
              <a:t>‘</a:t>
            </a:r>
            <a:endParaRPr lang="en-US" altLang="ja-JP" dirty="0">
              <a:latin typeface="Gill Sans MT" charset="0"/>
            </a:endParaRPr>
          </a:p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non-repudiation:</a:t>
            </a:r>
          </a:p>
          <a:p>
            <a:pPr marL="800100" lvl="1" indent="-342900">
              <a:lnSpc>
                <a:spcPct val="90000"/>
              </a:lnSpc>
              <a:buFont typeface="Wingdings" charset="0"/>
              <a:buChar char="ü"/>
            </a:pPr>
            <a:r>
              <a:rPr lang="en-US" dirty="0">
                <a:latin typeface="Gill Sans MT" charset="0"/>
              </a:rPr>
              <a:t>Alice can take m, and signature K</a:t>
            </a:r>
            <a:r>
              <a:rPr lang="en-US" baseline="-25000" dirty="0">
                <a:latin typeface="Gill Sans MT" charset="0"/>
              </a:rPr>
              <a:t>B</a:t>
            </a:r>
            <a:r>
              <a:rPr lang="en-US" dirty="0">
                <a:latin typeface="Gill Sans MT" charset="0"/>
              </a:rPr>
              <a:t>(m) to court and prove that Bob signed m</a:t>
            </a:r>
          </a:p>
          <a:p>
            <a:pPr marL="381000" indent="-381000">
              <a:lnSpc>
                <a:spcPct val="90000"/>
              </a:lnSpc>
              <a:buSzTx/>
              <a:buFont typeface="Wingdings" charset="0"/>
              <a:buChar char="ü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5673725" y="5435600"/>
            <a:ext cx="7366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6806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7" name="Rectangle 3"/>
          <p:cNvSpPr txBox="1">
            <a:spLocks noChangeArrowheads="1"/>
          </p:cNvSpPr>
          <p:nvPr/>
        </p:nvSpPr>
        <p:spPr bwMode="auto">
          <a:xfrm>
            <a:off x="757238" y="1239838"/>
            <a:ext cx="81470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suppose Alice receives msg m, with signature: m,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Alice verifies m signed by Bob by applying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 to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then checks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) = m.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If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 ) = m, whoever signed m must have used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private key.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Char char="v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703388" y="2433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619625" y="19891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814513" y="19764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295400" y="2466975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58863" y="1992313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197350" y="2006600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69202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8.1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</p:txBody>
      </p:sp>
      <p:pic>
        <p:nvPicPr>
          <p:cNvPr id="2355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091852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Message digests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739900"/>
            <a:ext cx="3916362" cy="3282950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Gill Sans MT" charset="0"/>
              </a:rPr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fixed-length, easy- to-compute digital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fingerprint</a:t>
            </a:r>
            <a:r>
              <a:rPr lang="ja-JP" altLang="en-US" dirty="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apply hash function H to </a:t>
            </a:r>
            <a:r>
              <a:rPr lang="en-US" sz="2400" i="1" dirty="0">
                <a:latin typeface="Gill Sans MT" charset="0"/>
              </a:rPr>
              <a:t>m</a:t>
            </a:r>
            <a:r>
              <a:rPr lang="en-US" sz="2400" dirty="0">
                <a:latin typeface="Gill Sans MT" charset="0"/>
              </a:rPr>
              <a:t>, get fixed size message digest, </a:t>
            </a:r>
            <a:r>
              <a:rPr lang="en-US" sz="2400" i="1" dirty="0">
                <a:latin typeface="Gill Sans MT" charset="0"/>
              </a:rPr>
              <a:t>H(m).</a:t>
            </a:r>
            <a:endParaRPr lang="en-US" sz="2000" dirty="0">
              <a:latin typeface="Gill Sans MT" charset="0"/>
            </a:endParaRPr>
          </a:p>
          <a:p>
            <a:endParaRPr lang="en-US" sz="20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6150" y="2965450"/>
            <a:ext cx="4044950" cy="3465513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Hash function properties: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many-to-1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produces fixed-size msg digest (fingerprint)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given message digest x, computationally infeasible to find m such that x = H(m)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6846888" y="2305050"/>
            <a:ext cx="804862" cy="42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4878388" y="850900"/>
            <a:ext cx="1355725" cy="94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4873625" y="839788"/>
            <a:ext cx="1343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large </a:t>
            </a:r>
          </a:p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6732588" y="966788"/>
            <a:ext cx="1108075" cy="7588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6692900" y="962025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6238875" y="132080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6797675" y="2328863"/>
            <a:ext cx="893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>
            <a:off x="7164388" y="1739900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7837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763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712832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5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715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Network Security (summary)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8148638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basic techniques…...</a:t>
            </a:r>
          </a:p>
          <a:p>
            <a:pPr lvl="1"/>
            <a:r>
              <a:rPr lang="en-US" dirty="0">
                <a:latin typeface="Gill Sans MT" charset="0"/>
              </a:rPr>
              <a:t>cryptography (symmetric and public)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pPr lvl="1"/>
            <a:r>
              <a:rPr lang="en-US" dirty="0">
                <a:latin typeface="Gill Sans MT" charset="0"/>
              </a:rPr>
              <a:t>end-point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…. used in many different security scenarios</a:t>
            </a:r>
          </a:p>
          <a:p>
            <a:pPr lvl="1"/>
            <a:r>
              <a:rPr lang="en-US" dirty="0">
                <a:latin typeface="Gill Sans MT" charset="0"/>
              </a:rPr>
              <a:t>secure email</a:t>
            </a:r>
          </a:p>
          <a:p>
            <a:pPr lvl="1"/>
            <a:r>
              <a:rPr lang="en-US" dirty="0">
                <a:latin typeface="Gill Sans MT" charset="0"/>
              </a:rPr>
              <a:t>secure transport (SSL)</a:t>
            </a:r>
          </a:p>
          <a:p>
            <a:pPr lvl="1"/>
            <a:r>
              <a:rPr lang="en-US" dirty="0">
                <a:latin typeface="Gill Sans MT" charset="0"/>
              </a:rPr>
              <a:t>IP sec</a:t>
            </a:r>
          </a:p>
          <a:p>
            <a:pPr lvl="1"/>
            <a:r>
              <a:rPr lang="en-US" dirty="0">
                <a:latin typeface="Gill Sans MT" charset="0"/>
              </a:rPr>
              <a:t>802.11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48278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What is network security?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400" dirty="0">
                <a:latin typeface="Gill Sans MT" charset="0"/>
              </a:rPr>
              <a:t>only sender, intended receiver should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understand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 contents</a:t>
            </a:r>
          </a:p>
          <a:p>
            <a:pPr lvl="1"/>
            <a:r>
              <a:rPr lang="en-US" dirty="0">
                <a:latin typeface="Gill Sans MT" charset="0"/>
              </a:rPr>
              <a:t>sender encrypts message</a:t>
            </a:r>
          </a:p>
          <a:p>
            <a:pPr lvl="1"/>
            <a:r>
              <a:rPr lang="en-US" dirty="0">
                <a:latin typeface="Gill Sans MT" charset="0"/>
              </a:rPr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authentication: </a:t>
            </a:r>
            <a:r>
              <a:rPr lang="en-US" sz="2400" dirty="0">
                <a:latin typeface="Gill Sans MT" charset="0"/>
              </a:rPr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message integrity: </a:t>
            </a:r>
            <a:r>
              <a:rPr lang="en-US" sz="2400" dirty="0">
                <a:latin typeface="Gill Sans MT" charset="0"/>
              </a:rPr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access and availability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400" dirty="0">
                <a:latin typeface="Gill Sans MT" charset="0"/>
              </a:rPr>
              <a:t> services must be accessible and available to users</a:t>
            </a:r>
          </a:p>
        </p:txBody>
      </p:sp>
      <p:pic>
        <p:nvPicPr>
          <p:cNvPr id="25604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41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85209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04225" cy="9906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Friends and enemies: Alice, Bob, Trudy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82700"/>
            <a:ext cx="8142288" cy="1617663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well-known in network security world</a:t>
            </a:r>
          </a:p>
          <a:p>
            <a:r>
              <a:rPr lang="en-US" sz="2400" dirty="0">
                <a:latin typeface="Gill Sans MT" charset="0"/>
              </a:rPr>
              <a:t>Bob, Alice (lovers!) want to communicate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securely</a:t>
            </a:r>
            <a:r>
              <a:rPr lang="ja-JP" altLang="en-US" sz="240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Trudy (intruder) may intercept, delete, add messages</a:t>
            </a:r>
          </a:p>
        </p:txBody>
      </p:sp>
      <p:pic>
        <p:nvPicPr>
          <p:cNvPr id="27652" name="Picture 6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3702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4178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Eve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8488" y="5337175"/>
            <a:ext cx="1082675" cy="1295400"/>
          </a:xfrm>
          <a:noFill/>
        </p:spPr>
      </p:pic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2038350" y="4205288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2152650" y="4235450"/>
            <a:ext cx="96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5780088" y="4217988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5867400" y="4248150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27659" name="Text Box 18"/>
          <p:cNvSpPr txBox="1">
            <a:spLocks noChangeArrowheads="1"/>
          </p:cNvSpPr>
          <p:nvPr/>
        </p:nvSpPr>
        <p:spPr bwMode="auto">
          <a:xfrm>
            <a:off x="3052763" y="3460750"/>
            <a:ext cx="108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channel</a:t>
            </a:r>
          </a:p>
        </p:txBody>
      </p:sp>
      <p:sp>
        <p:nvSpPr>
          <p:cNvPr id="27660" name="Line 19"/>
          <p:cNvSpPr>
            <a:spLocks noChangeShapeType="1"/>
          </p:cNvSpPr>
          <p:nvPr/>
        </p:nvSpPr>
        <p:spPr bwMode="auto">
          <a:xfrm>
            <a:off x="3768725" y="38830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1" name="Rectangle 21"/>
          <p:cNvSpPr>
            <a:spLocks noChangeArrowheads="1"/>
          </p:cNvSpPr>
          <p:nvPr/>
        </p:nvSpPr>
        <p:spPr bwMode="auto">
          <a:xfrm>
            <a:off x="3332163" y="4403725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 flipV="1">
            <a:off x="3375025" y="46164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3" name="Text Box 23"/>
          <p:cNvSpPr txBox="1">
            <a:spLocks noChangeArrowheads="1"/>
          </p:cNvSpPr>
          <p:nvPr/>
        </p:nvSpPr>
        <p:spPr bwMode="auto">
          <a:xfrm>
            <a:off x="4200525" y="3417888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data, control messages</a:t>
            </a:r>
          </a:p>
        </p:txBody>
      </p:sp>
      <p:sp>
        <p:nvSpPr>
          <p:cNvPr id="27664" name="Line 24"/>
          <p:cNvSpPr>
            <a:spLocks noChangeShapeType="1"/>
          </p:cNvSpPr>
          <p:nvPr/>
        </p:nvSpPr>
        <p:spPr bwMode="auto">
          <a:xfrm>
            <a:off x="5046663" y="40354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5" name="Freeform 25"/>
          <p:cNvSpPr>
            <a:spLocks/>
          </p:cNvSpPr>
          <p:nvPr/>
        </p:nvSpPr>
        <p:spPr bwMode="auto">
          <a:xfrm>
            <a:off x="3854450" y="4656138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6" name="Freeform 26"/>
          <p:cNvSpPr>
            <a:spLocks/>
          </p:cNvSpPr>
          <p:nvPr/>
        </p:nvSpPr>
        <p:spPr bwMode="auto">
          <a:xfrm flipH="1">
            <a:off x="4529138" y="465455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7" name="Line 27"/>
          <p:cNvSpPr>
            <a:spLocks noChangeShapeType="1"/>
          </p:cNvSpPr>
          <p:nvPr/>
        </p:nvSpPr>
        <p:spPr bwMode="auto">
          <a:xfrm flipV="1">
            <a:off x="1279525" y="4586288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8" name="Text Box 28"/>
          <p:cNvSpPr txBox="1">
            <a:spLocks noChangeArrowheads="1"/>
          </p:cNvSpPr>
          <p:nvPr/>
        </p:nvSpPr>
        <p:spPr bwMode="auto">
          <a:xfrm>
            <a:off x="504825" y="4316413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69" name="Line 29"/>
          <p:cNvSpPr>
            <a:spLocks noChangeShapeType="1"/>
          </p:cNvSpPr>
          <p:nvPr/>
        </p:nvSpPr>
        <p:spPr bwMode="auto">
          <a:xfrm flipV="1">
            <a:off x="7086600" y="4556125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70" name="Text Box 30"/>
          <p:cNvSpPr txBox="1">
            <a:spLocks noChangeArrowheads="1"/>
          </p:cNvSpPr>
          <p:nvPr/>
        </p:nvSpPr>
        <p:spPr bwMode="auto">
          <a:xfrm>
            <a:off x="7874000" y="4286250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71" name="Text Box 31"/>
          <p:cNvSpPr txBox="1">
            <a:spLocks noChangeArrowheads="1"/>
          </p:cNvSpPr>
          <p:nvPr/>
        </p:nvSpPr>
        <p:spPr bwMode="auto">
          <a:xfrm>
            <a:off x="701675" y="3089275"/>
            <a:ext cx="78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Alice</a:t>
            </a:r>
          </a:p>
        </p:txBody>
      </p:sp>
      <p:sp>
        <p:nvSpPr>
          <p:cNvPr id="27672" name="Text Box 32"/>
          <p:cNvSpPr txBox="1">
            <a:spLocks noChangeArrowheads="1"/>
          </p:cNvSpPr>
          <p:nvPr/>
        </p:nvSpPr>
        <p:spPr bwMode="auto">
          <a:xfrm>
            <a:off x="7670800" y="3100388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Bob</a:t>
            </a:r>
          </a:p>
        </p:txBody>
      </p:sp>
      <p:sp>
        <p:nvSpPr>
          <p:cNvPr id="27673" name="Text Box 33"/>
          <p:cNvSpPr txBox="1">
            <a:spLocks noChangeArrowheads="1"/>
          </p:cNvSpPr>
          <p:nvPr/>
        </p:nvSpPr>
        <p:spPr bwMode="auto">
          <a:xfrm>
            <a:off x="3359150" y="5727700"/>
            <a:ext cx="830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Trudy</a:t>
            </a:r>
          </a:p>
        </p:txBody>
      </p:sp>
      <p:pic>
        <p:nvPicPr>
          <p:cNvPr id="27674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8509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4824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Who might Bob, Alice be?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240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… well, </a:t>
            </a:r>
            <a:r>
              <a:rPr lang="en-US" i="1" dirty="0">
                <a:latin typeface="Gill Sans MT" charset="0"/>
              </a:rPr>
              <a:t>real-life</a:t>
            </a:r>
            <a:r>
              <a:rPr lang="en-US" dirty="0">
                <a:latin typeface="Gill Sans MT" charset="0"/>
              </a:rPr>
              <a:t> Bobs and Alices!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Web browser/server for electronic transactions (e.g., on-line purchases)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on-line banking client/server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DNS servers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routers exchanging routing table updates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other examples?</a:t>
            </a:r>
          </a:p>
        </p:txBody>
      </p:sp>
      <p:pic>
        <p:nvPicPr>
          <p:cNvPr id="29700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556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93241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09538"/>
            <a:ext cx="8718550" cy="1000125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There are bad guys (and girls) out there!</a:t>
            </a:r>
          </a:p>
        </p:txBody>
      </p:sp>
      <p:sp>
        <p:nvSpPr>
          <p:cNvPr id="3174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17538" y="1262063"/>
            <a:ext cx="795813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can a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bad guy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do?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A: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 lot! See section 1.6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eavesdrop: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intercept messages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Gill Sans MT" charset="0"/>
              </a:rPr>
              <a:t>actively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insert</a:t>
            </a:r>
            <a:r>
              <a:rPr lang="en-US" sz="2800" dirty="0">
                <a:latin typeface="Gill Sans MT" charset="0"/>
              </a:rPr>
              <a:t> messages into connection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impersonation: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can fake (spoof) source address in packet (or any field in packet)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hijacking: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take over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ongoing connection by removing sender or receiver, inserting himself in place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denial of service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800" dirty="0">
                <a:latin typeface="Gill Sans MT" charset="0"/>
              </a:rPr>
              <a:t>prevent service from being used by others (e.g.,  by overloading resources)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31748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2299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8.2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</p:txBody>
      </p:sp>
      <p:pic>
        <p:nvPicPr>
          <p:cNvPr id="3379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813843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The language of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4811713"/>
            <a:ext cx="8218488" cy="12033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plaintext message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 </a:t>
            </a:r>
            <a:r>
              <a:rPr lang="en-US" sz="2400" dirty="0">
                <a:latin typeface="Gill Sans MT" charset="0"/>
              </a:rPr>
              <a:t>ciphertext, encrypted with key K</a:t>
            </a:r>
            <a:r>
              <a:rPr lang="en-US" sz="2400" baseline="-25000" dirty="0">
                <a:latin typeface="Gill Sans MT" charset="0"/>
              </a:rPr>
              <a:t>A</a:t>
            </a: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 = 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B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(m))</a:t>
            </a:r>
            <a:endParaRPr lang="en-US" sz="2400" baseline="-25000" dirty="0">
              <a:solidFill>
                <a:srgbClr val="C00000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52463" y="1447800"/>
            <a:ext cx="7750175" cy="3309938"/>
            <a:chOff x="392" y="896"/>
            <a:chExt cx="4882" cy="2085"/>
          </a:xfrm>
        </p:grpSpPr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392" y="1679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2442" y="1655"/>
              <a:ext cx="8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ciphertext</a:t>
              </a:r>
            </a:p>
          </p:txBody>
        </p: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1336" y="1036"/>
              <a:ext cx="335" cy="383"/>
              <a:chOff x="189" y="1789"/>
              <a:chExt cx="335" cy="383"/>
            </a:xfrm>
          </p:grpSpPr>
          <p:sp>
            <p:nvSpPr>
              <p:cNvPr id="35871" name="Text Box 9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2" name="Text Box 10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</p:grpSp>
        <p:pic>
          <p:nvPicPr>
            <p:cNvPr id="35850" name="Picture 11" descr="Ali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1" name="Picture 12" descr="Eve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3" name="Text Box 14"/>
            <p:cNvSpPr txBox="1">
              <a:spLocks noChangeArrowheads="1"/>
            </p:cNvSpPr>
            <p:nvPr/>
          </p:nvSpPr>
          <p:spPr bwMode="auto">
            <a:xfrm>
              <a:off x="1265" y="1627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encryption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decryption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7" name="Freeform 18"/>
            <p:cNvSpPr>
              <a:spLocks/>
            </p:cNvSpPr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8" name="Freeform 19"/>
            <p:cNvSpPr>
              <a:spLocks/>
            </p:cNvSpPr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9" name="Line 20"/>
            <p:cNvSpPr>
              <a:spLocks noChangeShapeType="1"/>
            </p:cNvSpPr>
            <p:nvPr/>
          </p:nvSpPr>
          <p:spPr bwMode="auto">
            <a:xfrm flipH="1">
              <a:off x="1495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0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1" name="Text Box 22"/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Alice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encryption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35862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Bob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decryption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pic>
          <p:nvPicPr>
            <p:cNvPr id="35863" name="Picture 24" descr="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64" name="Group 25"/>
            <p:cNvGrpSpPr>
              <a:grpSpLocks/>
            </p:cNvGrpSpPr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35869" name="Text Box 26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0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5865" name="Line 28"/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6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5867" name="Picture 30" descr="BS00768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71" y="896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8" name="Picture 31" descr="BS00768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845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7842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5309099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17670</TotalTime>
  <Words>1926</Words>
  <Application>Microsoft Office PowerPoint</Application>
  <PresentationFormat>On-screen Show (4:3)</PresentationFormat>
  <Paragraphs>433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Arial Unicode MS</vt:lpstr>
      <vt:lpstr>Comic Sans MS</vt:lpstr>
      <vt:lpstr>Courier New</vt:lpstr>
      <vt:lpstr>Gill Sans MT</vt:lpstr>
      <vt:lpstr>Tahoma</vt:lpstr>
      <vt:lpstr>Times New Roman</vt:lpstr>
      <vt:lpstr>Wingdings</vt:lpstr>
      <vt:lpstr>ZapfDingbats</vt:lpstr>
      <vt:lpstr>Default Design</vt:lpstr>
      <vt:lpstr>PowerPoint Presentation</vt:lpstr>
      <vt:lpstr>Chapter 8: Network Security</vt:lpstr>
      <vt:lpstr>Chapter 8 roadmap</vt:lpstr>
      <vt:lpstr>What is network security?</vt:lpstr>
      <vt:lpstr>Friends and enemies: Alice, Bob, Trudy</vt:lpstr>
      <vt:lpstr>Who might Bob, Alice be?</vt:lpstr>
      <vt:lpstr>There are bad guys (and girls) out there!</vt:lpstr>
      <vt:lpstr>Chapter 8 roadmap</vt:lpstr>
      <vt:lpstr>The language of cryptography</vt:lpstr>
      <vt:lpstr>Breaking an encryption scheme</vt:lpstr>
      <vt:lpstr>Symmetric key cryptography</vt:lpstr>
      <vt:lpstr>Simple encryption scheme</vt:lpstr>
      <vt:lpstr>Public Key Cryptography</vt:lpstr>
      <vt:lpstr>Public key cryptography</vt:lpstr>
      <vt:lpstr>Public key encryption algorithms</vt:lpstr>
      <vt:lpstr>Chapter 8 roadmap</vt:lpstr>
      <vt:lpstr>Authentication</vt:lpstr>
      <vt:lpstr>Authentication</vt:lpstr>
      <vt:lpstr>Authentication: another try</vt:lpstr>
      <vt:lpstr>Authentication: another try</vt:lpstr>
      <vt:lpstr>Authentication: another try</vt:lpstr>
      <vt:lpstr>Authentication: another try</vt:lpstr>
      <vt:lpstr>Authentication: yet another try</vt:lpstr>
      <vt:lpstr>Authentication: yet another try</vt:lpstr>
      <vt:lpstr>Authentication: yet another try</vt:lpstr>
      <vt:lpstr>Chapter 8 roadmap</vt:lpstr>
      <vt:lpstr>Digital signatures </vt:lpstr>
      <vt:lpstr>Digital signatures </vt:lpstr>
      <vt:lpstr>Digital signatures </vt:lpstr>
      <vt:lpstr>Message digests</vt:lpstr>
      <vt:lpstr>Network Security (summary)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Chandrika Satyavolu</cp:lastModifiedBy>
  <cp:revision>552</cp:revision>
  <dcterms:created xsi:type="dcterms:W3CDTF">1999-10-08T19:08:27Z</dcterms:created>
  <dcterms:modified xsi:type="dcterms:W3CDTF">2020-12-08T20:34:58Z</dcterms:modified>
</cp:coreProperties>
</file>