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38"/>
      <p: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Rockwell" panose="02060603020205020403" pitchFamily="18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04"/>
  </p:normalViewPr>
  <p:slideViewPr>
    <p:cSldViewPr snapToGrid="0" snapToObjects="1">
      <p:cViewPr varScale="1">
        <p:scale>
          <a:sx n="120" d="100"/>
          <a:sy n="120" d="100"/>
        </p:scale>
        <p:origin x="63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5cea223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5cea223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5cea22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5cea223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5cea223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5cea223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5cea223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5cea223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5cea223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5cea223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1c842c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1c842c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1c842c3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1c842c3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1c842c3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d1c842c3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1c842c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1c842c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1c842c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1c842c3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5cea22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5cea22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1c842c3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1c842c3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1c842c3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1c842c3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1c842c3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1c842c3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1c842c3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1c842c3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ce03300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ce03300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ce03300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ce03300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cce033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cce033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cce0330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cce03300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cce033006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cce033006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cce03300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cce03300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cea22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cea22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cce03300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cce03300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ce03300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ce03300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cce03300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cce03300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cce033006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cce033006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ce03300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ce03300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fb2cba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fb2cba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5cea22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5cea22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5cea223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5cea223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5cea223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5cea223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fb2cba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fb2cba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5cea223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5cea223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2847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3202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87598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14178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9625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61501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0336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5557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403373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25789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089217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5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Review for Exam 3</a:t>
            </a: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Operating Systems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00" y="152400"/>
            <a:ext cx="64070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13" y="152400"/>
            <a:ext cx="64343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513225" y="445025"/>
            <a:ext cx="8575500" cy="14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global bash variable foo and set it equal to the string “bar”.</a:t>
            </a:r>
            <a:endParaRPr/>
          </a:p>
        </p:txBody>
      </p:sp>
      <p:sp>
        <p:nvSpPr>
          <p:cNvPr id="169" name="Google Shape;169;p36"/>
          <p:cNvSpPr txBox="1"/>
          <p:nvPr/>
        </p:nvSpPr>
        <p:spPr>
          <a:xfrm>
            <a:off x="2694900" y="1610575"/>
            <a:ext cx="37542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export foo=”bar”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the output of the command date to a variable x.</a:t>
            </a:r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xfrm>
            <a:off x="2065950" y="1523650"/>
            <a:ext cx="5012100" cy="17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x=$(date)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alias called clr for the clear command.</a:t>
            </a:r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body" idx="1"/>
          </p:nvPr>
        </p:nvSpPr>
        <p:spPr>
          <a:xfrm>
            <a:off x="2230200" y="1396400"/>
            <a:ext cx="4683600" cy="1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alias </a:t>
            </a:r>
            <a:r>
              <a:rPr lang="en" sz="2400" dirty="0" err="1">
                <a:solidFill>
                  <a:srgbClr val="000000"/>
                </a:solidFill>
              </a:rPr>
              <a:t>clr</a:t>
            </a:r>
            <a:r>
              <a:rPr lang="en" sz="2400" dirty="0">
                <a:solidFill>
                  <a:srgbClr val="000000"/>
                </a:solidFill>
              </a:rPr>
              <a:t>=”clear”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simple paging scheme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virtual address space of 1k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a physical address space of 4k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page size of 256. 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Using the page table, what is the physical address corresponding to the virtual address 00 0111 1101? 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b="1"/>
          </a:p>
        </p:txBody>
      </p:sp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975" y="637675"/>
            <a:ext cx="3057675" cy="18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there are 10 bits in the VPN part of a virtual address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the size of a page is 4 KB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What is the total size of the virtual address space?</a:t>
            </a:r>
            <a:endParaRPr sz="2400" b="1"/>
          </a:p>
        </p:txBody>
      </p:sp>
      <p:sp>
        <p:nvSpPr>
          <p:cNvPr id="193" name="Google Shape;193;p40"/>
          <p:cNvSpPr txBox="1"/>
          <p:nvPr/>
        </p:nvSpPr>
        <p:spPr>
          <a:xfrm>
            <a:off x="3308925" y="3150125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2^22 bytes</a:t>
            </a:r>
            <a:endParaRPr sz="30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there are 1024 pages in the virtual address space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the size of a page is 1 KB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How many bits in a virtual address?</a:t>
            </a:r>
            <a:endParaRPr sz="2400" b="1"/>
          </a:p>
        </p:txBody>
      </p:sp>
      <p:sp>
        <p:nvSpPr>
          <p:cNvPr id="199" name="Google Shape;199;p41"/>
          <p:cNvSpPr txBox="1"/>
          <p:nvPr/>
        </p:nvSpPr>
        <p:spPr>
          <a:xfrm>
            <a:off x="3378900" y="3351625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2^20 bytes</a:t>
            </a:r>
            <a:endParaRPr sz="30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number of bits in a virtual address is 14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there are 64 pages in the virtual address space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How many bytes in a page?</a:t>
            </a:r>
            <a:endParaRPr sz="2400" b="1"/>
          </a:p>
        </p:txBody>
      </p:sp>
      <p:sp>
        <p:nvSpPr>
          <p:cNvPr id="205" name="Google Shape;205;p42"/>
          <p:cNvSpPr txBox="1"/>
          <p:nvPr/>
        </p:nvSpPr>
        <p:spPr>
          <a:xfrm>
            <a:off x="3378900" y="3351600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2^8 bytes</a:t>
            </a:r>
            <a:endParaRPr sz="30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Suppose: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size of virtual address space is 64 bytes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- number of pages is 4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How many bits in the offset part of a virtual address?</a:t>
            </a:r>
            <a:endParaRPr sz="2400" b="1"/>
          </a:p>
        </p:txBody>
      </p:sp>
      <p:sp>
        <p:nvSpPr>
          <p:cNvPr id="211" name="Google Shape;211;p43"/>
          <p:cNvSpPr txBox="1"/>
          <p:nvPr/>
        </p:nvSpPr>
        <p:spPr>
          <a:xfrm>
            <a:off x="3378900" y="3394050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4 bits</a:t>
            </a:r>
            <a:endParaRPr sz="30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73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minimum number of threads in a process?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2214300" y="1693325"/>
            <a:ext cx="47154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/>
              <a:t>1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Using awk, output the number of lines in temp.txt that have exactly three fields.</a:t>
            </a:r>
            <a:endParaRPr sz="2400" b="1"/>
          </a:p>
        </p:txBody>
      </p:sp>
      <p:sp>
        <p:nvSpPr>
          <p:cNvPr id="217" name="Google Shape;217;p44"/>
          <p:cNvSpPr txBox="1"/>
          <p:nvPr/>
        </p:nvSpPr>
        <p:spPr>
          <a:xfrm>
            <a:off x="634350" y="2189900"/>
            <a:ext cx="78753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awk</a:t>
            </a:r>
            <a:r>
              <a:rPr lang="en" sz="3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‘{if (NF == 3) n++} END { print n}’ </a:t>
            </a:r>
            <a:r>
              <a:rPr lang="en" sz="30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temp.txt</a:t>
            </a:r>
            <a:endParaRPr sz="30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Write a standalone awk script that prints the sum of the values in field 5, only add field 5 to the sum if field 4 is greater than 0.</a:t>
            </a:r>
            <a:endParaRPr sz="2400" b="1"/>
          </a:p>
        </p:txBody>
      </p:sp>
      <p:sp>
        <p:nvSpPr>
          <p:cNvPr id="223" name="Google Shape;223;p45"/>
          <p:cNvSpPr txBox="1"/>
          <p:nvPr/>
        </p:nvSpPr>
        <p:spPr>
          <a:xfrm>
            <a:off x="634350" y="2189900"/>
            <a:ext cx="78753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endParaRPr sz="30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if ($4 &gt; 0) total += $5</a:t>
            </a:r>
            <a:endParaRPr sz="30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} </a:t>
            </a:r>
            <a:endParaRPr sz="30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END { print total}</a:t>
            </a:r>
            <a:endParaRPr sz="3000"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body" idx="1"/>
          </p:nvPr>
        </p:nvSpPr>
        <p:spPr>
          <a:xfrm>
            <a:off x="311700" y="22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E0F1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Five jobs, A through E arrive at the same time.  They have estimated running times of 12, 10, 2, 4, and 7 minutes. Determine the average turnaround time for round robin scheduling.</a:t>
            </a:r>
            <a:endParaRPr sz="2400" b="1"/>
          </a:p>
        </p:txBody>
      </p:sp>
      <p:sp>
        <p:nvSpPr>
          <p:cNvPr id="229" name="Google Shape;229;p46"/>
          <p:cNvSpPr txBox="1"/>
          <p:nvPr/>
        </p:nvSpPr>
        <p:spPr>
          <a:xfrm>
            <a:off x="3378900" y="2598650"/>
            <a:ext cx="23862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24.6 min</a:t>
            </a:r>
            <a:endParaRPr sz="30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25" y="526775"/>
            <a:ext cx="740173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Delete all the C files in the current directory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List all files in the current directory including hidden files and save the output to foo.txt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311700" y="8131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rm *.c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8"/>
          <p:cNvSpPr txBox="1"/>
          <p:nvPr/>
        </p:nvSpPr>
        <p:spPr>
          <a:xfrm>
            <a:off x="311700" y="3150075"/>
            <a:ext cx="31836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-a &gt; foo`.txt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Print all the C files in the current directory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List all C files in the directories below the current directory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247" name="Google Shape;247;p49"/>
          <p:cNvSpPr txBox="1"/>
          <p:nvPr/>
        </p:nvSpPr>
        <p:spPr>
          <a:xfrm>
            <a:off x="311700" y="8131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i in *.c; do echo $i; done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311700" y="3150075"/>
            <a:ext cx="31836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*/*.c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body" idx="1"/>
          </p:nvPr>
        </p:nvSpPr>
        <p:spPr>
          <a:xfrm>
            <a:off x="311700" y="293225"/>
            <a:ext cx="8520600" cy="4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 = 20, B = 5, C = 10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have three jobs </a:t>
            </a:r>
            <a:r>
              <a:rPr lang="en" sz="2400">
                <a:solidFill>
                  <a:schemeClr val="dk2"/>
                </a:solidFill>
              </a:rPr>
              <a:t>A</a:t>
            </a:r>
            <a:r>
              <a:rPr lang="en" sz="2400"/>
              <a:t>, </a:t>
            </a:r>
            <a:r>
              <a:rPr lang="en" sz="2400">
                <a:solidFill>
                  <a:schemeClr val="dk2"/>
                </a:solidFill>
              </a:rPr>
              <a:t>B</a:t>
            </a:r>
            <a:r>
              <a:rPr lang="en" sz="2400"/>
              <a:t>, and </a:t>
            </a:r>
            <a:r>
              <a:rPr lang="en" sz="2400">
                <a:solidFill>
                  <a:schemeClr val="dk2"/>
                </a:solidFill>
              </a:rPr>
              <a:t>C</a:t>
            </a:r>
            <a:r>
              <a:rPr lang="en" sz="2400"/>
              <a:t>. If we run the jobs in the following order: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 -&gt; B -&gt; A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What will be the </a:t>
            </a:r>
            <a:r>
              <a:rPr lang="en" sz="2400">
                <a:solidFill>
                  <a:schemeClr val="accent5"/>
                </a:solidFill>
              </a:rPr>
              <a:t>average </a:t>
            </a:r>
            <a:r>
              <a:rPr lang="en" sz="2400" i="1">
                <a:solidFill>
                  <a:schemeClr val="accent5"/>
                </a:solidFill>
              </a:rPr>
              <a:t>turnaround time</a:t>
            </a:r>
            <a:r>
              <a:rPr lang="en" sz="2400"/>
              <a:t>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What order would we use to achieve the </a:t>
            </a:r>
            <a:r>
              <a:rPr lang="en" sz="2400">
                <a:solidFill>
                  <a:schemeClr val="accent5"/>
                </a:solidFill>
              </a:rPr>
              <a:t>best turnaround time</a:t>
            </a:r>
            <a:r>
              <a:rPr lang="en" sz="2400"/>
              <a:t>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4" name="Google Shape;254;p50"/>
          <p:cNvSpPr txBox="1"/>
          <p:nvPr/>
        </p:nvSpPr>
        <p:spPr>
          <a:xfrm>
            <a:off x="6229275" y="2686800"/>
            <a:ext cx="12510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50"/>
          <p:cNvSpPr txBox="1"/>
          <p:nvPr/>
        </p:nvSpPr>
        <p:spPr>
          <a:xfrm>
            <a:off x="1357825" y="3764900"/>
            <a:ext cx="11046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BCA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the first 7 lines of the file bar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Create a tar file named hw1.tar from a folder called homework1 in your current directory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261" name="Google Shape;261;p51"/>
          <p:cNvSpPr txBox="1"/>
          <p:nvPr/>
        </p:nvSpPr>
        <p:spPr>
          <a:xfrm>
            <a:off x="311700" y="8131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head -7 bar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311700" y="3150075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tar cf hw1.tar homework1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Expand the archive file ‘hw1.tar’ in your current working directory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Compress file ‘msh.tar’.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311700" y="1081875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tar xf hw1.tar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52"/>
          <p:cNvSpPr txBox="1"/>
          <p:nvPr/>
        </p:nvSpPr>
        <p:spPr>
          <a:xfrm>
            <a:off x="311700" y="3306950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gzip msh.tar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>
            <a:spLocks noGrp="1"/>
          </p:cNvSpPr>
          <p:nvPr>
            <p:ph type="body" idx="1"/>
          </p:nvPr>
        </p:nvSpPr>
        <p:spPr>
          <a:xfrm>
            <a:off x="311700" y="293225"/>
            <a:ext cx="8520600" cy="4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 = 5, B = 5, C = 12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We have three jobs </a:t>
            </a:r>
            <a:r>
              <a:rPr lang="en" sz="2200">
                <a:solidFill>
                  <a:schemeClr val="dk2"/>
                </a:solidFill>
              </a:rPr>
              <a:t>A</a:t>
            </a:r>
            <a:r>
              <a:rPr lang="en" sz="2200"/>
              <a:t>, </a:t>
            </a:r>
            <a:r>
              <a:rPr lang="en" sz="2200">
                <a:solidFill>
                  <a:schemeClr val="dk2"/>
                </a:solidFill>
              </a:rPr>
              <a:t>B</a:t>
            </a:r>
            <a:r>
              <a:rPr lang="en" sz="2200"/>
              <a:t>, and </a:t>
            </a:r>
            <a:r>
              <a:rPr lang="en" sz="2200">
                <a:solidFill>
                  <a:schemeClr val="dk2"/>
                </a:solidFill>
              </a:rPr>
              <a:t>C</a:t>
            </a:r>
            <a:r>
              <a:rPr lang="en" sz="2200"/>
              <a:t>. Let’s assume all three jobs arrive at the same time:</a:t>
            </a:r>
            <a:endParaRPr sz="22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 is the average turnaround time using </a:t>
            </a:r>
            <a:r>
              <a:rPr lang="en" sz="2200" i="1">
                <a:solidFill>
                  <a:schemeClr val="accent5"/>
                </a:solidFill>
              </a:rPr>
              <a:t>Round Robin Scheduling</a:t>
            </a:r>
            <a:r>
              <a:rPr lang="en" sz="2200"/>
              <a:t>?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 is the average turnaround time using </a:t>
            </a:r>
            <a:r>
              <a:rPr lang="en" sz="2200" i="1">
                <a:solidFill>
                  <a:schemeClr val="accent5"/>
                </a:solidFill>
              </a:rPr>
              <a:t>Shortest Job First</a:t>
            </a:r>
            <a:r>
              <a:rPr lang="en" sz="2200"/>
              <a:t>?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 is the average response time?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7453825" y="2151575"/>
            <a:ext cx="1131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17.3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8145925" y="3008475"/>
            <a:ext cx="8784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12.3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53"/>
          <p:cNvSpPr txBox="1"/>
          <p:nvPr/>
        </p:nvSpPr>
        <p:spPr>
          <a:xfrm>
            <a:off x="5071300" y="3487650"/>
            <a:ext cx="8784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82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False. Threads of the same process can share variables?</a:t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2731950" y="1939325"/>
            <a:ext cx="3680100" cy="1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Uncompress file ‘msh.tar.gz’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List all the files in the current directory, sort them, and output the results to a file called sorted.txt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311700" y="731750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gunzip msh.tar.gz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54"/>
          <p:cNvSpPr txBox="1"/>
          <p:nvPr/>
        </p:nvSpPr>
        <p:spPr>
          <a:xfrm>
            <a:off x="311700" y="3111550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 | sort &gt; sorted.txt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If a ‘fork’ call returns a value of 0 which process do we have?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About how long does it take to access a file stored on a hard drive?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90" name="Google Shape;290;p55"/>
          <p:cNvSpPr txBox="1"/>
          <p:nvPr/>
        </p:nvSpPr>
        <p:spPr>
          <a:xfrm>
            <a:off x="311700" y="1109437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child process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55"/>
          <p:cNvSpPr txBox="1"/>
          <p:nvPr/>
        </p:nvSpPr>
        <p:spPr>
          <a:xfrm>
            <a:off x="311700" y="3477903"/>
            <a:ext cx="51195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 ms</a:t>
            </a:r>
            <a:endParaRPr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Change the file foo.txt to give the owner read, write, and execute permissions, give the group and others read permissions.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Change the file bar.txt so that only the owner can read and write.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297" name="Google Shape;297;p56"/>
          <p:cNvSpPr txBox="1"/>
          <p:nvPr/>
        </p:nvSpPr>
        <p:spPr>
          <a:xfrm>
            <a:off x="311700" y="1650150"/>
            <a:ext cx="39246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chmod 744 foo.txt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56"/>
          <p:cNvSpPr txBox="1"/>
          <p:nvPr/>
        </p:nvSpPr>
        <p:spPr>
          <a:xfrm>
            <a:off x="311700" y="3786125"/>
            <a:ext cx="51195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chmod 600 bar.txt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>
            <a:spLocks noGrp="1"/>
          </p:cNvSpPr>
          <p:nvPr>
            <p:ph type="body" idx="1"/>
          </p:nvPr>
        </p:nvSpPr>
        <p:spPr>
          <a:xfrm>
            <a:off x="311700" y="251350"/>
            <a:ext cx="85206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What does the command</a:t>
            </a:r>
            <a:r>
              <a:rPr lang="en" sz="2400" i="1">
                <a:solidFill>
                  <a:schemeClr val="dk1"/>
                </a:solidFill>
              </a:rPr>
              <a:t> ‘ls foo.txt 2&gt; temp.txt</a:t>
            </a:r>
            <a:r>
              <a:rPr lang="en" sz="2400">
                <a:solidFill>
                  <a:schemeClr val="dk1"/>
                </a:solidFill>
              </a:rPr>
              <a:t>’ do?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the comand ‘</a:t>
            </a:r>
            <a:r>
              <a:rPr lang="en" sz="2400" i="1">
                <a:solidFill>
                  <a:schemeClr val="dk1"/>
                </a:solidFill>
              </a:rPr>
              <a:t>head -5 foo.txt &gt;&gt; temp.txt</a:t>
            </a:r>
            <a:r>
              <a:rPr lang="en" sz="2400">
                <a:solidFill>
                  <a:schemeClr val="dk1"/>
                </a:solidFill>
              </a:rPr>
              <a:t>’ do?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304" name="Google Shape;304;p57"/>
          <p:cNvSpPr txBox="1"/>
          <p:nvPr/>
        </p:nvSpPr>
        <p:spPr>
          <a:xfrm>
            <a:off x="311700" y="891475"/>
            <a:ext cx="5505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any errors to temp.txt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57"/>
          <p:cNvSpPr txBox="1"/>
          <p:nvPr/>
        </p:nvSpPr>
        <p:spPr>
          <a:xfrm>
            <a:off x="311700" y="2747950"/>
            <a:ext cx="51195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Appends the output to temp.txt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>
            <a:spLocks noGrp="1"/>
          </p:cNvSpPr>
          <p:nvPr>
            <p:ph type="body" idx="1"/>
          </p:nvPr>
        </p:nvSpPr>
        <p:spPr>
          <a:xfrm>
            <a:off x="311700" y="251050"/>
            <a:ext cx="8520600" cy="4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Thank you </a:t>
            </a:r>
            <a:r>
              <a:rPr lang="en" sz="2400"/>
              <a:t>for coming to my TED Talk!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11700" y="720775"/>
            <a:ext cx="8520600" cy="10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blocking operation in the pthreads api?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2731950" y="1939325"/>
            <a:ext cx="3680100" cy="1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Proxima Nova"/>
                <a:ea typeface="Proxima Nova"/>
                <a:cs typeface="Proxima Nova"/>
                <a:sym typeface="Proxima Nova"/>
              </a:rPr>
              <a:t>pthread_cond_wait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threads use to signal other threads in the pthreads api?</a:t>
            </a:r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2076450" y="1672125"/>
            <a:ext cx="4991100" cy="1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condition variables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07300" cy="14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___________ is a piece of code that accesses a shared resource, such as a shared variable.</a:t>
            </a:r>
            <a:endParaRPr/>
          </a:p>
        </p:txBody>
      </p:sp>
      <p:sp>
        <p:nvSpPr>
          <p:cNvPr id="135" name="Google Shape;135;p30"/>
          <p:cNvSpPr txBox="1"/>
          <p:nvPr/>
        </p:nvSpPr>
        <p:spPr>
          <a:xfrm>
            <a:off x="2673750" y="1631775"/>
            <a:ext cx="37965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critical section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07300" cy="14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multiple threads are running, and the output depends on the timing of their execution, then the code has a ___________.</a:t>
            </a:r>
            <a:endParaRPr/>
          </a:p>
        </p:txBody>
      </p:sp>
      <p:sp>
        <p:nvSpPr>
          <p:cNvPr id="141" name="Google Shape;141;p31"/>
          <p:cNvSpPr txBox="1"/>
          <p:nvPr/>
        </p:nvSpPr>
        <p:spPr>
          <a:xfrm>
            <a:off x="2673750" y="2151425"/>
            <a:ext cx="37965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race condition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07300" cy="14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condition variables are used in the Anderson/Dahlin method?</a:t>
            </a:r>
            <a:endParaRPr/>
          </a:p>
        </p:txBody>
      </p:sp>
      <p:sp>
        <p:nvSpPr>
          <p:cNvPr id="147" name="Google Shape;147;p32"/>
          <p:cNvSpPr txBox="1"/>
          <p:nvPr/>
        </p:nvSpPr>
        <p:spPr>
          <a:xfrm>
            <a:off x="2673750" y="2151425"/>
            <a:ext cx="37965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0 or more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07300" cy="14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most one thread at a time can be in the critical section – this is __________.</a:t>
            </a:r>
            <a:endParaRPr/>
          </a:p>
        </p:txBody>
      </p:sp>
      <p:sp>
        <p:nvSpPr>
          <p:cNvPr id="153" name="Google Shape;153;p33"/>
          <p:cNvSpPr txBox="1"/>
          <p:nvPr/>
        </p:nvSpPr>
        <p:spPr>
          <a:xfrm>
            <a:off x="2673750" y="2151425"/>
            <a:ext cx="37965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mutual exclusion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944</Words>
  <Application>Microsoft Office PowerPoint</Application>
  <PresentationFormat>On-screen Show (16:9)</PresentationFormat>
  <Paragraphs>131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 Light</vt:lpstr>
      <vt:lpstr>Rockwell</vt:lpstr>
      <vt:lpstr>Wingdings</vt:lpstr>
      <vt:lpstr>Proxima Nova</vt:lpstr>
      <vt:lpstr>Simple Light</vt:lpstr>
      <vt:lpstr>Atlas</vt:lpstr>
      <vt:lpstr>Review for Exam 3</vt:lpstr>
      <vt:lpstr>What is the minimum number of threads in a process?</vt:lpstr>
      <vt:lpstr>True or False. Threads of the same process can share variables?</vt:lpstr>
      <vt:lpstr>What is the blocking operation in the pthreads api?</vt:lpstr>
      <vt:lpstr>What do threads use to signal other threads in the pthreads api?</vt:lpstr>
      <vt:lpstr>A ___________ is a piece of code that accesses a shared resource, such as a shared variable.</vt:lpstr>
      <vt:lpstr>When multiple threads are running, and the output depends on the timing of their execution, then the code has a ___________.</vt:lpstr>
      <vt:lpstr>How many condition variables are used in the Anderson/Dahlin method?</vt:lpstr>
      <vt:lpstr>At most one thread at a time can be in the critical section – this is __________.</vt:lpstr>
      <vt:lpstr>PowerPoint Presentation</vt:lpstr>
      <vt:lpstr>PowerPoint Presentation</vt:lpstr>
      <vt:lpstr>Create a global bash variable foo and set it equal to the string “bar”.</vt:lpstr>
      <vt:lpstr>Assign the output of the command date to a variable x.</vt:lpstr>
      <vt:lpstr>Create an alias called clr for the clear command.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Exam 3</dc:title>
  <dc:creator>Mike Menendez</dc:creator>
  <cp:lastModifiedBy>Ethan Herndon</cp:lastModifiedBy>
  <cp:revision>2</cp:revision>
  <dcterms:created xsi:type="dcterms:W3CDTF">2019-11-12T17:43:02Z</dcterms:created>
  <dcterms:modified xsi:type="dcterms:W3CDTF">2020-04-16T00:59:18Z</dcterms:modified>
</cp:coreProperties>
</file>