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roxima Nova" panose="02000506030000020004" pitchFamily="2" charset="0"/>
      <p:regular r:id="rId22"/>
      <p:bold r:id="rId23"/>
      <p:italic r:id="rId24"/>
      <p:boldItalic r:id="rId25"/>
    </p:embeddedFont>
    <p:embeddedFont>
      <p:font typeface="Rockwell" panose="02060603020205020403" pitchFamily="18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n0yr43PZgZek3JL3KBK+LoF27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78" d="100"/>
          <a:sy n="17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customschemas.google.com/relationships/presentationmetadata" Target="meta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7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13" name="Google Shape;13;p17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7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17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3" name="Google Shape;33;p17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7"/>
          <p:cNvSpPr txBox="1"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50"/>
              <a:buFont typeface="Calibri"/>
              <a:buNone/>
              <a:defRPr sz="405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sz="135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485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485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245" name="Google Shape;245;p28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8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265" name="Google Shape;265;p28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8"/>
          <p:cNvSpPr>
            <a:spLocks noGrp="1"/>
          </p:cNvSpPr>
          <p:nvPr>
            <p:ph type="pic" idx="2"/>
          </p:nvPr>
        </p:nvSpPr>
        <p:spPr>
          <a:xfrm>
            <a:off x="5657632" y="0"/>
            <a:ext cx="3486368" cy="51435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31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700"/>
              <a:buFont typeface="Calibri"/>
              <a:buNone/>
              <a:defRPr sz="27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>
            <a:off x="664082" y="2658759"/>
            <a:ext cx="4332485" cy="95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sz="135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155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9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9pPr>
          </a:lstStyle>
          <a:p>
            <a:endParaRPr/>
          </a:p>
        </p:txBody>
      </p:sp>
      <p:sp>
        <p:nvSpPr>
          <p:cNvPr id="271" name="Google Shape;271;p28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ftr" idx="11"/>
          </p:nvPr>
        </p:nvSpPr>
        <p:spPr>
          <a:xfrm>
            <a:off x="603505" y="4670298"/>
            <a:ext cx="445665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sldNum" idx="12"/>
          </p:nvPr>
        </p:nvSpPr>
        <p:spPr>
          <a:xfrm>
            <a:off x="4371283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276" name="Google Shape;276;p29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29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98" name="Google Shape;298;p2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body" idx="1"/>
          </p:nvPr>
        </p:nvSpPr>
        <p:spPr>
          <a:xfrm rot="5400000">
            <a:off x="4214217" y="214310"/>
            <a:ext cx="3942818" cy="470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0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308" name="Google Shape;308;p3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0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330" name="Google Shape;330;p3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0"/>
          <p:cNvSpPr txBox="1">
            <a:spLocks noGrp="1"/>
          </p:cNvSpPr>
          <p:nvPr>
            <p:ph type="title"/>
          </p:nvPr>
        </p:nvSpPr>
        <p:spPr>
          <a:xfrm rot="5400000">
            <a:off x="6247360" y="1370662"/>
            <a:ext cx="1842332" cy="262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0"/>
          <p:cNvSpPr txBox="1">
            <a:spLocks noGrp="1"/>
          </p:cNvSpPr>
          <p:nvPr>
            <p:ph type="body" idx="1"/>
          </p:nvPr>
        </p:nvSpPr>
        <p:spPr>
          <a:xfrm rot="5400000">
            <a:off x="981305" y="219589"/>
            <a:ext cx="3942977" cy="470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5" name="Google Shape;335;p30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21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7" name="Google Shape;47;p2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9" name="Google Shape;69;p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3838836" y="602389"/>
            <a:ext cx="4711405" cy="39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9" name="Google Shape;79;p22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2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2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2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2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2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Google Shape;99;p22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300"/>
              <a:buFont typeface="Calibri"/>
              <a:buNone/>
              <a:defRPr sz="33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sz="135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485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485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109" name="Google Shape;109;p23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131" name="Google Shape;131;p2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840659" y="602391"/>
            <a:ext cx="4702193" cy="178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2"/>
          </p:nvPr>
        </p:nvSpPr>
        <p:spPr>
          <a:xfrm>
            <a:off x="3838835" y="2754121"/>
            <a:ext cx="4704017" cy="178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142" name="Google Shape;142;p2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24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164" name="Google Shape;164;p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15"/>
              <a:buNone/>
              <a:defRPr sz="165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65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485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 b="1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2"/>
          </p:nvPr>
        </p:nvSpPr>
        <p:spPr>
          <a:xfrm>
            <a:off x="3843979" y="1116739"/>
            <a:ext cx="4698263" cy="127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3"/>
          </p:nvPr>
        </p:nvSpPr>
        <p:spPr>
          <a:xfrm>
            <a:off x="3838989" y="2749415"/>
            <a:ext cx="4698311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15"/>
              <a:buNone/>
              <a:defRPr sz="165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65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485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20"/>
              <a:buNone/>
              <a:defRPr sz="1200" b="1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4"/>
          </p:nvPr>
        </p:nvSpPr>
        <p:spPr>
          <a:xfrm>
            <a:off x="3838835" y="3263765"/>
            <a:ext cx="4699191" cy="127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5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177" name="Google Shape;177;p2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25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199" name="Google Shape;199;p2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7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212" name="Google Shape;212;p2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4" name="Google Shape;234;p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400"/>
              <a:buFont typeface="Calibri"/>
              <a:buNone/>
              <a:defRPr sz="2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3832488" y="602107"/>
            <a:ext cx="4706276" cy="393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body" idx="2"/>
          </p:nvPr>
        </p:nvSpPr>
        <p:spPr>
          <a:xfrm>
            <a:off x="666474" y="2685140"/>
            <a:ext cx="2625898" cy="91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20"/>
              <a:buNone/>
              <a:defRPr sz="12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155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9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825"/>
              <a:buNone/>
              <a:defRPr sz="750"/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2897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85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12419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0194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55"/>
              <a:buFont typeface="Noto Sans Symbols"/>
              <a:buChar char="▪"/>
              <a:defRPr sz="105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9146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9146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50"/>
              <a:buFont typeface="Rockwell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19"/>
          <p:cNvSpPr txBox="1"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2897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8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12419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0194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55"/>
              <a:buFont typeface="Noto Sans Symbols"/>
              <a:buChar char="▪"/>
              <a:defRPr sz="10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9146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9146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41" name="Google Shape;341;p19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42" name="Google Shape;342;p19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43" name="Google Shape;343;p19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m.com/flashcards/bash-practice-651837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53" name="Google Shape;353;p1"/>
          <p:cNvGrpSpPr/>
          <p:nvPr/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354" name="Google Shape;354;p1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1"/>
          <p:cNvSpPr/>
          <p:nvPr/>
        </p:nvSpPr>
        <p:spPr>
          <a:xfrm rot="-668471">
            <a:off x="1630437" y="1836459"/>
            <a:ext cx="3314067" cy="3194706"/>
          </a:xfrm>
          <a:custGeom>
            <a:avLst/>
            <a:gdLst/>
            <a:ahLst/>
            <a:cxnLst/>
            <a:rect l="l" t="t" r="r" b="b"/>
            <a:pathLst>
              <a:path w="4507111" h="4344781" extrusionOk="0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4" name="Google Shape;374;p1"/>
          <p:cNvSpPr/>
          <p:nvPr/>
        </p:nvSpPr>
        <p:spPr>
          <a:xfrm>
            <a:off x="1765934" y="518982"/>
            <a:ext cx="5821442" cy="4007298"/>
          </a:xfrm>
          <a:custGeom>
            <a:avLst/>
            <a:gdLst/>
            <a:ahLst/>
            <a:cxnLst/>
            <a:rect l="l" t="t" r="r" b="b"/>
            <a:pathLst>
              <a:path w="7817532" h="5450297" extrusionOk="0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5" name="Google Shape;375;p1"/>
          <p:cNvSpPr txBox="1">
            <a:spLocks noGrp="1"/>
          </p:cNvSpPr>
          <p:nvPr>
            <p:ph type="ctrTitle"/>
          </p:nvPr>
        </p:nvSpPr>
        <p:spPr>
          <a:xfrm>
            <a:off x="1962207" y="1546378"/>
            <a:ext cx="5219585" cy="124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" sz="3600"/>
              <a:t>Review for Exam 1</a:t>
            </a:r>
            <a:endParaRPr/>
          </a:p>
        </p:txBody>
      </p:sp>
      <p:sp>
        <p:nvSpPr>
          <p:cNvPr id="376" name="Google Shape;376;p1"/>
          <p:cNvSpPr txBox="1">
            <a:spLocks noGrp="1"/>
          </p:cNvSpPr>
          <p:nvPr>
            <p:ph type="subTitle" idx="1"/>
          </p:nvPr>
        </p:nvSpPr>
        <p:spPr>
          <a:xfrm>
            <a:off x="2541703" y="2837767"/>
            <a:ext cx="4060594" cy="89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lang="en" sz="1500"/>
              <a:t>Operating Systems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0"/>
              <a:buNone/>
            </a:pP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Change the file foo.txt to give the owner read, write, and execute permissions, give the group and others read permissions using octal mode.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Change the permissions on file bar.txt so that only the owner can read and write (use octal mode).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439" name="Google Shape;439;p10"/>
          <p:cNvSpPr txBox="1"/>
          <p:nvPr/>
        </p:nvSpPr>
        <p:spPr>
          <a:xfrm>
            <a:off x="311700" y="1650150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chmod 744 foo.txt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0" name="Google Shape;440;p10"/>
          <p:cNvSpPr txBox="1"/>
          <p:nvPr/>
        </p:nvSpPr>
        <p:spPr>
          <a:xfrm>
            <a:off x="311700" y="3961101"/>
            <a:ext cx="51195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chmod 600 bar.txt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1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What does the command</a:t>
            </a:r>
            <a:r>
              <a:rPr lang="en" sz="2400" i="1">
                <a:solidFill>
                  <a:schemeClr val="dk1"/>
                </a:solidFill>
              </a:rPr>
              <a:t> ‘ls foo.txt 2&gt; temp.txt</a:t>
            </a:r>
            <a:r>
              <a:rPr lang="en" sz="2400">
                <a:solidFill>
                  <a:schemeClr val="dk1"/>
                </a:solidFill>
              </a:rPr>
              <a:t>’ do?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the command ‘</a:t>
            </a:r>
            <a:r>
              <a:rPr lang="en" sz="2400" i="1">
                <a:solidFill>
                  <a:schemeClr val="dk1"/>
                </a:solidFill>
              </a:rPr>
              <a:t>head -5 foo.txt &gt;&gt; temp.txt</a:t>
            </a:r>
            <a:r>
              <a:rPr lang="en" sz="2400">
                <a:solidFill>
                  <a:schemeClr val="dk1"/>
                </a:solidFill>
              </a:rPr>
              <a:t>’ do?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446" name="Google Shape;446;p11"/>
          <p:cNvSpPr txBox="1"/>
          <p:nvPr/>
        </p:nvSpPr>
        <p:spPr>
          <a:xfrm>
            <a:off x="311700" y="891475"/>
            <a:ext cx="55050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It lists the name of the file, foo.txt. If the file does not exist, it will redirect the error output to temp.txt.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7" name="Google Shape;447;p11"/>
          <p:cNvSpPr txBox="1"/>
          <p:nvPr/>
        </p:nvSpPr>
        <p:spPr>
          <a:xfrm>
            <a:off x="311700" y="2747950"/>
            <a:ext cx="51195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Appends the output (first 5 lines of foo.txt) to temp.txt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2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What is the PATH and why is it important?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Can we create custom commands that bash will recognize?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453" name="Google Shape;453;p12"/>
          <p:cNvSpPr txBox="1"/>
          <p:nvPr/>
        </p:nvSpPr>
        <p:spPr>
          <a:xfrm>
            <a:off x="311700" y="891475"/>
            <a:ext cx="55050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list of directories that bash looks in to check for the presence of the executable of a command passed to it.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4" name="Google Shape;454;p12"/>
          <p:cNvSpPr txBox="1"/>
          <p:nvPr/>
        </p:nvSpPr>
        <p:spPr>
          <a:xfrm>
            <a:off x="311700" y="3064035"/>
            <a:ext cx="51195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Yes, we just move them to a directory that is in our PATH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What happens if there are two executables with the same names in different directories that are in the path (think two copies of ls that do different things)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460" name="Google Shape;460;p13"/>
          <p:cNvSpPr txBox="1"/>
          <p:nvPr/>
        </p:nvSpPr>
        <p:spPr>
          <a:xfrm>
            <a:off x="311700" y="1867546"/>
            <a:ext cx="55050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first one in the PATH is used.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15"/>
          <p:cNvGrpSpPr/>
          <p:nvPr/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66" name="Google Shape;466;p1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lt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5"/>
          <p:cNvGrpSpPr/>
          <p:nvPr/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488" name="Google Shape;488;p1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92" name="Google Shape;492;p15"/>
          <p:cNvSpPr/>
          <p:nvPr/>
        </p:nvSpPr>
        <p:spPr>
          <a:xfrm rot="-263873">
            <a:off x="222204" y="769688"/>
            <a:ext cx="5473933" cy="3816366"/>
          </a:xfrm>
          <a:custGeom>
            <a:avLst/>
            <a:gdLst/>
            <a:ahLst/>
            <a:cxnLst/>
            <a:rect l="l" t="t" r="r" b="b"/>
            <a:pathLst>
              <a:path w="7817532" h="5450297" extrusionOk="0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93" name="Google Shape;493;p15"/>
          <p:cNvSpPr/>
          <p:nvPr/>
        </p:nvSpPr>
        <p:spPr>
          <a:xfrm rot="-2700000">
            <a:off x="2665905" y="-464679"/>
            <a:ext cx="6762525" cy="6025400"/>
          </a:xfrm>
          <a:custGeom>
            <a:avLst/>
            <a:gdLst/>
            <a:ahLst/>
            <a:cxnLst/>
            <a:rect l="l" t="t" r="r" b="b"/>
            <a:pathLst>
              <a:path w="9016699" h="8033868" extrusionOk="0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94" name="Google Shape;494;p15"/>
          <p:cNvSpPr txBox="1">
            <a:spLocks noGrp="1"/>
          </p:cNvSpPr>
          <p:nvPr>
            <p:ph type="body" idx="1"/>
          </p:nvPr>
        </p:nvSpPr>
        <p:spPr>
          <a:xfrm>
            <a:off x="3634739" y="833436"/>
            <a:ext cx="4915501" cy="347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SzPts val="1980"/>
              <a:buNone/>
            </a:pPr>
            <a:r>
              <a:rPr lang="en" sz="1800"/>
              <a:t>Good Luck!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Study Dr. Bruns Bash Flashcards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Delete all the C files in the current directory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List all files in the current directory including hidden files and save the output to foo.txt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382" name="Google Shape;382;p2"/>
          <p:cNvSpPr txBox="1"/>
          <p:nvPr/>
        </p:nvSpPr>
        <p:spPr>
          <a:xfrm>
            <a:off x="311700" y="813175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rm *.c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3" name="Google Shape;383;p2"/>
          <p:cNvSpPr txBox="1"/>
          <p:nvPr/>
        </p:nvSpPr>
        <p:spPr>
          <a:xfrm>
            <a:off x="311700" y="3150075"/>
            <a:ext cx="31836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 -a &gt; foo.txt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>
                <a:solidFill>
                  <a:schemeClr val="dk1"/>
                </a:solidFill>
              </a:rPr>
              <a:t>List all the C files in the current directory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 dirty="0">
                <a:solidFill>
                  <a:srgbClr val="000000"/>
                </a:solidFill>
              </a:rPr>
              <a:t>Starting with the previous command, also list all C files in all the directories below the current directory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389" name="Google Shape;389;p3"/>
          <p:cNvSpPr txBox="1"/>
          <p:nvPr/>
        </p:nvSpPr>
        <p:spPr>
          <a:xfrm>
            <a:off x="311700" y="813175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 *.c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0" name="Google Shape;390;p3"/>
          <p:cNvSpPr txBox="1"/>
          <p:nvPr/>
        </p:nvSpPr>
        <p:spPr>
          <a:xfrm>
            <a:off x="311700" y="3150075"/>
            <a:ext cx="31836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 *.c */*.c</a:t>
            </a:r>
            <a:endParaRPr sz="2400" b="0" i="0" u="none" strike="noStrike" cap="none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"/>
          <p:cNvSpPr txBox="1">
            <a:spLocks noGrp="1"/>
          </p:cNvSpPr>
          <p:nvPr>
            <p:ph type="body" idx="1"/>
          </p:nvPr>
        </p:nvSpPr>
        <p:spPr>
          <a:xfrm>
            <a:off x="311700" y="293225"/>
            <a:ext cx="8520600" cy="4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2"/>
                </a:solidFill>
              </a:rPr>
              <a:t>A = 20, B = 5, C = 10</a:t>
            </a: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We have three jobs </a:t>
            </a:r>
            <a:r>
              <a:rPr lang="en" sz="2400">
                <a:solidFill>
                  <a:schemeClr val="dk2"/>
                </a:solidFill>
              </a:rPr>
              <a:t>A</a:t>
            </a:r>
            <a:r>
              <a:rPr lang="en" sz="2400"/>
              <a:t>, </a:t>
            </a:r>
            <a:r>
              <a:rPr lang="en" sz="2400">
                <a:solidFill>
                  <a:schemeClr val="dk2"/>
                </a:solidFill>
              </a:rPr>
              <a:t>B</a:t>
            </a:r>
            <a:r>
              <a:rPr lang="en" sz="2400"/>
              <a:t>, and </a:t>
            </a:r>
            <a:r>
              <a:rPr lang="en" sz="2400">
                <a:solidFill>
                  <a:schemeClr val="dk2"/>
                </a:solidFill>
              </a:rPr>
              <a:t>C</a:t>
            </a:r>
            <a:r>
              <a:rPr lang="en" sz="2400"/>
              <a:t>. If we run the jobs in the following order, using:</a:t>
            </a: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2"/>
                </a:solidFill>
              </a:rPr>
              <a:t>C -&gt; B -&gt; A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What will be the </a:t>
            </a:r>
            <a:r>
              <a:rPr lang="en" sz="2400">
                <a:solidFill>
                  <a:schemeClr val="accent5"/>
                </a:solidFill>
              </a:rPr>
              <a:t>average </a:t>
            </a:r>
            <a:r>
              <a:rPr lang="en" sz="2400" i="1">
                <a:solidFill>
                  <a:schemeClr val="accent5"/>
                </a:solidFill>
              </a:rPr>
              <a:t>turnaround time</a:t>
            </a:r>
            <a:r>
              <a:rPr lang="en" sz="2400"/>
              <a:t>?</a:t>
            </a: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What order would we use to achieve the </a:t>
            </a:r>
            <a:r>
              <a:rPr lang="en" sz="2400">
                <a:solidFill>
                  <a:schemeClr val="accent5"/>
                </a:solidFill>
              </a:rPr>
              <a:t>lowest turnaround time</a:t>
            </a:r>
            <a:r>
              <a:rPr lang="en" sz="2400"/>
              <a:t>?</a:t>
            </a: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96" name="Google Shape;396;p4"/>
          <p:cNvSpPr txBox="1"/>
          <p:nvPr/>
        </p:nvSpPr>
        <p:spPr>
          <a:xfrm>
            <a:off x="6317947" y="2819807"/>
            <a:ext cx="12510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p4"/>
          <p:cNvSpPr txBox="1"/>
          <p:nvPr/>
        </p:nvSpPr>
        <p:spPr>
          <a:xfrm>
            <a:off x="1357825" y="3953321"/>
            <a:ext cx="11046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BCA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Show the first 7 lines of the file bar. Show the last 7 lines.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Create a tar file named hw1.tar from a folder called homework1 in your current directory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403" name="Google Shape;403;p5"/>
          <p:cNvSpPr txBox="1"/>
          <p:nvPr/>
        </p:nvSpPr>
        <p:spPr>
          <a:xfrm>
            <a:off x="311700" y="813175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head -7 bar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tail -7 bar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p5"/>
          <p:cNvSpPr txBox="1"/>
          <p:nvPr/>
        </p:nvSpPr>
        <p:spPr>
          <a:xfrm>
            <a:off x="311700" y="3150075"/>
            <a:ext cx="51195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tar cf hw1.tar homework1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Expand the archive file ‘hw1.tar’ in your current working directory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Compress file ‘msh.tar’.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410" name="Google Shape;410;p6"/>
          <p:cNvSpPr txBox="1"/>
          <p:nvPr/>
        </p:nvSpPr>
        <p:spPr>
          <a:xfrm>
            <a:off x="311700" y="1081875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tar xf hw1.tar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1" name="Google Shape;411;p6"/>
          <p:cNvSpPr txBox="1"/>
          <p:nvPr/>
        </p:nvSpPr>
        <p:spPr>
          <a:xfrm>
            <a:off x="311700" y="3306950"/>
            <a:ext cx="51195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gzip msh.tar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"/>
          <p:cNvSpPr txBox="1">
            <a:spLocks noGrp="1"/>
          </p:cNvSpPr>
          <p:nvPr>
            <p:ph type="body" idx="1"/>
          </p:nvPr>
        </p:nvSpPr>
        <p:spPr>
          <a:xfrm>
            <a:off x="311700" y="293225"/>
            <a:ext cx="8520600" cy="4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2"/>
                </a:solidFill>
              </a:rPr>
              <a:t>A = 5, B = 5, C = 12</a:t>
            </a: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We have three jobs </a:t>
            </a:r>
            <a:r>
              <a:rPr lang="en" sz="2200">
                <a:solidFill>
                  <a:schemeClr val="dk2"/>
                </a:solidFill>
              </a:rPr>
              <a:t>A</a:t>
            </a:r>
            <a:r>
              <a:rPr lang="en" sz="2200"/>
              <a:t>, </a:t>
            </a:r>
            <a:r>
              <a:rPr lang="en" sz="2200">
                <a:solidFill>
                  <a:schemeClr val="dk2"/>
                </a:solidFill>
              </a:rPr>
              <a:t>B</a:t>
            </a:r>
            <a:r>
              <a:rPr lang="en" sz="2200"/>
              <a:t>, and </a:t>
            </a:r>
            <a:r>
              <a:rPr lang="en" sz="2200">
                <a:solidFill>
                  <a:schemeClr val="dk2"/>
                </a:solidFill>
              </a:rPr>
              <a:t>C</a:t>
            </a:r>
            <a:r>
              <a:rPr lang="en" sz="2200"/>
              <a:t>. Let’s assume all three jobs arrive at the same time:</a:t>
            </a:r>
            <a:endParaRPr sz="22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What is the average turnaround time using </a:t>
            </a:r>
            <a:r>
              <a:rPr lang="en" sz="2200" i="1">
                <a:solidFill>
                  <a:schemeClr val="accent5"/>
                </a:solidFill>
              </a:rPr>
              <a:t>Round Robin Scheduling</a:t>
            </a:r>
            <a:r>
              <a:rPr lang="en" sz="2200"/>
              <a:t>?</a:t>
            </a:r>
            <a:endParaRPr sz="220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What is the average turnaround time using </a:t>
            </a:r>
            <a:r>
              <a:rPr lang="en" sz="2200" i="1">
                <a:solidFill>
                  <a:schemeClr val="accent5"/>
                </a:solidFill>
              </a:rPr>
              <a:t>Shortest Job First</a:t>
            </a:r>
            <a:r>
              <a:rPr lang="en" sz="2200"/>
              <a:t>?</a:t>
            </a:r>
            <a:endParaRPr sz="220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What is the average response time using SJF?</a:t>
            </a:r>
            <a:endParaRPr sz="220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417" name="Google Shape;417;p7"/>
          <p:cNvSpPr txBox="1"/>
          <p:nvPr/>
        </p:nvSpPr>
        <p:spPr>
          <a:xfrm>
            <a:off x="7606225" y="2151575"/>
            <a:ext cx="11313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17.3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8" name="Google Shape;418;p7"/>
          <p:cNvSpPr txBox="1"/>
          <p:nvPr/>
        </p:nvSpPr>
        <p:spPr>
          <a:xfrm>
            <a:off x="8157009" y="3102689"/>
            <a:ext cx="8784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12.3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9" name="Google Shape;419;p7"/>
          <p:cNvSpPr txBox="1"/>
          <p:nvPr/>
        </p:nvSpPr>
        <p:spPr>
          <a:xfrm>
            <a:off x="6301583" y="3714865"/>
            <a:ext cx="8784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Uncompress file ‘msh.tar.gz’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List all the files in the current directory, sort their names, and output the results to a file called sorted.txt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425" name="Google Shape;425;p8"/>
          <p:cNvSpPr txBox="1"/>
          <p:nvPr/>
        </p:nvSpPr>
        <p:spPr>
          <a:xfrm>
            <a:off x="311700" y="731750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gunzip msh.tar.gz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6" name="Google Shape;426;p8"/>
          <p:cNvSpPr txBox="1"/>
          <p:nvPr/>
        </p:nvSpPr>
        <p:spPr>
          <a:xfrm>
            <a:off x="311700" y="3111550"/>
            <a:ext cx="51195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 | sort &gt; sorted.txt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If the return value for a ‘fork’ call returns the value of 0, which process is it?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About how long does it take to access a file stored on a hard drive?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432" name="Google Shape;432;p9"/>
          <p:cNvSpPr txBox="1"/>
          <p:nvPr/>
        </p:nvSpPr>
        <p:spPr>
          <a:xfrm>
            <a:off x="311700" y="1177656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child process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9"/>
          <p:cNvSpPr txBox="1"/>
          <p:nvPr/>
        </p:nvSpPr>
        <p:spPr>
          <a:xfrm>
            <a:off x="311700" y="3515792"/>
            <a:ext cx="51195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10 ms</a:t>
            </a:r>
            <a:endParaRPr sz="2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Macintosh PowerPoint</Application>
  <PresentationFormat>On-screen Show (16:9)</PresentationFormat>
  <Paragraphs>75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Proxima Nova</vt:lpstr>
      <vt:lpstr>Rockwell</vt:lpstr>
      <vt:lpstr>Arial</vt:lpstr>
      <vt:lpstr>Noto Sans Symbols</vt:lpstr>
      <vt:lpstr>Atlas</vt:lpstr>
      <vt:lpstr>Atlas</vt:lpstr>
      <vt:lpstr>Review for Exam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for Exam 1</dc:title>
  <dc:creator>Mike Menendez</dc:creator>
  <cp:lastModifiedBy>Mike Menendez</cp:lastModifiedBy>
  <cp:revision>1</cp:revision>
  <dcterms:created xsi:type="dcterms:W3CDTF">2019-09-20T04:14:26Z</dcterms:created>
  <dcterms:modified xsi:type="dcterms:W3CDTF">2020-02-17T19:18:47Z</dcterms:modified>
</cp:coreProperties>
</file>