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Tahom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617117-A99A-4AA2-BE3C-6BF0C14CD312}">
  <a:tblStyle styleId="{E6617117-A99A-4AA2-BE3C-6BF0C14CD312}"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Tahoma-regular.fntdata"/><Relationship Id="rId47" Type="http://schemas.openxmlformats.org/officeDocument/2006/relationships/slide" Target="slides/slide41.xml"/><Relationship Id="rId49" Type="http://schemas.openxmlformats.org/officeDocument/2006/relationships/font" Target="fonts/Tahom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3bc3f0e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3bc3f0e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df969d46_1_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6df969d46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df969d46_0_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6df969d46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df969d46_1_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6df969d46_1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df969d46_0_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6df969d46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3bc3f0e1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3bc3f0e1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df969d46_1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6df969d46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dd19ee5e_1_58: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6dd19ee5e_1_58: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dd19ee5e_1_64: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6dd19ee5e_1_64: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dd19ee5e_1_70: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6dd19ee5e_1_70: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df969d46_0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6df969d46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dd19ee5e_1_76: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6dd19ee5e_1_76: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dd19ee5e_1_82: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6dd19ee5e_1_82: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dd19ee5e_1_156:notes"/>
          <p:cNvSpPr txBox="1"/>
          <p:nvPr>
            <p:ph idx="1" type="body"/>
          </p:nvPr>
        </p:nvSpPr>
        <p:spPr>
          <a:xfrm>
            <a:off x="685790" y="4343395"/>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6dd19ee5e_1_156:notes"/>
          <p:cNvSpPr/>
          <p:nvPr>
            <p:ph idx="2" type="sldImg"/>
          </p:nvPr>
        </p:nvSpPr>
        <p:spPr>
          <a:xfrm>
            <a:off x="554949" y="685783"/>
            <a:ext cx="57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dd19ee5e_1_406: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6dd19ee5e_1_406: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dd19ee5e_1_437: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6dd19ee5e_1_437: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dd19ee5e_1_443: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6dd19ee5e_1_443: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dd19ee5e_1_455: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6dd19ee5e_1_455: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dd19ee5e_1_481: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6dd19ee5e_1_481: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dd19ee5e_1_679: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6dd19ee5e_1_679: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2f1abc0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2f1abc0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df969d46_1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6df969d46_1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6dd19ee5e_1_811: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26dd19ee5e_1_811: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6dd19ee5e_1_817: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6dd19ee5e_1_817: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6dd19ee5e_1_828: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26dd19ee5e_1_828: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6dd19ee5e_1_834: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26dd19ee5e_1_834: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dd19ee5e_1_840: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6dd19ee5e_1_840: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6dd19ee5e_1_846: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26dd19ee5e_1_846: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6dd19ee5e_1_852: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26dd19ee5e_1_852: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5a8602a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5a8602a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dd19ee5e_1_893: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26dd19ee5e_1_893: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6dd19ee5e_1_899: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6dd19ee5e_1_899: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df969d46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6df969d4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6dd19ee5e_1_905: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26dd19ee5e_1_905: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dd19ee5e_1_911:notes"/>
          <p:cNvSpPr txBox="1"/>
          <p:nvPr>
            <p:ph idx="1" type="body"/>
          </p:nvPr>
        </p:nvSpPr>
        <p:spPr>
          <a:xfrm>
            <a:off x="685790" y="4343395"/>
            <a:ext cx="5486387" cy="41147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26dd19ee5e_1_911:notes"/>
          <p:cNvSpPr/>
          <p:nvPr>
            <p:ph idx="2" type="sldImg"/>
          </p:nvPr>
        </p:nvSpPr>
        <p:spPr>
          <a:xfrm>
            <a:off x="554949" y="685783"/>
            <a:ext cx="5748760" cy="342897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ae143511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7ae14351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a8602a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a8602a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a8602a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a8602a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df969d46_1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6df969d46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df969d46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6df969d46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320278"/>
            <a:ext cx="8229600" cy="76557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457200" y="1200150"/>
            <a:ext cx="6172200" cy="3394471"/>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FFFFFF"/>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FFFFFF"/>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4"/>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59" name="Google Shape;59;p14"/>
          <p:cNvSpPr txBox="1"/>
          <p:nvPr>
            <p:ph type="title"/>
          </p:nvPr>
        </p:nvSpPr>
        <p:spPr>
          <a:xfrm>
            <a:off x="311700" y="1153900"/>
            <a:ext cx="2655000" cy="85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None/>
              <a:defRPr sz="2400">
                <a:solidFill>
                  <a:srgbClr val="000000"/>
                </a:solidFill>
                <a:latin typeface="Calibri"/>
                <a:ea typeface="Calibri"/>
                <a:cs typeface="Calibri"/>
                <a:sym typeface="Calibri"/>
              </a:defRPr>
            </a:lvl1pPr>
            <a:lvl2pPr lvl="1" algn="l">
              <a:lnSpc>
                <a:spcPct val="100000"/>
              </a:lnSpc>
              <a:spcBef>
                <a:spcPts val="0"/>
              </a:spcBef>
              <a:spcAft>
                <a:spcPts val="0"/>
              </a:spcAft>
              <a:buNone/>
              <a:defRPr sz="2400">
                <a:solidFill>
                  <a:srgbClr val="000000"/>
                </a:solidFill>
                <a:latin typeface="Calibri"/>
                <a:ea typeface="Calibri"/>
                <a:cs typeface="Calibri"/>
                <a:sym typeface="Calibri"/>
              </a:defRPr>
            </a:lvl2pPr>
            <a:lvl3pPr lvl="2" algn="l">
              <a:lnSpc>
                <a:spcPct val="100000"/>
              </a:lnSpc>
              <a:spcBef>
                <a:spcPts val="0"/>
              </a:spcBef>
              <a:spcAft>
                <a:spcPts val="0"/>
              </a:spcAft>
              <a:buNone/>
              <a:defRPr sz="2400">
                <a:solidFill>
                  <a:srgbClr val="000000"/>
                </a:solidFill>
                <a:latin typeface="Calibri"/>
                <a:ea typeface="Calibri"/>
                <a:cs typeface="Calibri"/>
                <a:sym typeface="Calibri"/>
              </a:defRPr>
            </a:lvl3pPr>
            <a:lvl4pPr lvl="3" algn="l">
              <a:lnSpc>
                <a:spcPct val="100000"/>
              </a:lnSpc>
              <a:spcBef>
                <a:spcPts val="0"/>
              </a:spcBef>
              <a:spcAft>
                <a:spcPts val="0"/>
              </a:spcAft>
              <a:buNone/>
              <a:defRPr sz="2400">
                <a:solidFill>
                  <a:srgbClr val="000000"/>
                </a:solidFill>
                <a:latin typeface="Calibri"/>
                <a:ea typeface="Calibri"/>
                <a:cs typeface="Calibri"/>
                <a:sym typeface="Calibri"/>
              </a:defRPr>
            </a:lvl4pPr>
            <a:lvl5pPr lvl="4" algn="l">
              <a:lnSpc>
                <a:spcPct val="100000"/>
              </a:lnSpc>
              <a:spcBef>
                <a:spcPts val="0"/>
              </a:spcBef>
              <a:spcAft>
                <a:spcPts val="0"/>
              </a:spcAft>
              <a:buNone/>
              <a:defRPr sz="2400">
                <a:solidFill>
                  <a:srgbClr val="000000"/>
                </a:solidFill>
                <a:latin typeface="Calibri"/>
                <a:ea typeface="Calibri"/>
                <a:cs typeface="Calibri"/>
                <a:sym typeface="Calibri"/>
              </a:defRPr>
            </a:lvl5pPr>
            <a:lvl6pPr indent="0" lvl="5" marL="457200" algn="l">
              <a:lnSpc>
                <a:spcPct val="100000"/>
              </a:lnSpc>
              <a:spcBef>
                <a:spcPts val="0"/>
              </a:spcBef>
              <a:spcAft>
                <a:spcPts val="0"/>
              </a:spcAft>
              <a:buNone/>
              <a:defRPr sz="2400">
                <a:solidFill>
                  <a:srgbClr val="000000"/>
                </a:solidFill>
                <a:latin typeface="Calibri"/>
                <a:ea typeface="Calibri"/>
                <a:cs typeface="Calibri"/>
                <a:sym typeface="Calibri"/>
              </a:defRPr>
            </a:lvl6pPr>
            <a:lvl7pPr indent="0" lvl="6" marL="914400" algn="l">
              <a:lnSpc>
                <a:spcPct val="100000"/>
              </a:lnSpc>
              <a:spcBef>
                <a:spcPts val="0"/>
              </a:spcBef>
              <a:spcAft>
                <a:spcPts val="0"/>
              </a:spcAft>
              <a:buNone/>
              <a:defRPr sz="2400">
                <a:solidFill>
                  <a:srgbClr val="000000"/>
                </a:solidFill>
                <a:latin typeface="Calibri"/>
                <a:ea typeface="Calibri"/>
                <a:cs typeface="Calibri"/>
                <a:sym typeface="Calibri"/>
              </a:defRPr>
            </a:lvl7pPr>
            <a:lvl8pPr indent="0" lvl="7" marL="1371600" algn="l">
              <a:lnSpc>
                <a:spcPct val="100000"/>
              </a:lnSpc>
              <a:spcBef>
                <a:spcPts val="0"/>
              </a:spcBef>
              <a:spcAft>
                <a:spcPts val="0"/>
              </a:spcAft>
              <a:buNone/>
              <a:defRPr sz="2400">
                <a:solidFill>
                  <a:srgbClr val="000000"/>
                </a:solidFill>
                <a:latin typeface="Calibri"/>
                <a:ea typeface="Calibri"/>
                <a:cs typeface="Calibri"/>
                <a:sym typeface="Calibri"/>
              </a:defRPr>
            </a:lvl8pPr>
            <a:lvl9pPr indent="0" lvl="8" marL="1828800" algn="l">
              <a:lnSpc>
                <a:spcPct val="100000"/>
              </a:lnSpc>
              <a:spcBef>
                <a:spcPts val="0"/>
              </a:spcBef>
              <a:spcAft>
                <a:spcPts val="0"/>
              </a:spcAft>
              <a:buNone/>
              <a:defRPr sz="2400">
                <a:solidFill>
                  <a:srgbClr val="000000"/>
                </a:solidFill>
                <a:latin typeface="Calibri"/>
                <a:ea typeface="Calibri"/>
                <a:cs typeface="Calibri"/>
                <a:sym typeface="Calibri"/>
              </a:defRPr>
            </a:lvl9pPr>
          </a:lstStyle>
          <a:p/>
        </p:txBody>
      </p:sp>
      <p:sp>
        <p:nvSpPr>
          <p:cNvPr id="60" name="Google Shape;60;p14"/>
          <p:cNvSpPr txBox="1"/>
          <p:nvPr>
            <p:ph idx="1" type="body"/>
          </p:nvPr>
        </p:nvSpPr>
        <p:spPr>
          <a:xfrm>
            <a:off x="311700" y="2022050"/>
            <a:ext cx="2655000" cy="29283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434343"/>
              </a:buClr>
              <a:buSzPts val="1000"/>
              <a:buChar char="●"/>
              <a:defRPr sz="1000">
                <a:solidFill>
                  <a:srgbClr val="434343"/>
                </a:solidFill>
                <a:latin typeface="Calibri"/>
                <a:ea typeface="Calibri"/>
                <a:cs typeface="Calibri"/>
                <a:sym typeface="Calibri"/>
              </a:defRPr>
            </a:lvl1pPr>
            <a:lvl2pPr indent="-292100" lvl="1" marL="914400" algn="l">
              <a:lnSpc>
                <a:spcPct val="115000"/>
              </a:lnSpc>
              <a:spcBef>
                <a:spcPts val="1600"/>
              </a:spcBef>
              <a:spcAft>
                <a:spcPts val="0"/>
              </a:spcAft>
              <a:buClr>
                <a:srgbClr val="434343"/>
              </a:buClr>
              <a:buSzPts val="1000"/>
              <a:buChar char="○"/>
              <a:defRPr sz="1000">
                <a:solidFill>
                  <a:srgbClr val="434343"/>
                </a:solidFill>
                <a:latin typeface="Calibri"/>
                <a:ea typeface="Calibri"/>
                <a:cs typeface="Calibri"/>
                <a:sym typeface="Calibri"/>
              </a:defRPr>
            </a:lvl2pPr>
            <a:lvl3pPr indent="-292100" lvl="2" marL="1371600" algn="l">
              <a:lnSpc>
                <a:spcPct val="115000"/>
              </a:lnSpc>
              <a:spcBef>
                <a:spcPts val="1600"/>
              </a:spcBef>
              <a:spcAft>
                <a:spcPts val="0"/>
              </a:spcAft>
              <a:buClr>
                <a:srgbClr val="434343"/>
              </a:buClr>
              <a:buSzPts val="1000"/>
              <a:buChar char="■"/>
              <a:defRPr sz="1000">
                <a:solidFill>
                  <a:srgbClr val="434343"/>
                </a:solidFill>
                <a:latin typeface="Calibri"/>
                <a:ea typeface="Calibri"/>
                <a:cs typeface="Calibri"/>
                <a:sym typeface="Calibri"/>
              </a:defRPr>
            </a:lvl3pPr>
            <a:lvl4pPr indent="-292100" lvl="3" marL="1828800" algn="l">
              <a:lnSpc>
                <a:spcPct val="115000"/>
              </a:lnSpc>
              <a:spcBef>
                <a:spcPts val="1600"/>
              </a:spcBef>
              <a:spcAft>
                <a:spcPts val="0"/>
              </a:spcAft>
              <a:buClr>
                <a:srgbClr val="434343"/>
              </a:buClr>
              <a:buSzPts val="1000"/>
              <a:buChar char="●"/>
              <a:defRPr sz="1000">
                <a:solidFill>
                  <a:srgbClr val="434343"/>
                </a:solidFill>
                <a:latin typeface="Calibri"/>
                <a:ea typeface="Calibri"/>
                <a:cs typeface="Calibri"/>
                <a:sym typeface="Calibri"/>
              </a:defRPr>
            </a:lvl4pPr>
            <a:lvl5pPr indent="-292100" lvl="4" marL="2286000" algn="l">
              <a:lnSpc>
                <a:spcPct val="115000"/>
              </a:lnSpc>
              <a:spcBef>
                <a:spcPts val="1600"/>
              </a:spcBef>
              <a:spcAft>
                <a:spcPts val="0"/>
              </a:spcAft>
              <a:buClr>
                <a:srgbClr val="434343"/>
              </a:buClr>
              <a:buSzPts val="1000"/>
              <a:buChar char="○"/>
              <a:defRPr sz="1000">
                <a:solidFill>
                  <a:srgbClr val="434343"/>
                </a:solidFill>
                <a:latin typeface="Calibri"/>
                <a:ea typeface="Calibri"/>
                <a:cs typeface="Calibri"/>
                <a:sym typeface="Calibri"/>
              </a:defRPr>
            </a:lvl5pPr>
            <a:lvl6pPr indent="-292100" lvl="5" marL="2743200" algn="l">
              <a:lnSpc>
                <a:spcPct val="115000"/>
              </a:lnSpc>
              <a:spcBef>
                <a:spcPts val="1600"/>
              </a:spcBef>
              <a:spcAft>
                <a:spcPts val="0"/>
              </a:spcAft>
              <a:buClr>
                <a:srgbClr val="434343"/>
              </a:buClr>
              <a:buSzPts val="1000"/>
              <a:buChar char="■"/>
              <a:defRPr sz="1000">
                <a:solidFill>
                  <a:srgbClr val="434343"/>
                </a:solidFill>
                <a:latin typeface="Calibri"/>
                <a:ea typeface="Calibri"/>
                <a:cs typeface="Calibri"/>
                <a:sym typeface="Calibri"/>
              </a:defRPr>
            </a:lvl6pPr>
            <a:lvl7pPr indent="-292100" lvl="6" marL="3200400" algn="l">
              <a:lnSpc>
                <a:spcPct val="115000"/>
              </a:lnSpc>
              <a:spcBef>
                <a:spcPts val="1600"/>
              </a:spcBef>
              <a:spcAft>
                <a:spcPts val="0"/>
              </a:spcAft>
              <a:buClr>
                <a:srgbClr val="434343"/>
              </a:buClr>
              <a:buSzPts val="1000"/>
              <a:buChar char="●"/>
              <a:defRPr sz="1000">
                <a:solidFill>
                  <a:srgbClr val="434343"/>
                </a:solidFill>
                <a:latin typeface="Calibri"/>
                <a:ea typeface="Calibri"/>
                <a:cs typeface="Calibri"/>
                <a:sym typeface="Calibri"/>
              </a:defRPr>
            </a:lvl7pPr>
            <a:lvl8pPr indent="-292100" lvl="7" marL="3657600" algn="l">
              <a:lnSpc>
                <a:spcPct val="115000"/>
              </a:lnSpc>
              <a:spcBef>
                <a:spcPts val="1600"/>
              </a:spcBef>
              <a:spcAft>
                <a:spcPts val="0"/>
              </a:spcAft>
              <a:buClr>
                <a:srgbClr val="434343"/>
              </a:buClr>
              <a:buSzPts val="1000"/>
              <a:buChar char="○"/>
              <a:defRPr sz="1000">
                <a:solidFill>
                  <a:srgbClr val="434343"/>
                </a:solidFill>
                <a:latin typeface="Calibri"/>
                <a:ea typeface="Calibri"/>
                <a:cs typeface="Calibri"/>
                <a:sym typeface="Calibri"/>
              </a:defRPr>
            </a:lvl8pPr>
            <a:lvl9pPr indent="-292100" lvl="8" marL="4114800" algn="l">
              <a:lnSpc>
                <a:spcPct val="115000"/>
              </a:lnSpc>
              <a:spcBef>
                <a:spcPts val="1600"/>
              </a:spcBef>
              <a:spcAft>
                <a:spcPts val="1600"/>
              </a:spcAft>
              <a:buClr>
                <a:srgbClr val="434343"/>
              </a:buClr>
              <a:buSzPts val="1000"/>
              <a:buChar char="■"/>
              <a:defRPr sz="1000">
                <a:solidFill>
                  <a:srgbClr val="434343"/>
                </a:solidFill>
                <a:latin typeface="Calibri"/>
                <a:ea typeface="Calibri"/>
                <a:cs typeface="Calibri"/>
                <a:sym typeface="Calibri"/>
              </a:defRPr>
            </a:lvl9pPr>
          </a:lstStyle>
          <a:p/>
        </p:txBody>
      </p:sp>
      <p:sp>
        <p:nvSpPr>
          <p:cNvPr id="61" name="Google Shape;6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2053251" y="643037"/>
            <a:ext cx="5036801" cy="387381"/>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1" i="0" sz="2800" u="none" cap="none" strike="noStrike">
                <a:solidFill>
                  <a:srgbClr val="0000B2"/>
                </a:solidFill>
                <a:latin typeface="Arial"/>
                <a:ea typeface="Arial"/>
                <a:cs typeface="Arial"/>
                <a:sym typeface="Arial"/>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70" name="Google Shape;70;p16"/>
          <p:cNvSpPr txBox="1"/>
          <p:nvPr>
            <p:ph idx="1" type="body"/>
          </p:nvPr>
        </p:nvSpPr>
        <p:spPr>
          <a:xfrm>
            <a:off x="447067" y="1014289"/>
            <a:ext cx="8249691" cy="3542580"/>
          </a:xfrm>
          <a:prstGeom prst="rect">
            <a:avLst/>
          </a:prstGeom>
          <a:noFill/>
          <a:ln>
            <a:noFill/>
          </a:ln>
        </p:spPr>
        <p:txBody>
          <a:bodyPr anchorCtr="0" anchor="t" bIns="72850" lIns="72850" spcFirstLastPara="1" rIns="72850" wrap="square" tIns="72850">
            <a:noAutofit/>
          </a:bodyPr>
          <a:lstStyle>
            <a:lvl1pPr indent="-228600" lvl="0" marL="457200" marR="0" rtl="0" algn="l">
              <a:spcBef>
                <a:spcPts val="0"/>
              </a:spcBef>
              <a:spcAft>
                <a:spcPts val="0"/>
              </a:spcAft>
              <a:buSzPts val="1100"/>
              <a:buNone/>
              <a:defRPr b="0" i="0" sz="2400" u="none" cap="none" strike="noStrike">
                <a:solidFill>
                  <a:schemeClr val="dk1"/>
                </a:solidFill>
                <a:latin typeface="Tahoma"/>
                <a:ea typeface="Tahoma"/>
                <a:cs typeface="Tahoma"/>
                <a:sym typeface="Tahoma"/>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71" name="Google Shape;71;p16"/>
          <p:cNvSpPr txBox="1"/>
          <p:nvPr>
            <p:ph idx="11" type="ftr"/>
          </p:nvPr>
        </p:nvSpPr>
        <p:spPr>
          <a:xfrm>
            <a:off x="3108960" y="4783455"/>
            <a:ext cx="2926080" cy="257175"/>
          </a:xfrm>
          <a:prstGeom prst="rect">
            <a:avLst/>
          </a:prstGeom>
          <a:noFill/>
          <a:ln>
            <a:noFill/>
          </a:ln>
        </p:spPr>
        <p:txBody>
          <a:bodyPr anchorCtr="0" anchor="t" bIns="72850" lIns="72850" spcFirstLastPara="1" rIns="72850" wrap="square" tIns="72850">
            <a:noAutofit/>
          </a:bodyPr>
          <a:lstStyle>
            <a:lvl1pPr indent="0" lvl="0" marL="0" marR="0" rtl="0" algn="ctr">
              <a:spcBef>
                <a:spcPts val="0"/>
              </a:spcBef>
              <a:spcAft>
                <a:spcPts val="0"/>
              </a:spcAft>
              <a:buSzPts val="1100"/>
              <a:buNone/>
              <a:defRPr b="0" i="0" sz="1400" u="none" cap="none" strike="noStrike">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72" name="Google Shape;72;p16"/>
          <p:cNvSpPr txBox="1"/>
          <p:nvPr>
            <p:ph idx="10" type="dt"/>
          </p:nvPr>
        </p:nvSpPr>
        <p:spPr>
          <a:xfrm>
            <a:off x="457200" y="4783455"/>
            <a:ext cx="2103120" cy="25717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0" i="0" sz="1400" u="none" cap="none" strike="noStrike">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73" name="Google Shape;73;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888888"/>
                </a:solidFill>
              </a:defRPr>
            </a:lvl1pPr>
            <a:lvl2pPr indent="0" lvl="1" marL="0" marR="0" rtl="0" algn="r">
              <a:spcBef>
                <a:spcPts val="0"/>
              </a:spcBef>
              <a:buNone/>
              <a:defRPr b="0" i="0" sz="1400" u="none" cap="none" strike="noStrike">
                <a:solidFill>
                  <a:srgbClr val="888888"/>
                </a:solidFill>
              </a:defRPr>
            </a:lvl2pPr>
            <a:lvl3pPr indent="0" lvl="2" marL="0" marR="0" rtl="0" algn="r">
              <a:spcBef>
                <a:spcPts val="0"/>
              </a:spcBef>
              <a:buNone/>
              <a:defRPr b="0" i="0" sz="1400" u="none" cap="none" strike="noStrike">
                <a:solidFill>
                  <a:srgbClr val="888888"/>
                </a:solidFill>
              </a:defRPr>
            </a:lvl3pPr>
            <a:lvl4pPr indent="0" lvl="3" marL="0" marR="0" rtl="0" algn="r">
              <a:spcBef>
                <a:spcPts val="0"/>
              </a:spcBef>
              <a:buNone/>
              <a:defRPr b="0" i="0" sz="1400" u="none" cap="none" strike="noStrike">
                <a:solidFill>
                  <a:srgbClr val="888888"/>
                </a:solidFill>
              </a:defRPr>
            </a:lvl4pPr>
            <a:lvl5pPr indent="0" lvl="4" marL="0" marR="0" rtl="0" algn="r">
              <a:spcBef>
                <a:spcPts val="0"/>
              </a:spcBef>
              <a:buNone/>
              <a:defRPr b="0" i="0" sz="1400" u="none" cap="none" strike="noStrike">
                <a:solidFill>
                  <a:srgbClr val="888888"/>
                </a:solidFill>
              </a:defRPr>
            </a:lvl5pPr>
            <a:lvl6pPr indent="0" lvl="5" marL="0" marR="0" rtl="0" algn="r">
              <a:spcBef>
                <a:spcPts val="0"/>
              </a:spcBef>
              <a:buNone/>
              <a:defRPr b="0" i="0" sz="1400" u="none" cap="none" strike="noStrike">
                <a:solidFill>
                  <a:srgbClr val="888888"/>
                </a:solidFill>
              </a:defRPr>
            </a:lvl6pPr>
            <a:lvl7pPr indent="0" lvl="6" marL="0" marR="0" rtl="0" algn="r">
              <a:spcBef>
                <a:spcPts val="0"/>
              </a:spcBef>
              <a:buNone/>
              <a:defRPr b="0" i="0" sz="1400" u="none" cap="none" strike="noStrike">
                <a:solidFill>
                  <a:srgbClr val="888888"/>
                </a:solidFill>
              </a:defRPr>
            </a:lvl7pPr>
            <a:lvl8pPr indent="0" lvl="7" marL="0" marR="0" rtl="0" algn="r">
              <a:spcBef>
                <a:spcPts val="0"/>
              </a:spcBef>
              <a:buNone/>
              <a:defRPr b="0" i="0" sz="1400" u="none" cap="none" strike="noStrike">
                <a:solidFill>
                  <a:srgbClr val="888888"/>
                </a:solidFill>
              </a:defRPr>
            </a:lvl8pPr>
            <a:lvl9pPr indent="0" lvl="8" marL="0" marR="0" rtl="0" algn="r">
              <a:spcBef>
                <a:spcPts val="0"/>
              </a:spcBef>
              <a:buNone/>
              <a:defRPr b="0" i="0" sz="1400" u="none" cap="none" strike="noStrike">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 name="Shape 74"/>
        <p:cNvGrpSpPr/>
        <p:nvPr/>
      </p:nvGrpSpPr>
      <p:grpSpPr>
        <a:xfrm>
          <a:off x="0" y="0"/>
          <a:ext cx="0" cy="0"/>
          <a:chOff x="0" y="0"/>
          <a:chExt cx="0" cy="0"/>
        </a:xfrm>
      </p:grpSpPr>
      <p:sp>
        <p:nvSpPr>
          <p:cNvPr id="75" name="Google Shape;75;p17"/>
          <p:cNvSpPr txBox="1"/>
          <p:nvPr>
            <p:ph type="title"/>
          </p:nvPr>
        </p:nvSpPr>
        <p:spPr>
          <a:xfrm>
            <a:off x="2053251" y="643037"/>
            <a:ext cx="5036801" cy="387381"/>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1" i="0" sz="2800" u="none" cap="none" strike="noStrike">
                <a:solidFill>
                  <a:srgbClr val="0000B2"/>
                </a:solidFill>
                <a:latin typeface="Arial"/>
                <a:ea typeface="Arial"/>
                <a:cs typeface="Arial"/>
                <a:sym typeface="Arial"/>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76" name="Google Shape;76;p17"/>
          <p:cNvSpPr txBox="1"/>
          <p:nvPr>
            <p:ph idx="11" type="ftr"/>
          </p:nvPr>
        </p:nvSpPr>
        <p:spPr>
          <a:xfrm>
            <a:off x="3108960" y="4783455"/>
            <a:ext cx="2926080" cy="257175"/>
          </a:xfrm>
          <a:prstGeom prst="rect">
            <a:avLst/>
          </a:prstGeom>
          <a:noFill/>
          <a:ln>
            <a:noFill/>
          </a:ln>
        </p:spPr>
        <p:txBody>
          <a:bodyPr anchorCtr="0" anchor="t" bIns="72850" lIns="72850" spcFirstLastPara="1" rIns="72850" wrap="square" tIns="72850">
            <a:noAutofit/>
          </a:bodyPr>
          <a:lstStyle>
            <a:lvl1pPr indent="0" lvl="0" marL="0" marR="0" rtl="0" algn="ctr">
              <a:spcBef>
                <a:spcPts val="0"/>
              </a:spcBef>
              <a:spcAft>
                <a:spcPts val="0"/>
              </a:spcAft>
              <a:buSzPts val="1100"/>
              <a:buNone/>
              <a:defRPr b="0" i="0" sz="1400" u="none" cap="none" strike="noStrike">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77" name="Google Shape;77;p17"/>
          <p:cNvSpPr txBox="1"/>
          <p:nvPr>
            <p:ph idx="10" type="dt"/>
          </p:nvPr>
        </p:nvSpPr>
        <p:spPr>
          <a:xfrm>
            <a:off x="457200" y="4783455"/>
            <a:ext cx="2103120" cy="25717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0" i="0" sz="1400" u="none" cap="none" strike="noStrike">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78" name="Google Shape;78;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888888"/>
                </a:solidFill>
              </a:defRPr>
            </a:lvl1pPr>
            <a:lvl2pPr indent="0" lvl="1" marL="0" marR="0" rtl="0" algn="r">
              <a:spcBef>
                <a:spcPts val="0"/>
              </a:spcBef>
              <a:buNone/>
              <a:defRPr b="0" i="0" sz="1400" u="none" cap="none" strike="noStrike">
                <a:solidFill>
                  <a:srgbClr val="888888"/>
                </a:solidFill>
              </a:defRPr>
            </a:lvl2pPr>
            <a:lvl3pPr indent="0" lvl="2" marL="0" marR="0" rtl="0" algn="r">
              <a:spcBef>
                <a:spcPts val="0"/>
              </a:spcBef>
              <a:buNone/>
              <a:defRPr b="0" i="0" sz="1400" u="none" cap="none" strike="noStrike">
                <a:solidFill>
                  <a:srgbClr val="888888"/>
                </a:solidFill>
              </a:defRPr>
            </a:lvl3pPr>
            <a:lvl4pPr indent="0" lvl="3" marL="0" marR="0" rtl="0" algn="r">
              <a:spcBef>
                <a:spcPts val="0"/>
              </a:spcBef>
              <a:buNone/>
              <a:defRPr b="0" i="0" sz="1400" u="none" cap="none" strike="noStrike">
                <a:solidFill>
                  <a:srgbClr val="888888"/>
                </a:solidFill>
              </a:defRPr>
            </a:lvl4pPr>
            <a:lvl5pPr indent="0" lvl="4" marL="0" marR="0" rtl="0" algn="r">
              <a:spcBef>
                <a:spcPts val="0"/>
              </a:spcBef>
              <a:buNone/>
              <a:defRPr b="0" i="0" sz="1400" u="none" cap="none" strike="noStrike">
                <a:solidFill>
                  <a:srgbClr val="888888"/>
                </a:solidFill>
              </a:defRPr>
            </a:lvl5pPr>
            <a:lvl6pPr indent="0" lvl="5" marL="0" marR="0" rtl="0" algn="r">
              <a:spcBef>
                <a:spcPts val="0"/>
              </a:spcBef>
              <a:buNone/>
              <a:defRPr b="0" i="0" sz="1400" u="none" cap="none" strike="noStrike">
                <a:solidFill>
                  <a:srgbClr val="888888"/>
                </a:solidFill>
              </a:defRPr>
            </a:lvl6pPr>
            <a:lvl7pPr indent="0" lvl="6" marL="0" marR="0" rtl="0" algn="r">
              <a:spcBef>
                <a:spcPts val="0"/>
              </a:spcBef>
              <a:buNone/>
              <a:defRPr b="0" i="0" sz="1400" u="none" cap="none" strike="noStrike">
                <a:solidFill>
                  <a:srgbClr val="888888"/>
                </a:solidFill>
              </a:defRPr>
            </a:lvl7pPr>
            <a:lvl8pPr indent="0" lvl="7" marL="0" marR="0" rtl="0" algn="r">
              <a:spcBef>
                <a:spcPts val="0"/>
              </a:spcBef>
              <a:buNone/>
              <a:defRPr b="0" i="0" sz="1400" u="none" cap="none" strike="noStrike">
                <a:solidFill>
                  <a:srgbClr val="888888"/>
                </a:solidFill>
              </a:defRPr>
            </a:lvl8pPr>
            <a:lvl9pPr indent="0" lvl="8" marL="0" marR="0" rtl="0" algn="r">
              <a:spcBef>
                <a:spcPts val="0"/>
              </a:spcBef>
              <a:buNone/>
              <a:defRPr b="0" i="0" sz="1400" u="none" cap="none" strike="noStrike">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8"/>
          <p:cNvSpPr txBox="1"/>
          <p:nvPr>
            <p:ph type="ctrTitle"/>
          </p:nvPr>
        </p:nvSpPr>
        <p:spPr>
          <a:xfrm>
            <a:off x="685800" y="1594485"/>
            <a:ext cx="7772400" cy="108013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1" i="0" sz="2800" u="none" cap="none" strike="noStrike">
                <a:solidFill>
                  <a:srgbClr val="0000B2"/>
                </a:solidFill>
                <a:latin typeface="Arial"/>
                <a:ea typeface="Arial"/>
                <a:cs typeface="Arial"/>
                <a:sym typeface="Arial"/>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81" name="Google Shape;81;p18"/>
          <p:cNvSpPr txBox="1"/>
          <p:nvPr>
            <p:ph idx="1" type="subTitle"/>
          </p:nvPr>
        </p:nvSpPr>
        <p:spPr>
          <a:xfrm>
            <a:off x="1371600" y="2880360"/>
            <a:ext cx="6400800" cy="128587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0" i="0" sz="2400" u="none" cap="none" strike="noStrike">
                <a:solidFill>
                  <a:schemeClr val="dk1"/>
                </a:solidFill>
                <a:latin typeface="Tahoma"/>
                <a:ea typeface="Tahoma"/>
                <a:cs typeface="Tahoma"/>
                <a:sym typeface="Tahoma"/>
              </a:defRPr>
            </a:lvl1pPr>
            <a:lvl2pPr indent="0" lvl="1" marL="368300" marR="0" rtl="0" algn="l">
              <a:spcBef>
                <a:spcPts val="0"/>
              </a:spcBef>
              <a:spcAft>
                <a:spcPts val="0"/>
              </a:spcAft>
              <a:buSzPts val="1100"/>
              <a:buNone/>
              <a:defRPr b="0" i="0" sz="1400" u="none" cap="none" strike="noStrike">
                <a:latin typeface="Calibri"/>
                <a:ea typeface="Calibri"/>
                <a:cs typeface="Calibri"/>
                <a:sym typeface="Calibri"/>
              </a:defRPr>
            </a:lvl2pPr>
            <a:lvl3pPr indent="0" lvl="2" marL="723900" marR="0" rtl="0" algn="l">
              <a:spcBef>
                <a:spcPts val="0"/>
              </a:spcBef>
              <a:spcAft>
                <a:spcPts val="0"/>
              </a:spcAft>
              <a:buSzPts val="1100"/>
              <a:buNone/>
              <a:defRPr b="0" i="0" sz="1400" u="none" cap="none" strike="noStrike">
                <a:latin typeface="Calibri"/>
                <a:ea typeface="Calibri"/>
                <a:cs typeface="Calibri"/>
                <a:sym typeface="Calibri"/>
              </a:defRPr>
            </a:lvl3pPr>
            <a:lvl4pPr indent="0" lvl="3" marL="1092200" marR="0" rtl="0" algn="l">
              <a:spcBef>
                <a:spcPts val="0"/>
              </a:spcBef>
              <a:spcAft>
                <a:spcPts val="0"/>
              </a:spcAft>
              <a:buSzPts val="1100"/>
              <a:buNone/>
              <a:defRPr b="0" i="0" sz="1400" u="none" cap="none" strike="noStrike">
                <a:latin typeface="Calibri"/>
                <a:ea typeface="Calibri"/>
                <a:cs typeface="Calibri"/>
                <a:sym typeface="Calibri"/>
              </a:defRPr>
            </a:lvl4pPr>
            <a:lvl5pPr indent="0" lvl="4" marL="1460500" marR="0" rtl="0" algn="l">
              <a:spcBef>
                <a:spcPts val="0"/>
              </a:spcBef>
              <a:spcAft>
                <a:spcPts val="0"/>
              </a:spcAft>
              <a:buSzPts val="1100"/>
              <a:buNone/>
              <a:defRPr b="0" i="0" sz="1400" u="none" cap="none" strike="noStrike">
                <a:latin typeface="Calibri"/>
                <a:ea typeface="Calibri"/>
                <a:cs typeface="Calibri"/>
                <a:sym typeface="Calibri"/>
              </a:defRPr>
            </a:lvl5pPr>
            <a:lvl6pPr indent="0" lvl="5" marL="1816100" marR="0" rtl="0" algn="l">
              <a:spcBef>
                <a:spcPts val="0"/>
              </a:spcBef>
              <a:spcAft>
                <a:spcPts val="0"/>
              </a:spcAft>
              <a:buSzPts val="1100"/>
              <a:buNone/>
              <a:defRPr b="0" i="0" sz="1400" u="none" cap="none" strike="noStrike">
                <a:latin typeface="Calibri"/>
                <a:ea typeface="Calibri"/>
                <a:cs typeface="Calibri"/>
                <a:sym typeface="Calibri"/>
              </a:defRPr>
            </a:lvl6pPr>
            <a:lvl7pPr indent="0" lvl="6" marL="2184400" marR="0" rtl="0" algn="l">
              <a:spcBef>
                <a:spcPts val="0"/>
              </a:spcBef>
              <a:spcAft>
                <a:spcPts val="0"/>
              </a:spcAft>
              <a:buSzPts val="1100"/>
              <a:buNone/>
              <a:defRPr b="0" i="0" sz="1400" u="none" cap="none" strike="noStrike">
                <a:latin typeface="Calibri"/>
                <a:ea typeface="Calibri"/>
                <a:cs typeface="Calibri"/>
                <a:sym typeface="Calibri"/>
              </a:defRPr>
            </a:lvl7pPr>
            <a:lvl8pPr indent="0" lvl="7" marL="2552700" marR="0" rtl="0" algn="l">
              <a:spcBef>
                <a:spcPts val="0"/>
              </a:spcBef>
              <a:spcAft>
                <a:spcPts val="0"/>
              </a:spcAft>
              <a:buSzPts val="1100"/>
              <a:buNone/>
              <a:defRPr b="0" i="0" sz="1400" u="none" cap="none" strike="noStrike">
                <a:latin typeface="Calibri"/>
                <a:ea typeface="Calibri"/>
                <a:cs typeface="Calibri"/>
                <a:sym typeface="Calibri"/>
              </a:defRPr>
            </a:lvl8pPr>
            <a:lvl9pPr indent="0" lvl="8" marL="29083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82" name="Google Shape;82;p18"/>
          <p:cNvSpPr txBox="1"/>
          <p:nvPr>
            <p:ph idx="11" type="ftr"/>
          </p:nvPr>
        </p:nvSpPr>
        <p:spPr>
          <a:xfrm>
            <a:off x="3108960" y="4783455"/>
            <a:ext cx="2926080" cy="257175"/>
          </a:xfrm>
          <a:prstGeom prst="rect">
            <a:avLst/>
          </a:prstGeom>
          <a:noFill/>
          <a:ln>
            <a:noFill/>
          </a:ln>
        </p:spPr>
        <p:txBody>
          <a:bodyPr anchorCtr="0" anchor="t" bIns="72850" lIns="72850" spcFirstLastPara="1" rIns="72850" wrap="square" tIns="72850">
            <a:noAutofit/>
          </a:bodyPr>
          <a:lstStyle>
            <a:lvl1pPr indent="0" lvl="0" marL="0" marR="0" rtl="0" algn="ctr">
              <a:spcBef>
                <a:spcPts val="0"/>
              </a:spcBef>
              <a:spcAft>
                <a:spcPts val="0"/>
              </a:spcAft>
              <a:buSzPts val="1100"/>
              <a:buNone/>
              <a:defRPr sz="1400">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83" name="Google Shape;83;p18"/>
          <p:cNvSpPr txBox="1"/>
          <p:nvPr>
            <p:ph idx="10" type="dt"/>
          </p:nvPr>
        </p:nvSpPr>
        <p:spPr>
          <a:xfrm>
            <a:off x="457200" y="4783455"/>
            <a:ext cx="2103120" cy="25717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sz="1400">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84" name="Google Shape;84;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5" name="Shape 85"/>
        <p:cNvGrpSpPr/>
        <p:nvPr/>
      </p:nvGrpSpPr>
      <p:grpSpPr>
        <a:xfrm>
          <a:off x="0" y="0"/>
          <a:ext cx="0" cy="0"/>
          <a:chOff x="0" y="0"/>
          <a:chExt cx="0" cy="0"/>
        </a:xfrm>
      </p:grpSpPr>
      <p:sp>
        <p:nvSpPr>
          <p:cNvPr id="86" name="Google Shape;86;p19"/>
          <p:cNvSpPr txBox="1"/>
          <p:nvPr>
            <p:ph type="title"/>
          </p:nvPr>
        </p:nvSpPr>
        <p:spPr>
          <a:xfrm>
            <a:off x="2053251" y="643037"/>
            <a:ext cx="5036801" cy="387381"/>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1" i="0" sz="2800" u="none" cap="none" strike="noStrike">
                <a:solidFill>
                  <a:srgbClr val="0000B2"/>
                </a:solidFill>
                <a:latin typeface="Arial"/>
                <a:ea typeface="Arial"/>
                <a:cs typeface="Arial"/>
                <a:sym typeface="Arial"/>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87" name="Google Shape;87;p19"/>
          <p:cNvSpPr txBox="1"/>
          <p:nvPr>
            <p:ph idx="1" type="body"/>
          </p:nvPr>
        </p:nvSpPr>
        <p:spPr>
          <a:xfrm>
            <a:off x="457200" y="1183005"/>
            <a:ext cx="3977640" cy="3394710"/>
          </a:xfrm>
          <a:prstGeom prst="rect">
            <a:avLst/>
          </a:prstGeom>
          <a:noFill/>
          <a:ln>
            <a:noFill/>
          </a:ln>
        </p:spPr>
        <p:txBody>
          <a:bodyPr anchorCtr="0" anchor="t" bIns="72850" lIns="72850" spcFirstLastPara="1" rIns="72850" wrap="square" tIns="72850">
            <a:noAutofit/>
          </a:bodyPr>
          <a:lstStyle>
            <a:lvl1pPr indent="-228600" lvl="0" marL="457200" marR="0" rtl="0" algn="l">
              <a:spcBef>
                <a:spcPts val="0"/>
              </a:spcBef>
              <a:spcAft>
                <a:spcPts val="0"/>
              </a:spcAft>
              <a:buSzPts val="1100"/>
              <a:buNone/>
              <a:defRPr b="0" i="0" sz="2400" u="none" cap="none" strike="noStrike">
                <a:solidFill>
                  <a:schemeClr val="dk1"/>
                </a:solidFill>
                <a:latin typeface="Tahoma"/>
                <a:ea typeface="Tahoma"/>
                <a:cs typeface="Tahoma"/>
                <a:sym typeface="Tahoma"/>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88" name="Google Shape;88;p19"/>
          <p:cNvSpPr txBox="1"/>
          <p:nvPr>
            <p:ph idx="2" type="body"/>
          </p:nvPr>
        </p:nvSpPr>
        <p:spPr>
          <a:xfrm>
            <a:off x="4709160" y="1183005"/>
            <a:ext cx="3977640" cy="3394710"/>
          </a:xfrm>
          <a:prstGeom prst="rect">
            <a:avLst/>
          </a:prstGeom>
          <a:noFill/>
          <a:ln>
            <a:noFill/>
          </a:ln>
        </p:spPr>
        <p:txBody>
          <a:bodyPr anchorCtr="0" anchor="t" bIns="72850" lIns="72850" spcFirstLastPara="1" rIns="72850" wrap="square" tIns="72850">
            <a:noAutofit/>
          </a:bodyPr>
          <a:lstStyle>
            <a:lvl1pPr indent="-228600" lvl="0" marL="457200" marR="0" rtl="0" algn="l">
              <a:spcBef>
                <a:spcPts val="0"/>
              </a:spcBef>
              <a:spcAft>
                <a:spcPts val="0"/>
              </a:spcAft>
              <a:buSzPts val="1100"/>
              <a:buNone/>
              <a:defRPr b="0" i="0" sz="2400" u="none" cap="none" strike="noStrike">
                <a:solidFill>
                  <a:schemeClr val="dk1"/>
                </a:solidFill>
                <a:latin typeface="Tahoma"/>
                <a:ea typeface="Tahoma"/>
                <a:cs typeface="Tahoma"/>
                <a:sym typeface="Tahoma"/>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89" name="Google Shape;89;p19"/>
          <p:cNvSpPr txBox="1"/>
          <p:nvPr>
            <p:ph idx="11" type="ftr"/>
          </p:nvPr>
        </p:nvSpPr>
        <p:spPr>
          <a:xfrm>
            <a:off x="3108960" y="4783455"/>
            <a:ext cx="2926080" cy="257175"/>
          </a:xfrm>
          <a:prstGeom prst="rect">
            <a:avLst/>
          </a:prstGeom>
          <a:noFill/>
          <a:ln>
            <a:noFill/>
          </a:ln>
        </p:spPr>
        <p:txBody>
          <a:bodyPr anchorCtr="0" anchor="t" bIns="72850" lIns="72850" spcFirstLastPara="1" rIns="72850" wrap="square" tIns="72850">
            <a:noAutofit/>
          </a:bodyPr>
          <a:lstStyle>
            <a:lvl1pPr indent="0" lvl="0" marL="0" marR="0" rtl="0" algn="ctr">
              <a:spcBef>
                <a:spcPts val="0"/>
              </a:spcBef>
              <a:spcAft>
                <a:spcPts val="0"/>
              </a:spcAft>
              <a:buSzPts val="1100"/>
              <a:buNone/>
              <a:defRPr sz="1400">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90" name="Google Shape;90;p19"/>
          <p:cNvSpPr txBox="1"/>
          <p:nvPr>
            <p:ph idx="10" type="dt"/>
          </p:nvPr>
        </p:nvSpPr>
        <p:spPr>
          <a:xfrm>
            <a:off x="457200" y="4783455"/>
            <a:ext cx="2103120" cy="25717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sz="1400">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91" name="Google Shape;91;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
        <p:nvSpPr>
          <p:cNvPr id="93" name="Google Shape;93;p20"/>
          <p:cNvSpPr txBox="1"/>
          <p:nvPr>
            <p:ph idx="11" type="ftr"/>
          </p:nvPr>
        </p:nvSpPr>
        <p:spPr>
          <a:xfrm>
            <a:off x="3108960" y="4783455"/>
            <a:ext cx="2926080" cy="257175"/>
          </a:xfrm>
          <a:prstGeom prst="rect">
            <a:avLst/>
          </a:prstGeom>
          <a:noFill/>
          <a:ln>
            <a:noFill/>
          </a:ln>
        </p:spPr>
        <p:txBody>
          <a:bodyPr anchorCtr="0" anchor="t" bIns="72850" lIns="72850" spcFirstLastPara="1" rIns="72850" wrap="square" tIns="72850">
            <a:noAutofit/>
          </a:bodyPr>
          <a:lstStyle>
            <a:lvl1pPr indent="0" lvl="0" marL="0" marR="0" rtl="0" algn="ctr">
              <a:spcBef>
                <a:spcPts val="0"/>
              </a:spcBef>
              <a:spcAft>
                <a:spcPts val="0"/>
              </a:spcAft>
              <a:buSzPts val="1100"/>
              <a:buNone/>
              <a:defRPr sz="1400">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94" name="Google Shape;94;p20"/>
          <p:cNvSpPr txBox="1"/>
          <p:nvPr>
            <p:ph idx="10" type="dt"/>
          </p:nvPr>
        </p:nvSpPr>
        <p:spPr>
          <a:xfrm>
            <a:off x="457200" y="4783455"/>
            <a:ext cx="2103120" cy="25717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sz="1400">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95" name="Google Shape;95;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2053251" y="643037"/>
            <a:ext cx="5036801" cy="387381"/>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1" i="0" sz="2800" u="none" cap="none" strike="noStrike">
                <a:solidFill>
                  <a:srgbClr val="0000B2"/>
                </a:solidFill>
                <a:latin typeface="Arial"/>
                <a:ea typeface="Arial"/>
                <a:cs typeface="Arial"/>
                <a:sym typeface="Arial"/>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64" name="Google Shape;64;p15"/>
          <p:cNvSpPr txBox="1"/>
          <p:nvPr>
            <p:ph idx="1" type="body"/>
          </p:nvPr>
        </p:nvSpPr>
        <p:spPr>
          <a:xfrm>
            <a:off x="447067" y="1014289"/>
            <a:ext cx="8249691" cy="3542580"/>
          </a:xfrm>
          <a:prstGeom prst="rect">
            <a:avLst/>
          </a:prstGeom>
          <a:noFill/>
          <a:ln>
            <a:noFill/>
          </a:ln>
        </p:spPr>
        <p:txBody>
          <a:bodyPr anchorCtr="0" anchor="t" bIns="72850" lIns="72850" spcFirstLastPara="1" rIns="72850" wrap="square" tIns="72850">
            <a:noAutofit/>
          </a:bodyPr>
          <a:lstStyle>
            <a:lvl1pPr indent="-228600" lvl="0" marL="457200" marR="0" rtl="0" algn="l">
              <a:spcBef>
                <a:spcPts val="0"/>
              </a:spcBef>
              <a:spcAft>
                <a:spcPts val="0"/>
              </a:spcAft>
              <a:buSzPts val="1100"/>
              <a:buNone/>
              <a:defRPr b="0" i="0" sz="2400" u="none" cap="none" strike="noStrike">
                <a:solidFill>
                  <a:schemeClr val="dk1"/>
                </a:solidFill>
                <a:latin typeface="Tahoma"/>
                <a:ea typeface="Tahoma"/>
                <a:cs typeface="Tahoma"/>
                <a:sym typeface="Tahoma"/>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5" name="Google Shape;65;p15"/>
          <p:cNvSpPr txBox="1"/>
          <p:nvPr>
            <p:ph idx="11" type="ftr"/>
          </p:nvPr>
        </p:nvSpPr>
        <p:spPr>
          <a:xfrm>
            <a:off x="3108960" y="4783455"/>
            <a:ext cx="2926080" cy="257175"/>
          </a:xfrm>
          <a:prstGeom prst="rect">
            <a:avLst/>
          </a:prstGeom>
          <a:noFill/>
          <a:ln>
            <a:noFill/>
          </a:ln>
        </p:spPr>
        <p:txBody>
          <a:bodyPr anchorCtr="0" anchor="t" bIns="72850" lIns="72850" spcFirstLastPara="1" rIns="72850" wrap="square" tIns="72850">
            <a:noAutofit/>
          </a:bodyPr>
          <a:lstStyle>
            <a:lvl1pPr indent="0" lvl="0" marL="0" marR="0" rtl="0" algn="ctr">
              <a:spcBef>
                <a:spcPts val="0"/>
              </a:spcBef>
              <a:spcAft>
                <a:spcPts val="0"/>
              </a:spcAft>
              <a:buSzPts val="1100"/>
              <a:buNone/>
              <a:defRPr b="0" i="0" sz="1400" u="none" cap="none" strike="noStrike">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66" name="Google Shape;66;p15"/>
          <p:cNvSpPr txBox="1"/>
          <p:nvPr>
            <p:ph idx="10" type="dt"/>
          </p:nvPr>
        </p:nvSpPr>
        <p:spPr>
          <a:xfrm>
            <a:off x="457200" y="4783455"/>
            <a:ext cx="2103120" cy="257175"/>
          </a:xfrm>
          <a:prstGeom prst="rect">
            <a:avLst/>
          </a:prstGeom>
          <a:noFill/>
          <a:ln>
            <a:noFill/>
          </a:ln>
        </p:spPr>
        <p:txBody>
          <a:bodyPr anchorCtr="0" anchor="t" bIns="72850" lIns="72850" spcFirstLastPara="1" rIns="72850" wrap="square" tIns="72850">
            <a:noAutofit/>
          </a:bodyPr>
          <a:lstStyle>
            <a:lvl1pPr indent="0" lvl="0" marL="0" marR="0" rtl="0" algn="l">
              <a:spcBef>
                <a:spcPts val="0"/>
              </a:spcBef>
              <a:spcAft>
                <a:spcPts val="0"/>
              </a:spcAft>
              <a:buSzPts val="1100"/>
              <a:buNone/>
              <a:defRPr b="0" i="0" sz="1400" u="none" cap="none" strike="noStrike">
                <a:solidFill>
                  <a:srgbClr val="888888"/>
                </a:solidFill>
              </a:defRPr>
            </a:lvl1pPr>
            <a:lvl2pPr indent="0" lvl="1" marL="0" marR="0" rtl="0" algn="l">
              <a:spcBef>
                <a:spcPts val="0"/>
              </a:spcBef>
              <a:spcAft>
                <a:spcPts val="0"/>
              </a:spcAft>
              <a:buSzPts val="1100"/>
              <a:buNone/>
              <a:defRPr b="0" i="0" sz="1400" u="none" cap="none" strike="noStrike"/>
            </a:lvl2pPr>
            <a:lvl3pPr indent="0" lvl="2" marL="0" marR="0" rtl="0" algn="l">
              <a:spcBef>
                <a:spcPts val="0"/>
              </a:spcBef>
              <a:spcAft>
                <a:spcPts val="0"/>
              </a:spcAft>
              <a:buSzPts val="1100"/>
              <a:buNone/>
              <a:defRPr b="0" i="0" sz="1400" u="none" cap="none" strike="noStrike"/>
            </a:lvl3pPr>
            <a:lvl4pPr indent="0" lvl="3" marL="0" marR="0" rtl="0" algn="l">
              <a:spcBef>
                <a:spcPts val="0"/>
              </a:spcBef>
              <a:spcAft>
                <a:spcPts val="0"/>
              </a:spcAft>
              <a:buSzPts val="1100"/>
              <a:buNone/>
              <a:defRPr b="0" i="0" sz="1400" u="none" cap="none" strike="noStrike"/>
            </a:lvl4pPr>
            <a:lvl5pPr indent="0" lvl="4" marL="0" marR="0" rtl="0" algn="l">
              <a:spcBef>
                <a:spcPts val="0"/>
              </a:spcBef>
              <a:spcAft>
                <a:spcPts val="0"/>
              </a:spcAft>
              <a:buSzPts val="1100"/>
              <a:buNone/>
              <a:defRPr b="0" i="0" sz="1400" u="none" cap="none" strike="noStrike"/>
            </a:lvl5pPr>
            <a:lvl6pPr indent="0" lvl="5" marL="0" marR="0" rtl="0" algn="l">
              <a:spcBef>
                <a:spcPts val="0"/>
              </a:spcBef>
              <a:spcAft>
                <a:spcPts val="0"/>
              </a:spcAft>
              <a:buSzPts val="1100"/>
              <a:buNone/>
              <a:defRPr b="0" i="0" sz="1400" u="none" cap="none" strike="noStrike"/>
            </a:lvl6pPr>
            <a:lvl7pPr indent="0" lvl="6" marL="0" marR="0" rtl="0" algn="l">
              <a:spcBef>
                <a:spcPts val="0"/>
              </a:spcBef>
              <a:spcAft>
                <a:spcPts val="0"/>
              </a:spcAft>
              <a:buSzPts val="1100"/>
              <a:buNone/>
              <a:defRPr b="0" i="0" sz="1400" u="none" cap="none" strike="noStrike"/>
            </a:lvl7pPr>
            <a:lvl8pPr indent="0" lvl="7" marL="0" marR="0" rtl="0" algn="l">
              <a:spcBef>
                <a:spcPts val="0"/>
              </a:spcBef>
              <a:spcAft>
                <a:spcPts val="0"/>
              </a:spcAft>
              <a:buSzPts val="1100"/>
              <a:buNone/>
              <a:defRPr b="0" i="0" sz="1400" u="none" cap="none" strike="noStrike"/>
            </a:lvl8pPr>
            <a:lvl9pPr indent="0" lvl="8" marL="0" marR="0" rtl="0" algn="l">
              <a:spcBef>
                <a:spcPts val="0"/>
              </a:spcBef>
              <a:spcAft>
                <a:spcPts val="0"/>
              </a:spcAft>
              <a:buSzPts val="1100"/>
              <a:buNone/>
              <a:defRPr b="0" i="0" sz="1400" u="none" cap="none" strike="noStrike"/>
            </a:lvl9pPr>
          </a:lstStyle>
          <a:p/>
        </p:txBody>
      </p:sp>
      <p:sp>
        <p:nvSpPr>
          <p:cNvPr id="67" name="Google Shape;67;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888888"/>
                </a:solidFill>
              </a:defRPr>
            </a:lvl1pPr>
            <a:lvl2pPr indent="0" lvl="1" marL="0" marR="0" rtl="0" algn="r">
              <a:spcBef>
                <a:spcPts val="0"/>
              </a:spcBef>
              <a:buNone/>
              <a:defRPr b="0" i="0" sz="1400" u="none" cap="none" strike="noStrike">
                <a:solidFill>
                  <a:srgbClr val="888888"/>
                </a:solidFill>
              </a:defRPr>
            </a:lvl2pPr>
            <a:lvl3pPr indent="0" lvl="2" marL="0" marR="0" rtl="0" algn="r">
              <a:spcBef>
                <a:spcPts val="0"/>
              </a:spcBef>
              <a:buNone/>
              <a:defRPr b="0" i="0" sz="1400" u="none" cap="none" strike="noStrike">
                <a:solidFill>
                  <a:srgbClr val="888888"/>
                </a:solidFill>
              </a:defRPr>
            </a:lvl3pPr>
            <a:lvl4pPr indent="0" lvl="3" marL="0" marR="0" rtl="0" algn="r">
              <a:spcBef>
                <a:spcPts val="0"/>
              </a:spcBef>
              <a:buNone/>
              <a:defRPr b="0" i="0" sz="1400" u="none" cap="none" strike="noStrike">
                <a:solidFill>
                  <a:srgbClr val="888888"/>
                </a:solidFill>
              </a:defRPr>
            </a:lvl4pPr>
            <a:lvl5pPr indent="0" lvl="4" marL="0" marR="0" rtl="0" algn="r">
              <a:spcBef>
                <a:spcPts val="0"/>
              </a:spcBef>
              <a:buNone/>
              <a:defRPr b="0" i="0" sz="1400" u="none" cap="none" strike="noStrike">
                <a:solidFill>
                  <a:srgbClr val="888888"/>
                </a:solidFill>
              </a:defRPr>
            </a:lvl5pPr>
            <a:lvl6pPr indent="0" lvl="5" marL="0" marR="0" rtl="0" algn="r">
              <a:spcBef>
                <a:spcPts val="0"/>
              </a:spcBef>
              <a:buNone/>
              <a:defRPr b="0" i="0" sz="1400" u="none" cap="none" strike="noStrike">
                <a:solidFill>
                  <a:srgbClr val="888888"/>
                </a:solidFill>
              </a:defRPr>
            </a:lvl6pPr>
            <a:lvl7pPr indent="0" lvl="6" marL="0" marR="0" rtl="0" algn="r">
              <a:spcBef>
                <a:spcPts val="0"/>
              </a:spcBef>
              <a:buNone/>
              <a:defRPr b="0" i="0" sz="1400" u="none" cap="none" strike="noStrike">
                <a:solidFill>
                  <a:srgbClr val="888888"/>
                </a:solidFill>
              </a:defRPr>
            </a:lvl7pPr>
            <a:lvl8pPr indent="0" lvl="7" marL="0" marR="0" rtl="0" algn="r">
              <a:spcBef>
                <a:spcPts val="0"/>
              </a:spcBef>
              <a:buNone/>
              <a:defRPr b="0" i="0" sz="1400" u="none" cap="none" strike="noStrike">
                <a:solidFill>
                  <a:srgbClr val="888888"/>
                </a:solidFill>
              </a:defRPr>
            </a:lvl8pPr>
            <a:lvl9pPr indent="0" lvl="8" marL="0" marR="0" rtl="0" algn="r">
              <a:spcBef>
                <a:spcPts val="0"/>
              </a:spcBef>
              <a:buNone/>
              <a:defRPr b="0" i="0" sz="1400" u="none" cap="none" strike="noStrike">
                <a:solidFill>
                  <a:srgbClr val="888888"/>
                </a:solidFil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www.youtube.com/watch?v=qv6UVOQ0F44" TargetMode="External"/><Relationship Id="rId4"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www.youtube.com/watch?v=vGwemZhPlsA" TargetMode="Externa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	Biologically-inspired </a:t>
            </a:r>
            <a:endParaRPr sz="3600"/>
          </a:p>
          <a:p>
            <a:pPr indent="0" lvl="0" marL="0" rtl="0" algn="ctr">
              <a:spcBef>
                <a:spcPts val="0"/>
              </a:spcBef>
              <a:spcAft>
                <a:spcPts val="0"/>
              </a:spcAft>
              <a:buNone/>
            </a:pPr>
            <a:r>
              <a:rPr lang="en" sz="3600"/>
              <a:t>Evolutionary Artificial Neural Networks for Game AI</a:t>
            </a:r>
            <a:endParaRPr sz="3600"/>
          </a:p>
        </p:txBody>
      </p:sp>
      <p:sp>
        <p:nvSpPr>
          <p:cNvPr id="101" name="Google Shape;101;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Modified by Drew A. Clinkenbeard</a:t>
            </a:r>
            <a:endParaRPr/>
          </a:p>
          <a:p>
            <a:pPr indent="0" lvl="0" marL="0" rtl="0" algn="ctr">
              <a:spcBef>
                <a:spcPts val="0"/>
              </a:spcBef>
              <a:spcAft>
                <a:spcPts val="0"/>
              </a:spcAft>
              <a:buNone/>
            </a:pPr>
            <a:r>
              <a:rPr lang="en" sz="2300"/>
              <a:t>Original by Krzysztof Pietroszek</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Google Deep Dream Getting Too Good â Art &amp; criticism by ..." id="162" name="Google Shape;162;p30"/>
          <p:cNvPicPr preferRelativeResize="0"/>
          <p:nvPr/>
        </p:nvPicPr>
        <p:blipFill rotWithShape="1">
          <a:blip r:embed="rId3">
            <a:alphaModFix/>
          </a:blip>
          <a:srcRect b="0" l="14362" r="14362" t="0"/>
          <a:stretch/>
        </p:blipFill>
        <p:spPr>
          <a:xfrm>
            <a:off x="3278400" y="0"/>
            <a:ext cx="5865601" cy="5143500"/>
          </a:xfrm>
          <a:prstGeom prst="rect">
            <a:avLst/>
          </a:prstGeom>
          <a:noFill/>
          <a:ln>
            <a:noFill/>
          </a:ln>
        </p:spPr>
      </p:pic>
      <p:sp>
        <p:nvSpPr>
          <p:cNvPr id="163" name="Google Shape;163;p30"/>
          <p:cNvSpPr txBox="1"/>
          <p:nvPr>
            <p:ph type="title"/>
          </p:nvPr>
        </p:nvSpPr>
        <p:spPr>
          <a:xfrm>
            <a:off x="311700" y="1153900"/>
            <a:ext cx="2655000" cy="8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Deep Dream</a:t>
            </a:r>
            <a:endParaRPr/>
          </a:p>
        </p:txBody>
      </p:sp>
      <p:sp>
        <p:nvSpPr>
          <p:cNvPr id="164" name="Google Shape;164;p30"/>
          <p:cNvSpPr txBox="1"/>
          <p:nvPr>
            <p:ph idx="1" type="body"/>
          </p:nvPr>
        </p:nvSpPr>
        <p:spPr>
          <a:xfrm>
            <a:off x="311700" y="2022050"/>
            <a:ext cx="2655000" cy="29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Wow. </a:t>
            </a:r>
            <a:endParaRPr/>
          </a:p>
          <a:p>
            <a:pPr indent="0" lvl="0" marL="0" rtl="0" algn="l">
              <a:spcBef>
                <a:spcPts val="1600"/>
              </a:spcBef>
              <a:spcAft>
                <a:spcPts val="0"/>
              </a:spcAft>
              <a:buNone/>
            </a:pPr>
            <a:r>
              <a:rPr lang="en"/>
              <a:t>Very Confuse.</a:t>
            </a:r>
            <a:endParaRPr/>
          </a:p>
          <a:p>
            <a:pPr indent="0" lvl="0" marL="0" rtl="0" algn="l">
              <a:spcBef>
                <a:spcPts val="1600"/>
              </a:spcBef>
              <a:spcAft>
                <a:spcPts val="0"/>
              </a:spcAft>
              <a:buNone/>
            </a:pPr>
            <a:r>
              <a:rPr lang="en"/>
              <a:t>Such Unsure</a:t>
            </a:r>
            <a:endParaRPr/>
          </a:p>
          <a:p>
            <a:pPr indent="0" lvl="0" marL="0" rtl="0" algn="l">
              <a:spcBef>
                <a:spcPts val="1600"/>
              </a:spcBef>
              <a:spcAft>
                <a:spcPts val="1600"/>
              </a:spcAft>
              <a:buNone/>
            </a:pPr>
            <a:r>
              <a:rPr lang="en"/>
              <a:t>So Mystery.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457200" y="320278"/>
            <a:ext cx="8229600" cy="76557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Genetic algorithms - biology</a:t>
            </a:r>
            <a:endParaRPr/>
          </a:p>
        </p:txBody>
      </p:sp>
      <p:sp>
        <p:nvSpPr>
          <p:cNvPr id="170" name="Google Shape;170;p31"/>
          <p:cNvSpPr txBox="1"/>
          <p:nvPr>
            <p:ph idx="1" type="body"/>
          </p:nvPr>
        </p:nvSpPr>
        <p:spPr>
          <a:xfrm>
            <a:off x="3165225" y="1371600"/>
            <a:ext cx="6096000" cy="3771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Organism has a set of rules (a blueprint) defining </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how it is built up from the tiny building blocks of life. </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Rules are encoded in the </a:t>
            </a:r>
            <a:r>
              <a:rPr b="1" i="1" lang="en" sz="2000" u="none">
                <a:solidFill>
                  <a:schemeClr val="dk1"/>
                </a:solidFill>
              </a:rPr>
              <a:t>genes</a:t>
            </a:r>
            <a:r>
              <a:rPr b="0" i="0" lang="en" sz="2000" u="none">
                <a:solidFill>
                  <a:schemeClr val="dk1"/>
                </a:solidFill>
                <a:latin typeface="Calibri"/>
                <a:ea typeface="Calibri"/>
                <a:cs typeface="Calibri"/>
                <a:sym typeface="Calibri"/>
              </a:rPr>
              <a:t>, which are connected together into long strings called </a:t>
            </a:r>
            <a:r>
              <a:rPr b="1" i="1" lang="en" sz="2000" u="none">
                <a:solidFill>
                  <a:schemeClr val="dk1"/>
                </a:solidFill>
              </a:rPr>
              <a:t>chromosomes</a:t>
            </a:r>
            <a:r>
              <a:rPr b="0" i="0" lang="en" sz="2000" u="none">
                <a:solidFill>
                  <a:schemeClr val="dk1"/>
                </a:solidFill>
                <a:latin typeface="Calibri"/>
                <a:ea typeface="Calibri"/>
                <a:cs typeface="Calibri"/>
                <a:sym typeface="Calibri"/>
              </a:rPr>
              <a:t>. </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Each gene represents a specific trait </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of the organism and has several different settings. </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Genes and their settings are usually referred to </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as an organism's </a:t>
            </a:r>
            <a:r>
              <a:rPr b="1" i="1" lang="en" sz="2000" u="none">
                <a:solidFill>
                  <a:schemeClr val="dk1"/>
                </a:solidFill>
              </a:rPr>
              <a:t>genotype</a:t>
            </a:r>
            <a:r>
              <a:rPr b="0" i="0" lang="en" sz="2000" u="none">
                <a:solidFill>
                  <a:schemeClr val="dk1"/>
                </a:solidFill>
                <a:latin typeface="Calibri"/>
                <a:ea typeface="Calibri"/>
                <a:cs typeface="Calibri"/>
                <a:sym typeface="Calibri"/>
              </a:rPr>
              <a:t>. </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The physical expression of the genotype(the organism itself) is called the </a:t>
            </a:r>
            <a:r>
              <a:rPr b="1" i="1" lang="en" sz="2000" u="none">
                <a:solidFill>
                  <a:schemeClr val="dk1"/>
                </a:solidFill>
              </a:rPr>
              <a:t>phenotype</a:t>
            </a:r>
            <a:r>
              <a:rPr b="0" i="0" lang="en" sz="2000" u="none">
                <a:solidFill>
                  <a:schemeClr val="dk1"/>
                </a:solidFill>
                <a:latin typeface="Calibri"/>
                <a:ea typeface="Calibri"/>
                <a:cs typeface="Calibri"/>
                <a:sym typeface="Calibri"/>
              </a:rPr>
              <a:t>.</a:t>
            </a:r>
            <a:endParaRPr b="0" i="0" sz="2000" u="none">
              <a:solidFill>
                <a:schemeClr val="dk1"/>
              </a:solidFill>
              <a:latin typeface="Calibri"/>
              <a:ea typeface="Calibri"/>
              <a:cs typeface="Calibri"/>
              <a:sym typeface="Calibri"/>
            </a:endParaRPr>
          </a:p>
        </p:txBody>
      </p:sp>
      <p:sp>
        <p:nvSpPr>
          <p:cNvPr id="171" name="Google Shape;171;p31"/>
          <p:cNvSpPr txBox="1"/>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1600" u="none">
                <a:solidFill>
                  <a:srgbClr val="FFFFFF"/>
                </a:solidFill>
                <a:latin typeface="Calibri"/>
                <a:ea typeface="Calibri"/>
                <a:cs typeface="Calibri"/>
                <a:sym typeface="Calibri"/>
              </a:rPr>
              <a:t>‹#›</a:t>
            </a:fld>
            <a:r>
              <a:rPr b="0" i="0" lang="en" sz="1600" u="none">
                <a:solidFill>
                  <a:srgbClr val="FFFFFF"/>
                </a:solidFill>
                <a:latin typeface="Calibri"/>
                <a:ea typeface="Calibri"/>
                <a:cs typeface="Calibri"/>
                <a:sym typeface="Calibri"/>
              </a:rPr>
              <a:t>/19</a:t>
            </a:r>
            <a:endParaRPr/>
          </a:p>
        </p:txBody>
      </p:sp>
      <p:pic>
        <p:nvPicPr>
          <p:cNvPr descr="C:\Users\Leto\Desktop\PSZ\GA.png" id="172" name="Google Shape;172;p31"/>
          <p:cNvPicPr preferRelativeResize="0"/>
          <p:nvPr/>
        </p:nvPicPr>
        <p:blipFill rotWithShape="1">
          <a:blip r:embed="rId3">
            <a:alphaModFix/>
          </a:blip>
          <a:srcRect b="0" l="0" r="0" t="0"/>
          <a:stretch/>
        </p:blipFill>
        <p:spPr>
          <a:xfrm>
            <a:off x="216100" y="1006776"/>
            <a:ext cx="2949125" cy="392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457200" y="320278"/>
            <a:ext cx="8229600" cy="76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Genetic algorithms - biology</a:t>
            </a:r>
            <a:endParaRPr/>
          </a:p>
        </p:txBody>
      </p:sp>
      <p:sp>
        <p:nvSpPr>
          <p:cNvPr id="178" name="Google Shape;178;p32"/>
          <p:cNvSpPr txBox="1"/>
          <p:nvPr>
            <p:ph idx="1" type="body"/>
          </p:nvPr>
        </p:nvSpPr>
        <p:spPr>
          <a:xfrm>
            <a:off x="3038025" y="1371600"/>
            <a:ext cx="6096000" cy="3771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When two organisms mate, their resultant offspring ends up having shared genes - </a:t>
            </a:r>
            <a:r>
              <a:rPr b="1" i="1" lang="en" sz="2000" u="none">
                <a:solidFill>
                  <a:schemeClr val="dk1"/>
                </a:solidFill>
              </a:rPr>
              <a:t>recombination</a:t>
            </a:r>
            <a:r>
              <a:rPr b="0" i="0" lang="en" sz="2000" u="none">
                <a:solidFill>
                  <a:schemeClr val="dk1"/>
                </a:solidFill>
                <a:latin typeface="Calibri"/>
                <a:ea typeface="Calibri"/>
                <a:cs typeface="Calibri"/>
                <a:sym typeface="Calibri"/>
              </a:rPr>
              <a:t>. </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Occasionally a gene may be </a:t>
            </a:r>
            <a:r>
              <a:rPr b="0" i="1" lang="en" sz="2000" u="none">
                <a:solidFill>
                  <a:schemeClr val="dk1"/>
                </a:solidFill>
                <a:latin typeface="Calibri"/>
                <a:ea typeface="Calibri"/>
                <a:cs typeface="Calibri"/>
                <a:sym typeface="Calibri"/>
              </a:rPr>
              <a:t>mutated</a:t>
            </a:r>
            <a:r>
              <a:rPr b="0" i="0" lang="en" sz="2000" u="none">
                <a:solidFill>
                  <a:schemeClr val="dk1"/>
                </a:solidFill>
                <a:latin typeface="Calibri"/>
                <a:ea typeface="Calibri"/>
                <a:cs typeface="Calibri"/>
                <a:sym typeface="Calibri"/>
              </a:rPr>
              <a:t>.  </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Life on earth has evolved to be as it is through the processes of natural selection, recombination and mutation.</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79" name="Google Shape;179;p32"/>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1600" u="none">
                <a:solidFill>
                  <a:srgbClr val="FFFFFF"/>
                </a:solidFill>
                <a:latin typeface="Calibri"/>
                <a:ea typeface="Calibri"/>
                <a:cs typeface="Calibri"/>
                <a:sym typeface="Calibri"/>
              </a:rPr>
              <a:t>‹#›</a:t>
            </a:fld>
            <a:r>
              <a:rPr b="0" i="0" lang="en" sz="1600" u="none">
                <a:solidFill>
                  <a:srgbClr val="FFFFFF"/>
                </a:solidFill>
                <a:latin typeface="Calibri"/>
                <a:ea typeface="Calibri"/>
                <a:cs typeface="Calibri"/>
                <a:sym typeface="Calibri"/>
              </a:rPr>
              <a:t>/19</a:t>
            </a:r>
            <a:endParaRPr/>
          </a:p>
        </p:txBody>
      </p:sp>
      <p:pic>
        <p:nvPicPr>
          <p:cNvPr descr="C:\Users\Leto\Desktop\PSZ\GA.png" id="180" name="Google Shape;180;p32"/>
          <p:cNvPicPr preferRelativeResize="0"/>
          <p:nvPr/>
        </p:nvPicPr>
        <p:blipFill rotWithShape="1">
          <a:blip r:embed="rId3">
            <a:alphaModFix/>
          </a:blip>
          <a:srcRect b="0" l="0" r="0" t="0"/>
          <a:stretch/>
        </p:blipFill>
        <p:spPr>
          <a:xfrm>
            <a:off x="245225" y="1026326"/>
            <a:ext cx="2949125" cy="4014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457200" y="320278"/>
            <a:ext cx="8229600" cy="76557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Genetic algorithm (GA)</a:t>
            </a:r>
            <a:endParaRPr/>
          </a:p>
        </p:txBody>
      </p:sp>
      <p:sp>
        <p:nvSpPr>
          <p:cNvPr id="186" name="Google Shape;186;p33"/>
          <p:cNvSpPr txBox="1"/>
          <p:nvPr>
            <p:ph idx="1" type="body"/>
          </p:nvPr>
        </p:nvSpPr>
        <p:spPr>
          <a:xfrm>
            <a:off x="457200" y="1085850"/>
            <a:ext cx="8534400" cy="3600450"/>
          </a:xfrm>
          <a:prstGeom prst="rect">
            <a:avLst/>
          </a:prstGeom>
          <a:noFill/>
          <a:ln>
            <a:noFill/>
          </a:ln>
        </p:spPr>
        <p:txBody>
          <a:bodyPr anchorCtr="0" anchor="t" bIns="45700" lIns="91425" spcFirstLastPara="1" rIns="91425" wrap="square" tIns="45700">
            <a:noAutofit/>
          </a:bodyPr>
          <a:lstStyle/>
          <a:p>
            <a:pPr indent="-393700" lvl="0" marL="342900" marR="0" rtl="0" algn="l">
              <a:lnSpc>
                <a:spcPct val="100000"/>
              </a:lnSpc>
              <a:spcBef>
                <a:spcPts val="0"/>
              </a:spcBef>
              <a:spcAft>
                <a:spcPts val="0"/>
              </a:spcAft>
              <a:buClr>
                <a:schemeClr val="dk1"/>
              </a:buClr>
              <a:buSzPts val="2400"/>
              <a:buFont typeface="Arial"/>
              <a:buChar char="•"/>
            </a:pPr>
            <a:r>
              <a:rPr b="0" i="0" lang="en" sz="2400" u="none">
                <a:solidFill>
                  <a:schemeClr val="dk1"/>
                </a:solidFill>
                <a:latin typeface="Calibri"/>
                <a:ea typeface="Calibri"/>
                <a:cs typeface="Calibri"/>
                <a:sym typeface="Calibri"/>
              </a:rPr>
              <a:t>Before using a GA to solve a problem, a way must be found of </a:t>
            </a:r>
            <a:r>
              <a:rPr b="0" i="1" lang="en" sz="2400" u="none">
                <a:solidFill>
                  <a:schemeClr val="dk1"/>
                </a:solidFill>
                <a:latin typeface="Calibri"/>
                <a:ea typeface="Calibri"/>
                <a:cs typeface="Calibri"/>
                <a:sym typeface="Calibri"/>
              </a:rPr>
              <a:t>encoding</a:t>
            </a:r>
            <a:r>
              <a:rPr b="0" i="0" lang="en" sz="2400" u="none">
                <a:solidFill>
                  <a:schemeClr val="dk1"/>
                </a:solidFill>
                <a:latin typeface="Calibri"/>
                <a:ea typeface="Calibri"/>
                <a:cs typeface="Calibri"/>
                <a:sym typeface="Calibri"/>
              </a:rPr>
              <a:t> any potential solution to the problem. This could be as a string of real numbers or, more typically, a binary string. It is referred to as the </a:t>
            </a:r>
            <a:r>
              <a:rPr b="1" i="0" lang="en" sz="2400" u="none">
                <a:solidFill>
                  <a:schemeClr val="dk1"/>
                </a:solidFill>
              </a:rPr>
              <a:t>chromosome</a:t>
            </a:r>
            <a:r>
              <a:rPr b="0" i="0" lang="en" sz="2400" u="none">
                <a:solidFill>
                  <a:schemeClr val="dk1"/>
                </a:solidFill>
                <a:latin typeface="Calibri"/>
                <a:ea typeface="Calibri"/>
                <a:cs typeface="Calibri"/>
                <a:sym typeface="Calibri"/>
              </a:rPr>
              <a:t>. A typical chromosome may look like this:  10010101110101001010011101101</a:t>
            </a:r>
            <a:endParaRPr sz="2400"/>
          </a:p>
          <a:p>
            <a:pPr indent="-393700" lvl="0" marL="342900" marR="0" rtl="0" algn="l">
              <a:lnSpc>
                <a:spcPct val="100000"/>
              </a:lnSpc>
              <a:spcBef>
                <a:spcPts val="320"/>
              </a:spcBef>
              <a:spcAft>
                <a:spcPts val="0"/>
              </a:spcAft>
              <a:buClr>
                <a:schemeClr val="dk1"/>
              </a:buClr>
              <a:buSzPts val="2400"/>
              <a:buFont typeface="Arial"/>
              <a:buChar char="•"/>
            </a:pPr>
            <a:r>
              <a:rPr b="0" i="0" lang="en" sz="2400" u="none">
                <a:solidFill>
                  <a:schemeClr val="dk1"/>
                </a:solidFill>
                <a:latin typeface="Calibri"/>
                <a:ea typeface="Calibri"/>
                <a:cs typeface="Calibri"/>
                <a:sym typeface="Calibri"/>
              </a:rPr>
              <a:t>At the beginning of a run a large population of random chromosomes is created. Each one, when decoded will represent a different solution to the problem at hand. Let's say there are N chromosomes in the initial population. </a:t>
            </a:r>
            <a:endParaRPr sz="2400"/>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sp>
        <p:nvSpPr>
          <p:cNvPr id="187" name="Google Shape;187;p33"/>
          <p:cNvSpPr txBox="1"/>
          <p:nvPr/>
        </p:nvSpPr>
        <p:spPr>
          <a:xfrm>
            <a:off x="152400" y="4743450"/>
            <a:ext cx="2895600" cy="27384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Calibri"/>
              <a:buNone/>
            </a:pPr>
            <a:r>
              <a:rPr b="0" i="0" lang="en" sz="1200" u="none">
                <a:solidFill>
                  <a:srgbClr val="FFFFFF"/>
                </a:solidFill>
                <a:latin typeface="Calibri"/>
                <a:ea typeface="Calibri"/>
                <a:cs typeface="Calibri"/>
                <a:sym typeface="Calibri"/>
              </a:rPr>
              <a:t>Bukarica Leto, bleto@rcub.bg.ac.rs</a:t>
            </a:r>
            <a:endParaRPr/>
          </a:p>
        </p:txBody>
      </p:sp>
      <p:sp>
        <p:nvSpPr>
          <p:cNvPr id="188" name="Google Shape;188;p33"/>
          <p:cNvSpPr txBox="1"/>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1600" u="none">
                <a:solidFill>
                  <a:srgbClr val="FFFFFF"/>
                </a:solidFill>
                <a:latin typeface="Calibri"/>
                <a:ea typeface="Calibri"/>
                <a:cs typeface="Calibri"/>
                <a:sym typeface="Calibri"/>
              </a:rPr>
              <a:t>‹#›</a:t>
            </a:fld>
            <a:r>
              <a:rPr b="0" i="0" lang="en" sz="1600" u="none">
                <a:solidFill>
                  <a:srgbClr val="FFFFFF"/>
                </a:solidFill>
                <a:latin typeface="Calibri"/>
                <a:ea typeface="Calibri"/>
                <a:cs typeface="Calibri"/>
                <a:sym typeface="Calibri"/>
              </a:rPr>
              <a:t>/19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57200" y="-136922"/>
            <a:ext cx="8229600" cy="76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Genetic algorithm (GA)</a:t>
            </a:r>
            <a:endParaRPr/>
          </a:p>
        </p:txBody>
      </p:sp>
      <p:sp>
        <p:nvSpPr>
          <p:cNvPr id="194" name="Google Shape;194;p34"/>
          <p:cNvSpPr txBox="1"/>
          <p:nvPr>
            <p:ph idx="1" type="body"/>
          </p:nvPr>
        </p:nvSpPr>
        <p:spPr>
          <a:xfrm>
            <a:off x="457200" y="628650"/>
            <a:ext cx="8534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20"/>
              </a:spcBef>
              <a:spcAft>
                <a:spcPts val="0"/>
              </a:spcAft>
              <a:buNone/>
            </a:pPr>
            <a:r>
              <a:rPr lang="en" sz="1800"/>
              <a:t>The following steps are repeated until a solution is found:</a:t>
            </a:r>
            <a:endParaRPr sz="1800"/>
          </a:p>
          <a:p>
            <a:pPr indent="0" lvl="0" marL="0" rtl="0" algn="l">
              <a:lnSpc>
                <a:spcPct val="100000"/>
              </a:lnSpc>
              <a:spcBef>
                <a:spcPts val="320"/>
              </a:spcBef>
              <a:spcAft>
                <a:spcPts val="0"/>
              </a:spcAft>
              <a:buClr>
                <a:srgbClr val="000000"/>
              </a:buClr>
              <a:buSzPts val="1100"/>
              <a:buFont typeface="Arial"/>
              <a:buNone/>
            </a:pPr>
            <a:r>
              <a:t/>
            </a:r>
            <a:endParaRPr sz="1800"/>
          </a:p>
          <a:p>
            <a:pPr indent="-355600" lvl="0" marL="342900" rtl="0" algn="l">
              <a:lnSpc>
                <a:spcPct val="100000"/>
              </a:lnSpc>
              <a:spcBef>
                <a:spcPts val="320"/>
              </a:spcBef>
              <a:spcAft>
                <a:spcPts val="0"/>
              </a:spcAft>
              <a:buClr>
                <a:schemeClr val="dk1"/>
              </a:buClr>
              <a:buSzPts val="1800"/>
              <a:buFont typeface="Calibri"/>
              <a:buAutoNum type="arabicPeriod"/>
            </a:pPr>
            <a:r>
              <a:rPr lang="en" sz="1800"/>
              <a:t>Test each chromosome to see how good it is at solving the problem at hand and assign a fitness score accordingly. The fitness score is a measure of how good that chromosome is at solving the problem to hand. </a:t>
            </a:r>
            <a:endParaRPr sz="1800"/>
          </a:p>
          <a:p>
            <a:pPr indent="-355600" lvl="0" marL="342900" rtl="0" algn="l">
              <a:lnSpc>
                <a:spcPct val="100000"/>
              </a:lnSpc>
              <a:spcBef>
                <a:spcPts val="320"/>
              </a:spcBef>
              <a:spcAft>
                <a:spcPts val="0"/>
              </a:spcAft>
              <a:buClr>
                <a:schemeClr val="dk1"/>
              </a:buClr>
              <a:buSzPts val="1800"/>
              <a:buFont typeface="Calibri"/>
              <a:buAutoNum type="arabicPeriod"/>
            </a:pPr>
            <a:r>
              <a:rPr lang="en" sz="1800"/>
              <a:t>Select two members from the current population. The chance of being selected is proportional to the chromosomes fitness. Roulette wheel selection is a commonly used method.</a:t>
            </a:r>
            <a:endParaRPr sz="1800"/>
          </a:p>
          <a:p>
            <a:pPr indent="-355600" lvl="0" marL="342900" rtl="0" algn="l">
              <a:lnSpc>
                <a:spcPct val="100000"/>
              </a:lnSpc>
              <a:spcBef>
                <a:spcPts val="320"/>
              </a:spcBef>
              <a:spcAft>
                <a:spcPts val="0"/>
              </a:spcAft>
              <a:buClr>
                <a:schemeClr val="dk1"/>
              </a:buClr>
              <a:buSzPts val="1800"/>
              <a:buFont typeface="Calibri"/>
              <a:buAutoNum type="arabicPeriod"/>
            </a:pPr>
            <a:r>
              <a:rPr lang="en" sz="1800"/>
              <a:t>Dependent on the crossover rate crossover the bits from each chosen chromosome at a randomly chosen point. </a:t>
            </a:r>
            <a:endParaRPr sz="1800"/>
          </a:p>
          <a:p>
            <a:pPr indent="-355600" lvl="0" marL="342900" rtl="0" algn="l">
              <a:lnSpc>
                <a:spcPct val="100000"/>
              </a:lnSpc>
              <a:spcBef>
                <a:spcPts val="320"/>
              </a:spcBef>
              <a:spcAft>
                <a:spcPts val="0"/>
              </a:spcAft>
              <a:buClr>
                <a:schemeClr val="dk1"/>
              </a:buClr>
              <a:buSzPts val="1800"/>
              <a:buFont typeface="Calibri"/>
              <a:buAutoNum type="arabicPeriod"/>
            </a:pPr>
            <a:r>
              <a:rPr lang="en" sz="1800"/>
              <a:t>Step through the chosen chromosomes bits and flip dependent on the mutation rate. </a:t>
            </a:r>
            <a:endParaRPr sz="1800"/>
          </a:p>
          <a:p>
            <a:pPr indent="-355600" lvl="0" marL="342900" rtl="0" algn="l">
              <a:lnSpc>
                <a:spcPct val="100000"/>
              </a:lnSpc>
              <a:spcBef>
                <a:spcPts val="320"/>
              </a:spcBef>
              <a:spcAft>
                <a:spcPts val="0"/>
              </a:spcAft>
              <a:buClr>
                <a:schemeClr val="dk1"/>
              </a:buClr>
              <a:buSzPts val="1800"/>
              <a:buFont typeface="Calibri"/>
              <a:buAutoNum type="arabicPeriod"/>
            </a:pPr>
            <a:r>
              <a:rPr lang="en" sz="1800"/>
              <a:t>Repeat steps 2, 3, 4 until a new population of N members has been created</a:t>
            </a:r>
            <a:endParaRPr sz="1800"/>
          </a:p>
          <a:p>
            <a:pPr indent="-241300" lvl="0" marL="342900" marR="0" rtl="0" algn="l">
              <a:spcBef>
                <a:spcPts val="320"/>
              </a:spcBef>
              <a:spcAft>
                <a:spcPts val="0"/>
              </a:spcAft>
              <a:buClr>
                <a:schemeClr val="dk1"/>
              </a:buClr>
              <a:buSzPts val="1600"/>
              <a:buFont typeface="Arial"/>
              <a:buNone/>
            </a:pPr>
            <a:r>
              <a:t/>
            </a:r>
            <a:endParaRPr b="0" i="0" sz="1800" u="none">
              <a:solidFill>
                <a:schemeClr val="dk1"/>
              </a:solidFill>
              <a:latin typeface="Calibri"/>
              <a:ea typeface="Calibri"/>
              <a:cs typeface="Calibri"/>
              <a:sym typeface="Calibri"/>
            </a:endParaRPr>
          </a:p>
        </p:txBody>
      </p:sp>
      <p:sp>
        <p:nvSpPr>
          <p:cNvPr id="195" name="Google Shape;195;p34"/>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1600" u="none">
                <a:solidFill>
                  <a:srgbClr val="FFFFFF"/>
                </a:solidFill>
                <a:latin typeface="Calibri"/>
                <a:ea typeface="Calibri"/>
                <a:cs typeface="Calibri"/>
                <a:sym typeface="Calibri"/>
              </a:rPr>
              <a:t>‹#›</a:t>
            </a:fld>
            <a:r>
              <a:rPr b="0" i="0" lang="en" sz="1600" u="none">
                <a:solidFill>
                  <a:srgbClr val="FFFFFF"/>
                </a:solidFill>
                <a:latin typeface="Calibri"/>
                <a:ea typeface="Calibri"/>
                <a:cs typeface="Calibri"/>
                <a:sym typeface="Calibri"/>
              </a:rPr>
              <a:t>/19</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457200" y="320278"/>
            <a:ext cx="8229600" cy="7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5"/>
          <p:cNvSpPr txBox="1"/>
          <p:nvPr>
            <p:ph idx="1" type="body"/>
          </p:nvPr>
        </p:nvSpPr>
        <p:spPr>
          <a:xfrm>
            <a:off x="457200" y="1200150"/>
            <a:ext cx="61722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descr="Image result for ps4 spiderman microscope puzzle" id="202" name="Google Shape;202;p35"/>
          <p:cNvPicPr preferRelativeResize="0"/>
          <p:nvPr/>
        </p:nvPicPr>
        <p:blipFill>
          <a:blip r:embed="rId3">
            <a:alphaModFix/>
          </a:blip>
          <a:stretch>
            <a:fillRect/>
          </a:stretch>
        </p:blipFill>
        <p:spPr>
          <a:xfrm>
            <a:off x="1925" y="0"/>
            <a:ext cx="9140138"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lang="en" sz="4000"/>
              <a:t>GA + ANN = EANN</a:t>
            </a:r>
            <a:endParaRPr/>
          </a:p>
        </p:txBody>
      </p:sp>
      <p:sp>
        <p:nvSpPr>
          <p:cNvPr id="208" name="Google Shape;208;p36"/>
          <p:cNvSpPr txBox="1"/>
          <p:nvPr/>
        </p:nvSpPr>
        <p:spPr>
          <a:xfrm>
            <a:off x="1617662" y="1265956"/>
            <a:ext cx="2611500" cy="2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600" u="none" cap="none" strike="noStrike">
                <a:solidFill>
                  <a:schemeClr val="dk1"/>
                </a:solidFill>
                <a:latin typeface="Arial"/>
                <a:ea typeface="Arial"/>
                <a:cs typeface="Arial"/>
                <a:sym typeface="Arial"/>
              </a:rPr>
              <a:t>Biological neural networks</a:t>
            </a:r>
            <a:endParaRPr/>
          </a:p>
        </p:txBody>
      </p:sp>
      <p:sp>
        <p:nvSpPr>
          <p:cNvPr id="209" name="Google Shape;209;p36"/>
          <p:cNvSpPr txBox="1"/>
          <p:nvPr/>
        </p:nvSpPr>
        <p:spPr>
          <a:xfrm>
            <a:off x="1854200" y="1928169"/>
            <a:ext cx="1982700" cy="2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600" u="none" cap="none" strike="noStrike">
                <a:solidFill>
                  <a:schemeClr val="dk1"/>
                </a:solidFill>
                <a:latin typeface="Arial"/>
                <a:ea typeface="Arial"/>
                <a:cs typeface="Arial"/>
                <a:sym typeface="Arial"/>
              </a:rPr>
              <a:t>Artificial intelligence</a:t>
            </a:r>
            <a:endParaRPr/>
          </a:p>
        </p:txBody>
      </p:sp>
      <p:sp>
        <p:nvSpPr>
          <p:cNvPr id="210" name="Google Shape;210;p36"/>
          <p:cNvSpPr/>
          <p:nvPr/>
        </p:nvSpPr>
        <p:spPr>
          <a:xfrm>
            <a:off x="2760662" y="1748384"/>
            <a:ext cx="228600" cy="171600"/>
          </a:xfrm>
          <a:custGeom>
            <a:rect b="b" l="l" r="r" t="t"/>
            <a:pathLst>
              <a:path extrusionOk="0" h="120000" w="120000">
                <a:moveTo>
                  <a:pt x="15906" y="45888"/>
                </a:moveTo>
                <a:lnTo>
                  <a:pt x="45888" y="45888"/>
                </a:lnTo>
                <a:lnTo>
                  <a:pt x="45888" y="15906"/>
                </a:lnTo>
                <a:lnTo>
                  <a:pt x="74111" y="15906"/>
                </a:lnTo>
                <a:lnTo>
                  <a:pt x="74111" y="45888"/>
                </a:lnTo>
                <a:lnTo>
                  <a:pt x="104093" y="45888"/>
                </a:lnTo>
                <a:lnTo>
                  <a:pt x="104093" y="74111"/>
                </a:lnTo>
                <a:lnTo>
                  <a:pt x="74111" y="74111"/>
                </a:lnTo>
                <a:lnTo>
                  <a:pt x="74111" y="104093"/>
                </a:lnTo>
                <a:lnTo>
                  <a:pt x="45888" y="104093"/>
                </a:lnTo>
                <a:lnTo>
                  <a:pt x="45888" y="74111"/>
                </a:lnTo>
                <a:lnTo>
                  <a:pt x="15906" y="74111"/>
                </a:lnTo>
                <a:close/>
              </a:path>
            </a:pathLst>
          </a:custGeom>
          <a:solidFill>
            <a:schemeClr val="dk1"/>
          </a:solidFill>
          <a:ln cap="flat" cmpd="sng" w="25400">
            <a:solidFill>
              <a:srgbClr val="BCBC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36"/>
          <p:cNvSpPr/>
          <p:nvPr/>
        </p:nvSpPr>
        <p:spPr>
          <a:xfrm rot="5400000">
            <a:off x="2784662" y="2579968"/>
            <a:ext cx="277500" cy="76200"/>
          </a:xfrm>
          <a:prstGeom prst="notchedRightArrow">
            <a:avLst>
              <a:gd fmla="val 19375" name="adj1"/>
              <a:gd fmla="val 50000" name="adj2"/>
            </a:avLst>
          </a:prstGeom>
          <a:solidFill>
            <a:schemeClr val="dk1"/>
          </a:solidFill>
          <a:ln cap="flat" cmpd="sng" w="25400">
            <a:solidFill>
              <a:srgbClr val="BCBC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36"/>
          <p:cNvSpPr txBox="1"/>
          <p:nvPr/>
        </p:nvSpPr>
        <p:spPr>
          <a:xfrm>
            <a:off x="1407362" y="2777059"/>
            <a:ext cx="3032100" cy="2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600" u="none">
                <a:solidFill>
                  <a:schemeClr val="dk1"/>
                </a:solidFill>
                <a:latin typeface="Arial"/>
                <a:ea typeface="Arial"/>
                <a:cs typeface="Arial"/>
                <a:sym typeface="Arial"/>
              </a:rPr>
              <a:t>Artificial neural networks (ANN)</a:t>
            </a:r>
            <a:endParaRPr/>
          </a:p>
        </p:txBody>
      </p:sp>
      <p:sp>
        <p:nvSpPr>
          <p:cNvPr id="213" name="Google Shape;213;p36"/>
          <p:cNvSpPr txBox="1"/>
          <p:nvPr/>
        </p:nvSpPr>
        <p:spPr>
          <a:xfrm>
            <a:off x="5656262" y="1277869"/>
            <a:ext cx="1720800" cy="2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600" u="none">
                <a:solidFill>
                  <a:schemeClr val="dk1"/>
                </a:solidFill>
                <a:latin typeface="Arial"/>
                <a:ea typeface="Arial"/>
                <a:cs typeface="Arial"/>
                <a:sym typeface="Arial"/>
              </a:rPr>
              <a:t>Natural evolution</a:t>
            </a:r>
            <a:endParaRPr/>
          </a:p>
        </p:txBody>
      </p:sp>
      <p:sp>
        <p:nvSpPr>
          <p:cNvPr id="214" name="Google Shape;214;p36"/>
          <p:cNvSpPr txBox="1"/>
          <p:nvPr/>
        </p:nvSpPr>
        <p:spPr>
          <a:xfrm>
            <a:off x="4970462" y="1951981"/>
            <a:ext cx="3297300" cy="2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600" u="none">
                <a:solidFill>
                  <a:schemeClr val="dk1"/>
                </a:solidFill>
                <a:latin typeface="Arial"/>
                <a:ea typeface="Arial"/>
                <a:cs typeface="Arial"/>
                <a:sym typeface="Arial"/>
              </a:rPr>
              <a:t>Optimization and search problems</a:t>
            </a:r>
            <a:endParaRPr/>
          </a:p>
        </p:txBody>
      </p:sp>
      <p:sp>
        <p:nvSpPr>
          <p:cNvPr id="215" name="Google Shape;215;p36"/>
          <p:cNvSpPr txBox="1"/>
          <p:nvPr/>
        </p:nvSpPr>
        <p:spPr>
          <a:xfrm>
            <a:off x="5425262" y="2871019"/>
            <a:ext cx="2387700" cy="2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600" u="none">
                <a:solidFill>
                  <a:schemeClr val="dk1"/>
                </a:solidFill>
                <a:latin typeface="Arial"/>
                <a:ea typeface="Arial"/>
                <a:cs typeface="Arial"/>
                <a:sym typeface="Arial"/>
              </a:rPr>
              <a:t>Genetic algorithms (GA)</a:t>
            </a:r>
            <a:endParaRPr/>
          </a:p>
        </p:txBody>
      </p:sp>
      <p:sp>
        <p:nvSpPr>
          <p:cNvPr id="216" name="Google Shape;216;p36"/>
          <p:cNvSpPr txBox="1"/>
          <p:nvPr/>
        </p:nvSpPr>
        <p:spPr>
          <a:xfrm>
            <a:off x="3416300" y="3790053"/>
            <a:ext cx="2468700" cy="277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n" sz="1800">
                <a:solidFill>
                  <a:schemeClr val="dk1"/>
                </a:solidFill>
              </a:rPr>
              <a:t>Evolving Artificial Neural Networks</a:t>
            </a:r>
            <a:endParaRPr/>
          </a:p>
        </p:txBody>
      </p:sp>
      <p:sp>
        <p:nvSpPr>
          <p:cNvPr id="217" name="Google Shape;217;p36"/>
          <p:cNvSpPr/>
          <p:nvPr/>
        </p:nvSpPr>
        <p:spPr>
          <a:xfrm>
            <a:off x="6418262" y="1748384"/>
            <a:ext cx="228600" cy="171600"/>
          </a:xfrm>
          <a:custGeom>
            <a:rect b="b" l="l" r="r" t="t"/>
            <a:pathLst>
              <a:path extrusionOk="0" h="120000" w="120000">
                <a:moveTo>
                  <a:pt x="15906" y="45888"/>
                </a:moveTo>
                <a:lnTo>
                  <a:pt x="45888" y="45888"/>
                </a:lnTo>
                <a:lnTo>
                  <a:pt x="45888" y="15906"/>
                </a:lnTo>
                <a:lnTo>
                  <a:pt x="74111" y="15906"/>
                </a:lnTo>
                <a:lnTo>
                  <a:pt x="74111" y="45888"/>
                </a:lnTo>
                <a:lnTo>
                  <a:pt x="104093" y="45888"/>
                </a:lnTo>
                <a:lnTo>
                  <a:pt x="104093" y="74111"/>
                </a:lnTo>
                <a:lnTo>
                  <a:pt x="74111" y="74111"/>
                </a:lnTo>
                <a:lnTo>
                  <a:pt x="74111" y="104093"/>
                </a:lnTo>
                <a:lnTo>
                  <a:pt x="45888" y="104093"/>
                </a:lnTo>
                <a:lnTo>
                  <a:pt x="45888" y="74111"/>
                </a:lnTo>
                <a:lnTo>
                  <a:pt x="15906" y="74111"/>
                </a:lnTo>
                <a:close/>
              </a:path>
            </a:pathLst>
          </a:custGeom>
          <a:solidFill>
            <a:schemeClr val="dk1"/>
          </a:solidFill>
          <a:ln cap="flat" cmpd="sng" w="25400">
            <a:solidFill>
              <a:srgbClr val="BCBC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36"/>
          <p:cNvSpPr/>
          <p:nvPr/>
        </p:nvSpPr>
        <p:spPr>
          <a:xfrm rot="5400000">
            <a:off x="6377911" y="2579968"/>
            <a:ext cx="277500" cy="76200"/>
          </a:xfrm>
          <a:prstGeom prst="notchedRightArrow">
            <a:avLst>
              <a:gd fmla="val 19375" name="adj1"/>
              <a:gd fmla="val 50000" name="adj2"/>
            </a:avLst>
          </a:prstGeom>
          <a:solidFill>
            <a:schemeClr val="dk1"/>
          </a:solidFill>
          <a:ln cap="flat" cmpd="sng" w="25400">
            <a:solidFill>
              <a:srgbClr val="BCBC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9" name="Google Shape;219;p36"/>
          <p:cNvSpPr/>
          <p:nvPr/>
        </p:nvSpPr>
        <p:spPr>
          <a:xfrm rot="5400000">
            <a:off x="4475162" y="1754084"/>
            <a:ext cx="457200" cy="3581400"/>
          </a:xfrm>
          <a:prstGeom prst="rightBrace">
            <a:avLst>
              <a:gd fmla="val 306" name="adj1"/>
              <a:gd fmla="val 50000" name="adj2"/>
            </a:avLst>
          </a:prstGeom>
          <a:noFill/>
          <a:ln cap="flat" cmpd="sng" w="25400">
            <a:solidFill>
              <a:schemeClr val="dk1"/>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2574503" y="489134"/>
            <a:ext cx="39948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Learning vs.	Evolution</a:t>
            </a:r>
            <a:endParaRPr sz="1100"/>
          </a:p>
        </p:txBody>
      </p:sp>
      <p:sp>
        <p:nvSpPr>
          <p:cNvPr id="225" name="Google Shape;225;p37"/>
          <p:cNvSpPr txBox="1"/>
          <p:nvPr/>
        </p:nvSpPr>
        <p:spPr>
          <a:xfrm>
            <a:off x="447067" y="1208222"/>
            <a:ext cx="8249691" cy="1239450"/>
          </a:xfrm>
          <a:prstGeom prst="rect">
            <a:avLst/>
          </a:prstGeom>
          <a:noFill/>
          <a:ln>
            <a:noFill/>
          </a:ln>
        </p:spPr>
        <p:txBody>
          <a:bodyPr anchorCtr="0" anchor="t" bIns="0" lIns="0" spcFirstLastPara="1" rIns="0" wrap="square" tIns="9600">
            <a:noAutofit/>
          </a:bodyPr>
          <a:lstStyle/>
          <a:p>
            <a:pPr indent="-254000" lvl="0" marL="266700" marR="0" rtl="0" algn="l">
              <a:lnSpc>
                <a:spcPct val="106900"/>
              </a:lnSpc>
              <a:spcBef>
                <a:spcPts val="0"/>
              </a:spcBef>
              <a:spcAft>
                <a:spcPts val="0"/>
              </a:spcAft>
              <a:buSzPts val="2400"/>
              <a:buFont typeface="Arial"/>
              <a:buChar char="•"/>
            </a:pPr>
            <a:r>
              <a:rPr b="0" i="0" lang="en" sz="2400" u="none" cap="none" strike="noStrike">
                <a:latin typeface="Tahoma"/>
                <a:ea typeface="Tahoma"/>
                <a:cs typeface="Tahoma"/>
                <a:sym typeface="Tahoma"/>
              </a:rPr>
              <a:t>Learning and evolution are two fund</a:t>
            </a:r>
            <a:r>
              <a:rPr lang="en" sz="2400">
                <a:latin typeface="Tahoma"/>
                <a:ea typeface="Tahoma"/>
                <a:cs typeface="Tahoma"/>
                <a:sym typeface="Tahoma"/>
              </a:rPr>
              <a:t>a</a:t>
            </a:r>
            <a:r>
              <a:rPr b="0" i="0" lang="en" sz="2400" u="none" cap="none" strike="noStrike">
                <a:latin typeface="Tahoma"/>
                <a:ea typeface="Tahoma"/>
                <a:cs typeface="Tahoma"/>
                <a:sym typeface="Tahoma"/>
              </a:rPr>
              <a:t>mental forms of adaptation.</a:t>
            </a:r>
            <a:endParaRPr b="0" i="0" sz="2400" u="none" cap="none" strike="noStrike">
              <a:latin typeface="Tahoma"/>
              <a:ea typeface="Tahoma"/>
              <a:cs typeface="Tahoma"/>
              <a:sym typeface="Tahoma"/>
            </a:endParaRPr>
          </a:p>
          <a:p>
            <a:pPr indent="127000" lvl="0" marL="0" marR="0" rtl="0" algn="l">
              <a:lnSpc>
                <a:spcPct val="100000"/>
              </a:lnSpc>
              <a:spcBef>
                <a:spcPts val="0"/>
              </a:spcBef>
              <a:spcAft>
                <a:spcPts val="0"/>
              </a:spcAft>
              <a:buSzPts val="2100"/>
              <a:buFont typeface="Arial"/>
              <a:buNone/>
            </a:pPr>
            <a:r>
              <a:t/>
            </a:r>
            <a:endParaRPr b="0" i="0" sz="2100" u="none" cap="none" strike="noStrike">
              <a:latin typeface="Times New Roman"/>
              <a:ea typeface="Times New Roman"/>
              <a:cs typeface="Times New Roman"/>
              <a:sym typeface="Times New Roman"/>
            </a:endParaRPr>
          </a:p>
          <a:p>
            <a:pPr indent="-254000" lvl="0" marL="266700" marR="0" rtl="0" algn="l">
              <a:lnSpc>
                <a:spcPct val="100000"/>
              </a:lnSpc>
              <a:spcBef>
                <a:spcPts val="0"/>
              </a:spcBef>
              <a:spcAft>
                <a:spcPts val="0"/>
              </a:spcAft>
              <a:buSzPts val="2400"/>
              <a:buFont typeface="Arial"/>
              <a:buChar char="•"/>
            </a:pPr>
            <a:r>
              <a:rPr b="0" i="0" lang="en" sz="2400" u="none" cap="none" strike="noStrike">
                <a:latin typeface="Tahoma"/>
                <a:ea typeface="Tahoma"/>
                <a:cs typeface="Tahoma"/>
                <a:sym typeface="Tahoma"/>
              </a:rPr>
              <a:t>They differ in </a:t>
            </a:r>
            <a:r>
              <a:rPr b="0" i="1" lang="en" sz="2400" u="none" cap="none" strike="noStrike">
                <a:latin typeface="Trebuchet MS"/>
                <a:ea typeface="Trebuchet MS"/>
                <a:cs typeface="Trebuchet MS"/>
                <a:sym typeface="Trebuchet MS"/>
              </a:rPr>
              <a:t>space</a:t>
            </a:r>
            <a:r>
              <a:rPr b="0" i="0" lang="en" sz="2400" u="none" cap="none" strike="noStrike">
                <a:latin typeface="Tahoma"/>
                <a:ea typeface="Tahoma"/>
                <a:cs typeface="Tahoma"/>
                <a:sym typeface="Tahoma"/>
              </a:rPr>
              <a:t>, </a:t>
            </a:r>
            <a:r>
              <a:rPr b="0" i="1" lang="en" sz="2400" u="none" cap="none" strike="noStrike">
                <a:latin typeface="Trebuchet MS"/>
                <a:ea typeface="Trebuchet MS"/>
                <a:cs typeface="Trebuchet MS"/>
                <a:sym typeface="Trebuchet MS"/>
              </a:rPr>
              <a:t>time</a:t>
            </a:r>
            <a:r>
              <a:rPr b="0" i="0" lang="en" sz="2400" u="none" cap="none" strike="noStrike">
                <a:latin typeface="Tahoma"/>
                <a:ea typeface="Tahoma"/>
                <a:cs typeface="Tahoma"/>
                <a:sym typeface="Tahoma"/>
              </a:rPr>
              <a:t>, and </a:t>
            </a:r>
            <a:r>
              <a:rPr b="0" i="1" lang="en" sz="2400" u="none" cap="none" strike="noStrike">
                <a:latin typeface="Trebuchet MS"/>
                <a:ea typeface="Trebuchet MS"/>
                <a:cs typeface="Trebuchet MS"/>
                <a:sym typeface="Trebuchet MS"/>
              </a:rPr>
              <a:t>substrate</a:t>
            </a:r>
            <a:r>
              <a:rPr b="0" i="0" lang="en" sz="2400" u="none" cap="none" strike="noStrike">
                <a:latin typeface="Tahoma"/>
                <a:ea typeface="Tahoma"/>
                <a:cs typeface="Tahoma"/>
                <a:sym typeface="Tahoma"/>
              </a:rPr>
              <a:t>.</a:t>
            </a:r>
            <a:endParaRPr b="0" i="0" sz="2400" u="none" cap="none" strike="noStrike">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731361" y="430509"/>
            <a:ext cx="16812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Evolution</a:t>
            </a:r>
            <a:endParaRPr sz="1100"/>
          </a:p>
        </p:txBody>
      </p:sp>
      <p:sp>
        <p:nvSpPr>
          <p:cNvPr id="231" name="Google Shape;231;p38"/>
          <p:cNvSpPr txBox="1"/>
          <p:nvPr/>
        </p:nvSpPr>
        <p:spPr>
          <a:xfrm>
            <a:off x="447067" y="1208222"/>
            <a:ext cx="8249691" cy="3029094"/>
          </a:xfrm>
          <a:prstGeom prst="rect">
            <a:avLst/>
          </a:prstGeom>
          <a:noFill/>
          <a:ln>
            <a:noFill/>
          </a:ln>
        </p:spPr>
        <p:txBody>
          <a:bodyPr anchorCtr="0" anchor="t" bIns="0" lIns="0" spcFirstLastPara="1" rIns="0" wrap="square" tIns="9600">
            <a:noAutofit/>
          </a:bodyPr>
          <a:lstStyle/>
          <a:p>
            <a:pPr indent="-254000" lvl="0" marL="266700" marR="0" rtl="0" algn="l">
              <a:lnSpc>
                <a:spcPct val="106900"/>
              </a:lnSpc>
              <a:spcBef>
                <a:spcPts val="0"/>
              </a:spcBef>
              <a:spcAft>
                <a:spcPts val="0"/>
              </a:spcAft>
              <a:buSzPts val="2400"/>
              <a:buFont typeface="Arial"/>
              <a:buChar char="•"/>
            </a:pPr>
            <a:r>
              <a:rPr b="0" i="0" lang="en" sz="2400" u="none" cap="none" strike="noStrike">
                <a:latin typeface="Tahoma"/>
                <a:ea typeface="Tahoma"/>
                <a:cs typeface="Tahoma"/>
                <a:sym typeface="Tahoma"/>
              </a:rPr>
              <a:t>Requires a population (often geographically-distributed) displaying some variability.</a:t>
            </a:r>
            <a:endParaRPr b="0" i="0" sz="2400" u="none" cap="none" strike="noStrike">
              <a:latin typeface="Tahoma"/>
              <a:ea typeface="Tahoma"/>
              <a:cs typeface="Tahoma"/>
              <a:sym typeface="Tahoma"/>
            </a:endParaRPr>
          </a:p>
          <a:p>
            <a:pPr indent="127000" lvl="0" marL="0" marR="0" rtl="0" algn="l">
              <a:lnSpc>
                <a:spcPct val="100000"/>
              </a:lnSpc>
              <a:spcBef>
                <a:spcPts val="0"/>
              </a:spcBef>
              <a:spcAft>
                <a:spcPts val="0"/>
              </a:spcAft>
              <a:buSzPts val="2100"/>
              <a:buFont typeface="Arial"/>
              <a:buNone/>
            </a:pPr>
            <a:r>
              <a:t/>
            </a:r>
            <a:endParaRPr b="0" i="0" sz="2100" u="none" cap="none" strike="noStrike">
              <a:latin typeface="Times New Roman"/>
              <a:ea typeface="Times New Roman"/>
              <a:cs typeface="Times New Roman"/>
              <a:sym typeface="Times New Roman"/>
            </a:endParaRPr>
          </a:p>
          <a:p>
            <a:pPr indent="-254000" lvl="0" marL="266700" marR="0" rtl="0" algn="l">
              <a:lnSpc>
                <a:spcPct val="100000"/>
              </a:lnSpc>
              <a:spcBef>
                <a:spcPts val="0"/>
              </a:spcBef>
              <a:spcAft>
                <a:spcPts val="0"/>
              </a:spcAft>
              <a:buSzPts val="2400"/>
              <a:buFont typeface="Arial"/>
              <a:buChar char="•"/>
            </a:pPr>
            <a:r>
              <a:rPr b="0" i="0" lang="en" sz="2400" u="none" cap="none" strike="noStrike">
                <a:latin typeface="Tahoma"/>
                <a:ea typeface="Tahoma"/>
                <a:cs typeface="Tahoma"/>
                <a:sym typeface="Tahoma"/>
              </a:rPr>
              <a:t>Is a process of selective reproduction and substitution.</a:t>
            </a:r>
            <a:endParaRPr b="0" i="0" sz="2400" u="none" cap="none" strike="noStrike">
              <a:latin typeface="Tahoma"/>
              <a:ea typeface="Tahoma"/>
              <a:cs typeface="Tahoma"/>
              <a:sym typeface="Tahoma"/>
            </a:endParaRPr>
          </a:p>
          <a:p>
            <a:pPr indent="-254000" lvl="0" marL="266700" marR="0" rtl="0" algn="l">
              <a:lnSpc>
                <a:spcPct val="106900"/>
              </a:lnSpc>
              <a:spcBef>
                <a:spcPts val="2200"/>
              </a:spcBef>
              <a:spcAft>
                <a:spcPts val="0"/>
              </a:spcAft>
              <a:buSzPts val="2400"/>
              <a:buFont typeface="Arial"/>
              <a:buChar char="•"/>
            </a:pPr>
            <a:r>
              <a:rPr b="0" i="0" lang="en" sz="2400" u="none" cap="none" strike="noStrike">
                <a:latin typeface="Tahoma"/>
                <a:ea typeface="Tahoma"/>
                <a:cs typeface="Tahoma"/>
                <a:sym typeface="Tahoma"/>
              </a:rPr>
              <a:t>Captures relatively slow environmental changes,	i.e.,	over  several generations.</a:t>
            </a:r>
            <a:endParaRPr b="0" i="0" sz="2400" u="none" cap="none" strike="noStrike">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b="0" i="0" sz="1900" u="none" cap="none" strike="noStrike">
              <a:latin typeface="Times New Roman"/>
              <a:ea typeface="Times New Roman"/>
              <a:cs typeface="Times New Roman"/>
              <a:sym typeface="Times New Roman"/>
            </a:endParaRPr>
          </a:p>
          <a:p>
            <a:pPr indent="-254000" lvl="0" marL="266700" marR="0" rtl="0" algn="l">
              <a:lnSpc>
                <a:spcPct val="106900"/>
              </a:lnSpc>
              <a:spcBef>
                <a:spcPts val="0"/>
              </a:spcBef>
              <a:spcAft>
                <a:spcPts val="0"/>
              </a:spcAft>
              <a:buSzPts val="2400"/>
              <a:buFont typeface="Arial"/>
              <a:buChar char="•"/>
            </a:pPr>
            <a:r>
              <a:rPr b="0" i="0" lang="en" sz="2400" u="none" cap="none" strike="noStrike">
                <a:latin typeface="Tahoma"/>
                <a:ea typeface="Tahoma"/>
                <a:cs typeface="Tahoma"/>
                <a:sym typeface="Tahoma"/>
              </a:rPr>
              <a:t>Evolution operates on the </a:t>
            </a:r>
            <a:r>
              <a:rPr b="0" i="1" lang="en" sz="2400" u="none" cap="none" strike="noStrike">
                <a:latin typeface="Trebuchet MS"/>
                <a:ea typeface="Trebuchet MS"/>
                <a:cs typeface="Trebuchet MS"/>
                <a:sym typeface="Trebuchet MS"/>
              </a:rPr>
              <a:t>genotype</a:t>
            </a:r>
            <a:r>
              <a:rPr b="0" i="0" lang="en" sz="2400" u="none" cap="none" strike="noStrike">
                <a:latin typeface="Tahoma"/>
                <a:ea typeface="Tahoma"/>
                <a:cs typeface="Tahoma"/>
                <a:sym typeface="Tahoma"/>
              </a:rPr>
              <a:t>, i.e., the genetic specification of an individual.</a:t>
            </a:r>
            <a:endParaRPr b="0" i="0" sz="2400" u="none" cap="none" strike="noStrike">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807729" y="508659"/>
            <a:ext cx="15285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Learning</a:t>
            </a:r>
            <a:endParaRPr sz="1100"/>
          </a:p>
        </p:txBody>
      </p:sp>
      <p:sp>
        <p:nvSpPr>
          <p:cNvPr id="237" name="Google Shape;237;p39"/>
          <p:cNvSpPr txBox="1"/>
          <p:nvPr/>
        </p:nvSpPr>
        <p:spPr>
          <a:xfrm>
            <a:off x="446879" y="946005"/>
            <a:ext cx="8250300" cy="3251400"/>
          </a:xfrm>
          <a:prstGeom prst="rect">
            <a:avLst/>
          </a:prstGeom>
          <a:noFill/>
          <a:ln>
            <a:noFill/>
          </a:ln>
        </p:spPr>
        <p:txBody>
          <a:bodyPr anchorCtr="0" anchor="t" bIns="0" lIns="0" spcFirstLastPara="1" rIns="0" wrap="square" tIns="9600">
            <a:noAutofit/>
          </a:bodyPr>
          <a:lstStyle/>
          <a:p>
            <a:pPr indent="-254000" lvl="0" marL="266700" marR="0" rtl="0" algn="l">
              <a:lnSpc>
                <a:spcPct val="106900"/>
              </a:lnSpc>
              <a:spcBef>
                <a:spcPts val="0"/>
              </a:spcBef>
              <a:spcAft>
                <a:spcPts val="0"/>
              </a:spcAft>
              <a:buSzPts val="2400"/>
              <a:buFont typeface="Arial"/>
              <a:buChar char="•"/>
            </a:pPr>
            <a:r>
              <a:rPr b="0" i="0" lang="en" sz="2400" u="none" cap="none" strike="noStrike">
                <a:latin typeface="Tahoma"/>
                <a:ea typeface="Tahoma"/>
                <a:cs typeface="Tahoma"/>
                <a:sym typeface="Tahoma"/>
              </a:rPr>
              <a:t>Set of modifications taking place within a single individual  during its own lifetime.</a:t>
            </a:r>
            <a:endParaRPr b="0" i="0" sz="2400" u="none" cap="none" strike="noStrike">
              <a:latin typeface="Tahoma"/>
              <a:ea typeface="Tahoma"/>
              <a:cs typeface="Tahoma"/>
              <a:sym typeface="Tahoma"/>
            </a:endParaRPr>
          </a:p>
          <a:p>
            <a:pPr indent="127000" lvl="0" marL="0" marR="0" rtl="0" algn="l">
              <a:lnSpc>
                <a:spcPct val="100000"/>
              </a:lnSpc>
              <a:spcBef>
                <a:spcPts val="0"/>
              </a:spcBef>
              <a:spcAft>
                <a:spcPts val="0"/>
              </a:spcAft>
              <a:buSzPts val="2000"/>
              <a:buFont typeface="Arial"/>
              <a:buNone/>
            </a:pPr>
            <a:r>
              <a:t/>
            </a:r>
            <a:endParaRPr b="0" i="0" sz="2000" u="none" cap="none" strike="noStrike">
              <a:latin typeface="Times New Roman"/>
              <a:ea typeface="Times New Roman"/>
              <a:cs typeface="Times New Roman"/>
              <a:sym typeface="Times New Roman"/>
            </a:endParaRPr>
          </a:p>
          <a:p>
            <a:pPr indent="-254000" lvl="0" marL="266700" marR="0" rtl="0" algn="l">
              <a:lnSpc>
                <a:spcPct val="100000"/>
              </a:lnSpc>
              <a:spcBef>
                <a:spcPts val="0"/>
              </a:spcBef>
              <a:spcAft>
                <a:spcPts val="0"/>
              </a:spcAft>
              <a:buSzPts val="2400"/>
              <a:buFont typeface="Arial"/>
              <a:buChar char="•"/>
            </a:pPr>
            <a:r>
              <a:rPr b="0" i="0" lang="en" sz="2400" u="none" cap="none" strike="noStrike">
                <a:latin typeface="Tahoma"/>
                <a:ea typeface="Tahoma"/>
                <a:cs typeface="Tahoma"/>
                <a:sym typeface="Tahoma"/>
              </a:rPr>
              <a:t>Humans display an exceptional capacity to learn.</a:t>
            </a:r>
            <a:endParaRPr b="0" i="0" sz="2400" u="none" cap="none" strike="noStrike">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b="0" i="0" lang="en" sz="2400" u="none" cap="none" strike="noStrike">
                <a:latin typeface="Tahoma"/>
                <a:ea typeface="Tahoma"/>
                <a:cs typeface="Tahoma"/>
                <a:sym typeface="Tahoma"/>
              </a:rPr>
              <a:t>It takes a very long time to reach maturity.</a:t>
            </a:r>
            <a:endParaRPr b="0" i="0" sz="2400" u="none" cap="none" strike="noStrike">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b="0" i="0" lang="en" sz="2400" u="none" cap="none" strike="noStrike">
                <a:latin typeface="Tahoma"/>
                <a:ea typeface="Tahoma"/>
                <a:cs typeface="Tahoma"/>
                <a:sym typeface="Tahoma"/>
              </a:rPr>
              <a:t>Allows to adapt to “fast” changes in the environment.</a:t>
            </a:r>
            <a:endParaRPr b="0" i="0" sz="2400" u="none" cap="none" strike="noStrike">
              <a:latin typeface="Tahoma"/>
              <a:ea typeface="Tahoma"/>
              <a:cs typeface="Tahoma"/>
              <a:sym typeface="Tahoma"/>
            </a:endParaRPr>
          </a:p>
          <a:p>
            <a:pPr indent="-254000" lvl="0" marL="266700" marR="0" rtl="0" algn="l">
              <a:lnSpc>
                <a:spcPct val="106900"/>
              </a:lnSpc>
              <a:spcBef>
                <a:spcPts val="2200"/>
              </a:spcBef>
              <a:spcAft>
                <a:spcPts val="0"/>
              </a:spcAft>
              <a:buSzPts val="2400"/>
              <a:buFont typeface="Arial"/>
              <a:buChar char="•"/>
            </a:pPr>
            <a:r>
              <a:rPr b="0" i="0" lang="en" sz="2400" u="none" cap="none" strike="noStrike">
                <a:latin typeface="Tahoma"/>
                <a:ea typeface="Tahoma"/>
                <a:cs typeface="Tahoma"/>
                <a:sym typeface="Tahoma"/>
              </a:rPr>
              <a:t>Learning only affects the </a:t>
            </a:r>
            <a:r>
              <a:rPr b="0" i="1" lang="en" sz="2400" u="none" cap="none" strike="noStrike">
                <a:latin typeface="Trebuchet MS"/>
                <a:ea typeface="Trebuchet MS"/>
                <a:cs typeface="Trebuchet MS"/>
                <a:sym typeface="Trebuchet MS"/>
              </a:rPr>
              <a:t>phenotype</a:t>
            </a:r>
            <a:r>
              <a:rPr b="0" i="0" lang="en" sz="2400" u="none" cap="none" strike="noStrike">
                <a:latin typeface="Tahoma"/>
                <a:ea typeface="Tahoma"/>
                <a:cs typeface="Tahoma"/>
                <a:sym typeface="Tahoma"/>
              </a:rPr>
              <a:t>, i.e., the decoded and  embodied version of an individual.</a:t>
            </a:r>
            <a:endParaRPr b="0" i="0" sz="2400" u="none" cap="none" strike="noStrike">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lang="en" sz="4000"/>
              <a:t>Neurons</a:t>
            </a:r>
            <a:endParaRPr/>
          </a:p>
        </p:txBody>
      </p:sp>
      <p:sp>
        <p:nvSpPr>
          <p:cNvPr id="107" name="Google Shape;107;p22"/>
          <p:cNvSpPr txBox="1"/>
          <p:nvPr>
            <p:ph idx="1" type="body"/>
          </p:nvPr>
        </p:nvSpPr>
        <p:spPr>
          <a:xfrm>
            <a:off x="457200" y="857250"/>
            <a:ext cx="8458200" cy="17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“The human brain contains roughly 10</a:t>
            </a:r>
            <a:r>
              <a:rPr b="0" baseline="30000" i="0" lang="en" sz="2000" u="none" cap="none" strike="noStrike">
                <a:solidFill>
                  <a:schemeClr val="dk1"/>
                </a:solidFill>
                <a:latin typeface="Calibri"/>
                <a:ea typeface="Calibri"/>
                <a:cs typeface="Calibri"/>
                <a:sym typeface="Calibri"/>
              </a:rPr>
              <a:t>11</a:t>
            </a:r>
            <a:r>
              <a:rPr b="0" i="0" lang="en" sz="2000" u="none" cap="none" strike="noStrike">
                <a:solidFill>
                  <a:schemeClr val="dk1"/>
                </a:solidFill>
                <a:latin typeface="Calibri"/>
                <a:ea typeface="Calibri"/>
                <a:cs typeface="Calibri"/>
                <a:sym typeface="Calibri"/>
              </a:rPr>
              <a:t> or 100 billion neurons. That number approximates the number of stars in the Milky Way Galaxy, and the number of galaxies in the known universe. As many as 10</a:t>
            </a:r>
            <a:r>
              <a:rPr b="0" baseline="30000" i="0" lang="en" sz="2000" u="none" cap="none" strike="noStrike">
                <a:solidFill>
                  <a:schemeClr val="dk1"/>
                </a:solidFill>
                <a:latin typeface="Calibri"/>
                <a:ea typeface="Calibri"/>
                <a:cs typeface="Calibri"/>
                <a:sym typeface="Calibri"/>
              </a:rPr>
              <a:t>4</a:t>
            </a:r>
            <a:r>
              <a:rPr b="0" i="0" lang="en" sz="2000" u="none" cap="none" strike="noStrike">
                <a:solidFill>
                  <a:schemeClr val="dk1"/>
                </a:solidFill>
                <a:latin typeface="Calibri"/>
                <a:ea typeface="Calibri"/>
                <a:cs typeface="Calibri"/>
                <a:sym typeface="Calibri"/>
              </a:rPr>
              <a:t> synaptic junctions may abut a single neuron. That gives roughly 10</a:t>
            </a:r>
            <a:r>
              <a:rPr b="0" baseline="30000" i="0" lang="en" sz="2000" u="none" cap="none" strike="noStrike">
                <a:solidFill>
                  <a:schemeClr val="dk1"/>
                </a:solidFill>
                <a:latin typeface="Calibri"/>
                <a:ea typeface="Calibri"/>
                <a:cs typeface="Calibri"/>
                <a:sym typeface="Calibri"/>
              </a:rPr>
              <a:t>15</a:t>
            </a:r>
            <a:r>
              <a:rPr b="0" i="0" lang="en" sz="2000" u="none" cap="none" strike="noStrike">
                <a:solidFill>
                  <a:schemeClr val="dk1"/>
                </a:solidFill>
                <a:latin typeface="Calibri"/>
                <a:ea typeface="Calibri"/>
                <a:cs typeface="Calibri"/>
                <a:sym typeface="Calibri"/>
              </a:rPr>
              <a:t> or 1 quadrillion synapses in the human brain. The brain represents an asynchronous, nonlinear, massively parallel, feedback dynamical system of cosmological proportions.” </a:t>
            </a:r>
            <a:endParaRPr b="0" i="0" sz="2000" u="none" cap="none" strike="noStrike">
              <a:solidFill>
                <a:schemeClr val="dk1"/>
              </a:solidFill>
              <a:latin typeface="Calibri"/>
              <a:ea typeface="Calibri"/>
              <a:cs typeface="Calibri"/>
              <a:sym typeface="Calibri"/>
            </a:endParaRPr>
          </a:p>
          <a:p>
            <a:pPr indent="457200" lvl="0" marL="5029200" rtl="0" algn="l">
              <a:lnSpc>
                <a:spcPct val="100000"/>
              </a:lnSpc>
              <a:spcBef>
                <a:spcPts val="400"/>
              </a:spcBef>
              <a:spcAft>
                <a:spcPts val="0"/>
              </a:spcAft>
              <a:buClr>
                <a:schemeClr val="dk1"/>
              </a:buClr>
              <a:buFont typeface="Arial"/>
              <a:buNone/>
            </a:pPr>
            <a:r>
              <a:rPr lang="en" sz="2000"/>
              <a:t>               Kosko, Bart (1992)</a:t>
            </a:r>
            <a:endParaRPr/>
          </a:p>
          <a:p>
            <a:pPr indent="-342900" lvl="0" marL="342900" marR="0" rtl="0" algn="l">
              <a:lnSpc>
                <a:spcPct val="100000"/>
              </a:lnSpc>
              <a:spcBef>
                <a:spcPts val="0"/>
              </a:spcBef>
              <a:spcAft>
                <a:spcPts val="0"/>
              </a:spcAft>
              <a:buClr>
                <a:schemeClr val="dk1"/>
              </a:buClr>
              <a:buFont typeface="Arial"/>
              <a:buNone/>
            </a:pPr>
            <a:r>
              <a:t/>
            </a:r>
            <a:endParaRPr sz="2000"/>
          </a:p>
          <a:p>
            <a:pPr indent="-342900" lvl="0" marL="342900" marR="0" rtl="0" algn="l">
              <a:lnSpc>
                <a:spcPct val="100000"/>
              </a:lnSpc>
              <a:spcBef>
                <a:spcPts val="400"/>
              </a:spcBef>
              <a:spcAft>
                <a:spcPts val="0"/>
              </a:spcAft>
              <a:buClr>
                <a:schemeClr val="dk1"/>
              </a:buClr>
              <a:buFont typeface="Arial"/>
              <a:buNone/>
            </a:pPr>
            <a:r>
              <a:t/>
            </a:r>
            <a:endParaRPr/>
          </a:p>
        </p:txBody>
      </p:sp>
      <p:pic>
        <p:nvPicPr>
          <p:cNvPr descr="C:\Users\Leto\Desktop\PSZ\Neuron.png" id="108" name="Google Shape;108;p22"/>
          <p:cNvPicPr preferRelativeResize="0"/>
          <p:nvPr/>
        </p:nvPicPr>
        <p:blipFill rotWithShape="1">
          <a:blip r:embed="rId3">
            <a:alphaModFix/>
          </a:blip>
          <a:srcRect b="0" l="0" r="0" t="0"/>
          <a:stretch/>
        </p:blipFill>
        <p:spPr>
          <a:xfrm>
            <a:off x="2436275" y="3018350"/>
            <a:ext cx="3838450" cy="1999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22935" y="447637"/>
            <a:ext cx="28980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Learning (cont.)</a:t>
            </a:r>
            <a:endParaRPr sz="1100"/>
          </a:p>
        </p:txBody>
      </p:sp>
      <p:sp>
        <p:nvSpPr>
          <p:cNvPr id="243" name="Google Shape;243;p40"/>
          <p:cNvSpPr txBox="1"/>
          <p:nvPr/>
        </p:nvSpPr>
        <p:spPr>
          <a:xfrm>
            <a:off x="447079" y="1087702"/>
            <a:ext cx="8249700" cy="1788900"/>
          </a:xfrm>
          <a:prstGeom prst="rect">
            <a:avLst/>
          </a:prstGeom>
          <a:noFill/>
          <a:ln>
            <a:noFill/>
          </a:ln>
        </p:spPr>
        <p:txBody>
          <a:bodyPr anchorCtr="0" anchor="t" bIns="0" lIns="0" spcFirstLastPara="1" rIns="0" wrap="square" tIns="12650">
            <a:noAutofit/>
          </a:bodyPr>
          <a:lstStyle/>
          <a:p>
            <a:pPr indent="-254000" lvl="0" marL="266700" marR="0" rtl="0" algn="l">
              <a:lnSpc>
                <a:spcPct val="100000"/>
              </a:lnSpc>
              <a:spcBef>
                <a:spcPts val="0"/>
              </a:spcBef>
              <a:spcAft>
                <a:spcPts val="0"/>
              </a:spcAft>
              <a:buSzPts val="2400"/>
              <a:buFont typeface="Arial"/>
              <a:buChar char="•"/>
            </a:pPr>
            <a:r>
              <a:rPr b="0" i="0" lang="en" sz="2400" u="none" cap="none" strike="noStrike">
                <a:latin typeface="Tahoma"/>
                <a:ea typeface="Tahoma"/>
                <a:cs typeface="Tahoma"/>
                <a:sym typeface="Tahoma"/>
              </a:rPr>
              <a:t>Phenotypic changes cannot directly modify the genotype.</a:t>
            </a:r>
            <a:endParaRPr b="0" i="0" sz="2400" u="none" cap="none" strike="noStrike">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b="0" i="0" lang="en" sz="2400" u="none" cap="none" strike="noStrike">
                <a:latin typeface="Tahoma"/>
                <a:ea typeface="Tahoma"/>
                <a:cs typeface="Tahoma"/>
                <a:sym typeface="Tahoma"/>
              </a:rPr>
              <a:t>However, learning can influence evolution (</a:t>
            </a:r>
            <a:r>
              <a:rPr b="0" i="1" lang="en" sz="2400" u="none" cap="none" strike="noStrike">
                <a:latin typeface="Trebuchet MS"/>
                <a:ea typeface="Trebuchet MS"/>
                <a:cs typeface="Trebuchet MS"/>
                <a:sym typeface="Trebuchet MS"/>
              </a:rPr>
              <a:t>Baldwin Effect</a:t>
            </a:r>
            <a:r>
              <a:rPr b="0" i="0" lang="en" sz="2400" u="none" cap="none" strike="noStrike">
                <a:latin typeface="Tahoma"/>
                <a:ea typeface="Tahoma"/>
                <a:cs typeface="Tahoma"/>
                <a:sym typeface="Tahoma"/>
              </a:rPr>
              <a:t>).</a:t>
            </a:r>
            <a:endParaRPr b="0" i="0" sz="2400" u="none" cap="none" strike="noStrike">
              <a:latin typeface="Tahoma"/>
              <a:ea typeface="Tahoma"/>
              <a:cs typeface="Tahoma"/>
              <a:sym typeface="Tahoma"/>
            </a:endParaRPr>
          </a:p>
          <a:p>
            <a:pPr indent="-254000" lvl="0" marL="266700" marR="0" rtl="0" algn="l">
              <a:lnSpc>
                <a:spcPct val="106900"/>
              </a:lnSpc>
              <a:spcBef>
                <a:spcPts val="2200"/>
              </a:spcBef>
              <a:spcAft>
                <a:spcPts val="0"/>
              </a:spcAft>
              <a:buSzPts val="2400"/>
              <a:buFont typeface="Arial"/>
              <a:buChar char="•"/>
            </a:pPr>
            <a:r>
              <a:rPr b="0" i="0" lang="en" sz="2400" u="none" cap="none" strike="noStrike">
                <a:latin typeface="Tahoma"/>
                <a:ea typeface="Tahoma"/>
                <a:cs typeface="Tahoma"/>
                <a:sym typeface="Tahoma"/>
              </a:rPr>
              <a:t>Learning	and	development	interact	in	an	important	and  non-obvious way.</a:t>
            </a:r>
            <a:endParaRPr b="0" i="0" sz="2400" u="none" cap="none" strike="noStrike">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447073" y="410975"/>
            <a:ext cx="8384400" cy="774900"/>
          </a:xfrm>
          <a:prstGeom prst="rect">
            <a:avLst/>
          </a:prstGeom>
          <a:noFill/>
          <a:ln>
            <a:noFill/>
          </a:ln>
        </p:spPr>
        <p:txBody>
          <a:bodyPr anchorCtr="0" anchor="t" bIns="0" lIns="0" spcFirstLastPara="1" rIns="0" wrap="square" tIns="8575">
            <a:noAutofit/>
          </a:bodyPr>
          <a:lstStyle/>
          <a:p>
            <a:pPr indent="-2489200" lvl="0" marL="2489200" marR="0" rtl="0" algn="l">
              <a:lnSpc>
                <a:spcPct val="126197"/>
              </a:lnSpc>
              <a:spcBef>
                <a:spcPts val="0"/>
              </a:spcBef>
              <a:spcAft>
                <a:spcPts val="0"/>
              </a:spcAft>
              <a:buNone/>
            </a:pPr>
            <a:r>
              <a:rPr b="1" i="0" lang="en" sz="2800" u="none" cap="none" strike="noStrike">
                <a:solidFill>
                  <a:srgbClr val="0000B2"/>
                </a:solidFill>
                <a:latin typeface="Arial"/>
                <a:ea typeface="Arial"/>
                <a:cs typeface="Arial"/>
                <a:sym typeface="Arial"/>
              </a:rPr>
              <a:t>What are the benefits of EANN for the  engineer?</a:t>
            </a:r>
            <a:endParaRPr sz="1100"/>
          </a:p>
        </p:txBody>
      </p:sp>
      <p:sp>
        <p:nvSpPr>
          <p:cNvPr id="249" name="Google Shape;249;p41"/>
          <p:cNvSpPr txBox="1"/>
          <p:nvPr/>
        </p:nvSpPr>
        <p:spPr>
          <a:xfrm>
            <a:off x="447154" y="1281941"/>
            <a:ext cx="8249700" cy="2115600"/>
          </a:xfrm>
          <a:prstGeom prst="rect">
            <a:avLst/>
          </a:prstGeom>
          <a:noFill/>
          <a:ln>
            <a:noFill/>
          </a:ln>
        </p:spPr>
        <p:txBody>
          <a:bodyPr anchorCtr="0" anchor="t" bIns="0" lIns="0" spcFirstLastPara="1" rIns="0" wrap="square" tIns="12650">
            <a:noAutofit/>
          </a:bodyPr>
          <a:lstStyle/>
          <a:p>
            <a:pPr indent="-254000" lvl="0" marL="266700" marR="0" rtl="0" algn="l">
              <a:lnSpc>
                <a:spcPct val="100000"/>
              </a:lnSpc>
              <a:spcBef>
                <a:spcPts val="0"/>
              </a:spcBef>
              <a:spcAft>
                <a:spcPts val="0"/>
              </a:spcAft>
              <a:buSzPts val="2400"/>
              <a:buFont typeface="Arial"/>
              <a:buChar char="•"/>
            </a:pPr>
            <a:r>
              <a:rPr b="0" i="0" lang="en" sz="2400" u="none" cap="none" strike="noStrike">
                <a:latin typeface="Tahoma"/>
                <a:ea typeface="Tahoma"/>
                <a:cs typeface="Tahoma"/>
                <a:sym typeface="Tahoma"/>
              </a:rPr>
              <a:t>Automate the design of artificial neural networks.</a:t>
            </a:r>
            <a:endParaRPr b="0" i="0" sz="2400" u="none" cap="none" strike="noStrike">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b="0" i="0" lang="en" sz="2400" u="none" cap="none" strike="noStrike">
                <a:latin typeface="Tahoma"/>
                <a:ea typeface="Tahoma"/>
                <a:cs typeface="Tahoma"/>
                <a:sym typeface="Tahoma"/>
              </a:rPr>
              <a:t>Help solving “hard” problems.</a:t>
            </a:r>
            <a:endParaRPr b="0" i="0" sz="2400" u="none" cap="none" strike="noStrike">
              <a:latin typeface="Tahoma"/>
              <a:ea typeface="Tahoma"/>
              <a:cs typeface="Tahoma"/>
              <a:sym typeface="Tahoma"/>
            </a:endParaRPr>
          </a:p>
          <a:p>
            <a:pPr indent="-254000" lvl="0" marL="266700" marR="0" rtl="0" algn="just">
              <a:lnSpc>
                <a:spcPct val="106900"/>
              </a:lnSpc>
              <a:spcBef>
                <a:spcPts val="2200"/>
              </a:spcBef>
              <a:spcAft>
                <a:spcPts val="0"/>
              </a:spcAft>
              <a:buSzPts val="2400"/>
              <a:buFont typeface="Arial"/>
              <a:buChar char="•"/>
            </a:pPr>
            <a:r>
              <a:rPr b="0" i="0" lang="en" sz="2400" u="none" cap="none" strike="noStrike">
                <a:latin typeface="Tahoma"/>
                <a:ea typeface="Tahoma"/>
                <a:cs typeface="Tahoma"/>
                <a:sym typeface="Tahoma"/>
              </a:rPr>
              <a:t>Combination of ANN’s and EA’s can lead to significantly  better intelligent systems than on relying on ANN’s or EA’s  alone.</a:t>
            </a:r>
            <a:endParaRPr b="0" i="0" sz="2400" u="none" cap="none" strike="noStrike">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040966" y="625909"/>
            <a:ext cx="30615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ANN Parameters</a:t>
            </a:r>
            <a:endParaRPr sz="1100"/>
          </a:p>
        </p:txBody>
      </p:sp>
      <p:sp>
        <p:nvSpPr>
          <p:cNvPr id="255" name="Google Shape;255;p42"/>
          <p:cNvSpPr txBox="1"/>
          <p:nvPr/>
        </p:nvSpPr>
        <p:spPr>
          <a:xfrm>
            <a:off x="447067" y="1226874"/>
            <a:ext cx="4676400" cy="1461900"/>
          </a:xfrm>
          <a:prstGeom prst="rect">
            <a:avLst/>
          </a:prstGeom>
          <a:noFill/>
          <a:ln>
            <a:noFill/>
          </a:ln>
        </p:spPr>
        <p:txBody>
          <a:bodyPr anchorCtr="0" anchor="t" bIns="0" lIns="0" spcFirstLastPara="1" rIns="0" wrap="square" tIns="12650">
            <a:noAutofit/>
          </a:bodyPr>
          <a:lstStyle/>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Connection weights</a:t>
            </a:r>
            <a:endParaRPr sz="2400">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lang="en" sz="2400">
                <a:latin typeface="Tahoma"/>
                <a:ea typeface="Tahoma"/>
                <a:cs typeface="Tahoma"/>
                <a:sym typeface="Tahoma"/>
              </a:rPr>
              <a:t>Transfer function</a:t>
            </a:r>
            <a:endParaRPr sz="2400">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lang="en" sz="2400">
                <a:latin typeface="Tahoma"/>
                <a:ea typeface="Tahoma"/>
                <a:cs typeface="Tahoma"/>
                <a:sym typeface="Tahoma"/>
              </a:rPr>
              <a:t>Topology (i.e., interconnections)</a:t>
            </a:r>
            <a:endParaRPr sz="2400">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2975014" y="625909"/>
            <a:ext cx="3192798" cy="387382"/>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Learning in ANNs</a:t>
            </a:r>
            <a:endParaRPr sz="1100"/>
          </a:p>
        </p:txBody>
      </p:sp>
      <p:sp>
        <p:nvSpPr>
          <p:cNvPr id="261" name="Google Shape;261;p43"/>
          <p:cNvSpPr/>
          <p:nvPr/>
        </p:nvSpPr>
        <p:spPr>
          <a:xfrm>
            <a:off x="1124313" y="2478080"/>
            <a:ext cx="1024628" cy="326057"/>
          </a:xfrm>
          <a:custGeom>
            <a:rect b="b" l="l" r="r" t="t"/>
            <a:pathLst>
              <a:path extrusionOk="0" h="120000" w="120000">
                <a:moveTo>
                  <a:pt x="0" y="119904"/>
                </a:moveTo>
                <a:lnTo>
                  <a:pt x="119937" y="119904"/>
                </a:lnTo>
                <a:lnTo>
                  <a:pt x="119937" y="0"/>
                </a:lnTo>
                <a:lnTo>
                  <a:pt x="0" y="0"/>
                </a:lnTo>
                <a:lnTo>
                  <a:pt x="0" y="119904"/>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2" name="Google Shape;262;p43"/>
          <p:cNvSpPr/>
          <p:nvPr/>
        </p:nvSpPr>
        <p:spPr>
          <a:xfrm>
            <a:off x="5835128" y="2478080"/>
            <a:ext cx="2253420" cy="326057"/>
          </a:xfrm>
          <a:custGeom>
            <a:rect b="b" l="l" r="r" t="t"/>
            <a:pathLst>
              <a:path extrusionOk="0" h="120000" w="120000">
                <a:moveTo>
                  <a:pt x="0" y="119904"/>
                </a:moveTo>
                <a:lnTo>
                  <a:pt x="119977" y="119904"/>
                </a:lnTo>
                <a:lnTo>
                  <a:pt x="119977" y="0"/>
                </a:lnTo>
                <a:lnTo>
                  <a:pt x="0" y="0"/>
                </a:lnTo>
                <a:lnTo>
                  <a:pt x="0" y="119904"/>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3" name="Google Shape;263;p43"/>
          <p:cNvSpPr/>
          <p:nvPr/>
        </p:nvSpPr>
        <p:spPr>
          <a:xfrm>
            <a:off x="5835128" y="1826481"/>
            <a:ext cx="1911878" cy="326057"/>
          </a:xfrm>
          <a:custGeom>
            <a:rect b="b" l="l" r="r" t="t"/>
            <a:pathLst>
              <a:path extrusionOk="0" h="120000" w="120000">
                <a:moveTo>
                  <a:pt x="0" y="119904"/>
                </a:moveTo>
                <a:lnTo>
                  <a:pt x="119984" y="119904"/>
                </a:lnTo>
                <a:lnTo>
                  <a:pt x="119984" y="0"/>
                </a:lnTo>
                <a:lnTo>
                  <a:pt x="0" y="0"/>
                </a:lnTo>
                <a:lnTo>
                  <a:pt x="0" y="119904"/>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4" name="Google Shape;264;p43"/>
          <p:cNvSpPr/>
          <p:nvPr/>
        </p:nvSpPr>
        <p:spPr>
          <a:xfrm>
            <a:off x="2967673" y="2803880"/>
            <a:ext cx="2185003" cy="326057"/>
          </a:xfrm>
          <a:custGeom>
            <a:rect b="b" l="l" r="r" t="t"/>
            <a:pathLst>
              <a:path extrusionOk="0" h="120000" w="120000">
                <a:moveTo>
                  <a:pt x="0" y="119904"/>
                </a:moveTo>
                <a:lnTo>
                  <a:pt x="119984" y="119904"/>
                </a:lnTo>
                <a:lnTo>
                  <a:pt x="119984" y="0"/>
                </a:lnTo>
                <a:lnTo>
                  <a:pt x="0" y="0"/>
                </a:lnTo>
                <a:lnTo>
                  <a:pt x="0" y="119904"/>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5" name="Google Shape;265;p43"/>
          <p:cNvSpPr/>
          <p:nvPr/>
        </p:nvSpPr>
        <p:spPr>
          <a:xfrm>
            <a:off x="2967673" y="2152281"/>
            <a:ext cx="2048712" cy="326057"/>
          </a:xfrm>
          <a:custGeom>
            <a:rect b="b" l="l" r="r" t="t"/>
            <a:pathLst>
              <a:path extrusionOk="0" h="120000" w="120000">
                <a:moveTo>
                  <a:pt x="0" y="119904"/>
                </a:moveTo>
                <a:lnTo>
                  <a:pt x="119968" y="119904"/>
                </a:lnTo>
                <a:lnTo>
                  <a:pt x="119968" y="0"/>
                </a:lnTo>
                <a:lnTo>
                  <a:pt x="0" y="0"/>
                </a:lnTo>
                <a:lnTo>
                  <a:pt x="0" y="119904"/>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6" name="Google Shape;266;p43"/>
          <p:cNvSpPr/>
          <p:nvPr/>
        </p:nvSpPr>
        <p:spPr>
          <a:xfrm>
            <a:off x="1056041" y="2423780"/>
            <a:ext cx="1024628" cy="326057"/>
          </a:xfrm>
          <a:custGeom>
            <a:rect b="b" l="l" r="r" t="t"/>
            <a:pathLst>
              <a:path extrusionOk="0" h="120000" w="120000">
                <a:moveTo>
                  <a:pt x="0" y="119904"/>
                </a:moveTo>
                <a:lnTo>
                  <a:pt x="119936" y="119904"/>
                </a:lnTo>
                <a:lnTo>
                  <a:pt x="119936" y="0"/>
                </a:lnTo>
                <a:lnTo>
                  <a:pt x="0" y="0"/>
                </a:lnTo>
                <a:lnTo>
                  <a:pt x="0" y="11990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7" name="Google Shape;267;p43"/>
          <p:cNvSpPr/>
          <p:nvPr/>
        </p:nvSpPr>
        <p:spPr>
          <a:xfrm>
            <a:off x="5766845" y="1772181"/>
            <a:ext cx="1911878" cy="326057"/>
          </a:xfrm>
          <a:custGeom>
            <a:rect b="b" l="l" r="r" t="t"/>
            <a:pathLst>
              <a:path extrusionOk="0" h="120000" w="120000">
                <a:moveTo>
                  <a:pt x="0" y="119904"/>
                </a:moveTo>
                <a:lnTo>
                  <a:pt x="119984" y="119904"/>
                </a:lnTo>
                <a:lnTo>
                  <a:pt x="119984" y="0"/>
                </a:lnTo>
                <a:lnTo>
                  <a:pt x="0" y="0"/>
                </a:lnTo>
                <a:lnTo>
                  <a:pt x="0" y="11990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8" name="Google Shape;268;p43"/>
          <p:cNvSpPr/>
          <p:nvPr/>
        </p:nvSpPr>
        <p:spPr>
          <a:xfrm>
            <a:off x="2899399" y="2097980"/>
            <a:ext cx="2048712" cy="326057"/>
          </a:xfrm>
          <a:custGeom>
            <a:rect b="b" l="l" r="r" t="t"/>
            <a:pathLst>
              <a:path extrusionOk="0" h="120000" w="120000">
                <a:moveTo>
                  <a:pt x="0" y="119904"/>
                </a:moveTo>
                <a:lnTo>
                  <a:pt x="119968" y="119904"/>
                </a:lnTo>
                <a:lnTo>
                  <a:pt x="119968" y="0"/>
                </a:lnTo>
                <a:lnTo>
                  <a:pt x="0" y="0"/>
                </a:lnTo>
                <a:lnTo>
                  <a:pt x="0" y="11990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9" name="Google Shape;269;p43"/>
          <p:cNvSpPr/>
          <p:nvPr/>
        </p:nvSpPr>
        <p:spPr>
          <a:xfrm>
            <a:off x="2899399" y="2749580"/>
            <a:ext cx="2185003" cy="326057"/>
          </a:xfrm>
          <a:custGeom>
            <a:rect b="b" l="l" r="r" t="t"/>
            <a:pathLst>
              <a:path extrusionOk="0" h="120000" w="120000">
                <a:moveTo>
                  <a:pt x="0" y="119904"/>
                </a:moveTo>
                <a:lnTo>
                  <a:pt x="119984" y="119904"/>
                </a:lnTo>
                <a:lnTo>
                  <a:pt x="119984" y="0"/>
                </a:lnTo>
                <a:lnTo>
                  <a:pt x="0" y="0"/>
                </a:lnTo>
                <a:lnTo>
                  <a:pt x="0" y="11990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70" name="Google Shape;270;p43"/>
          <p:cNvSpPr/>
          <p:nvPr/>
        </p:nvSpPr>
        <p:spPr>
          <a:xfrm>
            <a:off x="5766845" y="2423780"/>
            <a:ext cx="2253420" cy="326057"/>
          </a:xfrm>
          <a:custGeom>
            <a:rect b="b" l="l" r="r" t="t"/>
            <a:pathLst>
              <a:path extrusionOk="0" h="120000" w="120000">
                <a:moveTo>
                  <a:pt x="0" y="119904"/>
                </a:moveTo>
                <a:lnTo>
                  <a:pt x="119977" y="119904"/>
                </a:lnTo>
                <a:lnTo>
                  <a:pt x="119977" y="0"/>
                </a:lnTo>
                <a:lnTo>
                  <a:pt x="0" y="0"/>
                </a:lnTo>
                <a:lnTo>
                  <a:pt x="0" y="11990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71" name="Google Shape;271;p43"/>
          <p:cNvSpPr txBox="1"/>
          <p:nvPr/>
        </p:nvSpPr>
        <p:spPr>
          <a:xfrm>
            <a:off x="2899399" y="2097980"/>
            <a:ext cx="2048712" cy="326057"/>
          </a:xfrm>
          <a:prstGeom prst="rect">
            <a:avLst/>
          </a:prstGeom>
          <a:noFill/>
          <a:ln cap="flat" cmpd="sng" w="13300">
            <a:solidFill>
              <a:srgbClr val="000000"/>
            </a:solidFill>
            <a:prstDash val="solid"/>
            <a:round/>
            <a:headEnd len="sm" w="sm" type="none"/>
            <a:tailEnd len="sm" w="sm" type="none"/>
          </a:ln>
        </p:spPr>
        <p:txBody>
          <a:bodyPr anchorCtr="0" anchor="t" bIns="0" lIns="0" spcFirstLastPara="1" rIns="0" wrap="square" tIns="67275">
            <a:noAutofit/>
          </a:bodyPr>
          <a:lstStyle/>
          <a:p>
            <a:pPr indent="0" lvl="0" marL="127000" marR="0" rtl="0" algn="l">
              <a:lnSpc>
                <a:spcPct val="100000"/>
              </a:lnSpc>
              <a:spcBef>
                <a:spcPts val="0"/>
              </a:spcBef>
              <a:spcAft>
                <a:spcPts val="0"/>
              </a:spcAft>
              <a:buNone/>
            </a:pPr>
            <a:r>
              <a:rPr lang="en" sz="1500">
                <a:latin typeface="Arial"/>
                <a:ea typeface="Arial"/>
                <a:cs typeface="Arial"/>
                <a:sym typeface="Arial"/>
              </a:rPr>
              <a:t>supervised learning</a:t>
            </a:r>
            <a:endParaRPr sz="1500">
              <a:latin typeface="Arial"/>
              <a:ea typeface="Arial"/>
              <a:cs typeface="Arial"/>
              <a:sym typeface="Arial"/>
            </a:endParaRPr>
          </a:p>
        </p:txBody>
      </p:sp>
      <p:sp>
        <p:nvSpPr>
          <p:cNvPr id="272" name="Google Shape;272;p43"/>
          <p:cNvSpPr txBox="1"/>
          <p:nvPr/>
        </p:nvSpPr>
        <p:spPr>
          <a:xfrm>
            <a:off x="5766845" y="1772181"/>
            <a:ext cx="1911878" cy="326057"/>
          </a:xfrm>
          <a:prstGeom prst="rect">
            <a:avLst/>
          </a:prstGeom>
          <a:noFill/>
          <a:ln cap="flat" cmpd="sng" w="13300">
            <a:solidFill>
              <a:srgbClr val="000000"/>
            </a:solidFill>
            <a:prstDash val="solid"/>
            <a:round/>
            <a:headEnd len="sm" w="sm" type="none"/>
            <a:tailEnd len="sm" w="sm" type="none"/>
          </a:ln>
        </p:spPr>
        <p:txBody>
          <a:bodyPr anchorCtr="0" anchor="t" bIns="0" lIns="0" spcFirstLastPara="1" rIns="0" wrap="square" tIns="67275">
            <a:noAutofit/>
          </a:bodyPr>
          <a:lstStyle/>
          <a:p>
            <a:pPr indent="0" lvl="0" marL="127000" marR="0" rtl="0" algn="l">
              <a:lnSpc>
                <a:spcPct val="100000"/>
              </a:lnSpc>
              <a:spcBef>
                <a:spcPts val="0"/>
              </a:spcBef>
              <a:spcAft>
                <a:spcPts val="0"/>
              </a:spcAft>
              <a:buNone/>
            </a:pPr>
            <a:r>
              <a:rPr lang="en" sz="1500">
                <a:latin typeface="Arial"/>
                <a:ea typeface="Arial"/>
                <a:cs typeface="Arial"/>
                <a:sym typeface="Arial"/>
              </a:rPr>
              <a:t>corrective learning</a:t>
            </a:r>
            <a:endParaRPr sz="1500">
              <a:latin typeface="Arial"/>
              <a:ea typeface="Arial"/>
              <a:cs typeface="Arial"/>
              <a:sym typeface="Arial"/>
            </a:endParaRPr>
          </a:p>
        </p:txBody>
      </p:sp>
      <p:sp>
        <p:nvSpPr>
          <p:cNvPr id="273" name="Google Shape;273;p43"/>
          <p:cNvSpPr txBox="1"/>
          <p:nvPr/>
        </p:nvSpPr>
        <p:spPr>
          <a:xfrm>
            <a:off x="2899399" y="2749580"/>
            <a:ext cx="2185003" cy="326057"/>
          </a:xfrm>
          <a:prstGeom prst="rect">
            <a:avLst/>
          </a:prstGeom>
          <a:noFill/>
          <a:ln cap="flat" cmpd="sng" w="13300">
            <a:solidFill>
              <a:srgbClr val="000000"/>
            </a:solidFill>
            <a:prstDash val="solid"/>
            <a:round/>
            <a:headEnd len="sm" w="sm" type="none"/>
            <a:tailEnd len="sm" w="sm" type="none"/>
          </a:ln>
        </p:spPr>
        <p:txBody>
          <a:bodyPr anchorCtr="0" anchor="t" bIns="0" lIns="0" spcFirstLastPara="1" rIns="0" wrap="square" tIns="67275">
            <a:noAutofit/>
          </a:bodyPr>
          <a:lstStyle/>
          <a:p>
            <a:pPr indent="0" lvl="0" marL="127000" marR="0" rtl="0" algn="l">
              <a:lnSpc>
                <a:spcPct val="100000"/>
              </a:lnSpc>
              <a:spcBef>
                <a:spcPts val="0"/>
              </a:spcBef>
              <a:spcAft>
                <a:spcPts val="0"/>
              </a:spcAft>
              <a:buNone/>
            </a:pPr>
            <a:r>
              <a:rPr lang="en" sz="1500">
                <a:latin typeface="Arial"/>
                <a:ea typeface="Arial"/>
                <a:cs typeface="Arial"/>
                <a:sym typeface="Arial"/>
              </a:rPr>
              <a:t>unsupervised learning</a:t>
            </a:r>
            <a:endParaRPr sz="1500">
              <a:latin typeface="Arial"/>
              <a:ea typeface="Arial"/>
              <a:cs typeface="Arial"/>
              <a:sym typeface="Arial"/>
            </a:endParaRPr>
          </a:p>
        </p:txBody>
      </p:sp>
      <p:sp>
        <p:nvSpPr>
          <p:cNvPr id="274" name="Google Shape;274;p43"/>
          <p:cNvSpPr txBox="1"/>
          <p:nvPr/>
        </p:nvSpPr>
        <p:spPr>
          <a:xfrm>
            <a:off x="1056041" y="2423780"/>
            <a:ext cx="1024628" cy="326057"/>
          </a:xfrm>
          <a:prstGeom prst="rect">
            <a:avLst/>
          </a:prstGeom>
          <a:noFill/>
          <a:ln cap="flat" cmpd="sng" w="13300">
            <a:solidFill>
              <a:srgbClr val="000000"/>
            </a:solidFill>
            <a:prstDash val="solid"/>
            <a:round/>
            <a:headEnd len="sm" w="sm" type="none"/>
            <a:tailEnd len="sm" w="sm" type="none"/>
          </a:ln>
        </p:spPr>
        <p:txBody>
          <a:bodyPr anchorCtr="0" anchor="t" bIns="0" lIns="0" spcFirstLastPara="1" rIns="0" wrap="square" tIns="67275">
            <a:noAutofit/>
          </a:bodyPr>
          <a:lstStyle/>
          <a:p>
            <a:pPr indent="0" lvl="0" marL="127000" marR="0" rtl="0" algn="l">
              <a:lnSpc>
                <a:spcPct val="100000"/>
              </a:lnSpc>
              <a:spcBef>
                <a:spcPts val="0"/>
              </a:spcBef>
              <a:spcAft>
                <a:spcPts val="0"/>
              </a:spcAft>
              <a:buNone/>
            </a:pPr>
            <a:r>
              <a:rPr lang="en" sz="1500">
                <a:latin typeface="Arial"/>
                <a:ea typeface="Arial"/>
                <a:cs typeface="Arial"/>
                <a:sym typeface="Arial"/>
              </a:rPr>
              <a:t>learning</a:t>
            </a:r>
            <a:endParaRPr sz="1500">
              <a:latin typeface="Arial"/>
              <a:ea typeface="Arial"/>
              <a:cs typeface="Arial"/>
              <a:sym typeface="Arial"/>
            </a:endParaRPr>
          </a:p>
        </p:txBody>
      </p:sp>
      <p:sp>
        <p:nvSpPr>
          <p:cNvPr id="275" name="Google Shape;275;p43"/>
          <p:cNvSpPr txBox="1"/>
          <p:nvPr/>
        </p:nvSpPr>
        <p:spPr>
          <a:xfrm>
            <a:off x="5766845" y="2423780"/>
            <a:ext cx="2253420" cy="326057"/>
          </a:xfrm>
          <a:prstGeom prst="rect">
            <a:avLst/>
          </a:prstGeom>
          <a:noFill/>
          <a:ln cap="flat" cmpd="sng" w="13300">
            <a:solidFill>
              <a:srgbClr val="000000"/>
            </a:solidFill>
            <a:prstDash val="solid"/>
            <a:round/>
            <a:headEnd len="sm" w="sm" type="none"/>
            <a:tailEnd len="sm" w="sm" type="none"/>
          </a:ln>
        </p:spPr>
        <p:txBody>
          <a:bodyPr anchorCtr="0" anchor="t" bIns="0" lIns="0" spcFirstLastPara="1" rIns="0" wrap="square" tIns="67275">
            <a:noAutofit/>
          </a:bodyPr>
          <a:lstStyle/>
          <a:p>
            <a:pPr indent="0" lvl="0" marL="127000" marR="0" rtl="0" algn="l">
              <a:lnSpc>
                <a:spcPct val="100000"/>
              </a:lnSpc>
              <a:spcBef>
                <a:spcPts val="0"/>
              </a:spcBef>
              <a:spcAft>
                <a:spcPts val="0"/>
              </a:spcAft>
              <a:buNone/>
            </a:pPr>
            <a:r>
              <a:rPr lang="en" sz="1500">
                <a:latin typeface="Arial"/>
                <a:ea typeface="Arial"/>
                <a:cs typeface="Arial"/>
                <a:sym typeface="Arial"/>
              </a:rPr>
              <a:t>reinforcement learning</a:t>
            </a:r>
            <a:endParaRPr sz="1500">
              <a:latin typeface="Arial"/>
              <a:ea typeface="Arial"/>
              <a:cs typeface="Arial"/>
              <a:sym typeface="Arial"/>
            </a:endParaRPr>
          </a:p>
        </p:txBody>
      </p:sp>
      <p:sp>
        <p:nvSpPr>
          <p:cNvPr id="276" name="Google Shape;276;p43"/>
          <p:cNvSpPr/>
          <p:nvPr/>
        </p:nvSpPr>
        <p:spPr>
          <a:xfrm>
            <a:off x="2080128" y="2285014"/>
            <a:ext cx="759104" cy="301873"/>
          </a:xfrm>
          <a:custGeom>
            <a:rect b="b" l="l" r="r" t="t"/>
            <a:pathLst>
              <a:path extrusionOk="0" h="120000" w="120000">
                <a:moveTo>
                  <a:pt x="0" y="119918"/>
                </a:moveTo>
                <a:lnTo>
                  <a:pt x="119917" y="0"/>
                </a:lnTo>
              </a:path>
            </a:pathLst>
          </a:custGeom>
          <a:noFill/>
          <a:ln cap="flat" cmpd="sng" w="1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77" name="Google Shape;277;p43"/>
          <p:cNvSpPr/>
          <p:nvPr/>
        </p:nvSpPr>
        <p:spPr>
          <a:xfrm>
            <a:off x="2779923" y="2264802"/>
            <a:ext cx="103926" cy="573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78" name="Google Shape;278;p43"/>
          <p:cNvSpPr/>
          <p:nvPr/>
        </p:nvSpPr>
        <p:spPr>
          <a:xfrm>
            <a:off x="2080128" y="2586680"/>
            <a:ext cx="755845" cy="300577"/>
          </a:xfrm>
          <a:custGeom>
            <a:rect b="b" l="l" r="r" t="t"/>
            <a:pathLst>
              <a:path extrusionOk="0" h="120000" w="120000">
                <a:moveTo>
                  <a:pt x="0" y="0"/>
                </a:moveTo>
                <a:lnTo>
                  <a:pt x="119952" y="119952"/>
                </a:lnTo>
              </a:path>
            </a:pathLst>
          </a:custGeom>
          <a:noFill/>
          <a:ln cap="flat" cmpd="sng" w="1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79" name="Google Shape;279;p43"/>
          <p:cNvSpPr/>
          <p:nvPr/>
        </p:nvSpPr>
        <p:spPr>
          <a:xfrm>
            <a:off x="2779923" y="2850036"/>
            <a:ext cx="103926" cy="5852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80" name="Google Shape;280;p43"/>
          <p:cNvSpPr/>
          <p:nvPr/>
        </p:nvSpPr>
        <p:spPr>
          <a:xfrm>
            <a:off x="4947589" y="1959215"/>
            <a:ext cx="759104" cy="301873"/>
          </a:xfrm>
          <a:custGeom>
            <a:rect b="b" l="l" r="r" t="t"/>
            <a:pathLst>
              <a:path extrusionOk="0" h="120000" w="120000">
                <a:moveTo>
                  <a:pt x="0" y="119918"/>
                </a:moveTo>
                <a:lnTo>
                  <a:pt x="119915" y="0"/>
                </a:lnTo>
              </a:path>
            </a:pathLst>
          </a:custGeom>
          <a:noFill/>
          <a:ln cap="flat" cmpd="sng" w="1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81" name="Google Shape;281;p43"/>
          <p:cNvSpPr/>
          <p:nvPr/>
        </p:nvSpPr>
        <p:spPr>
          <a:xfrm>
            <a:off x="5647374" y="1939003"/>
            <a:ext cx="103916" cy="573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82" name="Google Shape;282;p43"/>
          <p:cNvSpPr/>
          <p:nvPr/>
        </p:nvSpPr>
        <p:spPr>
          <a:xfrm>
            <a:off x="4947589" y="2260881"/>
            <a:ext cx="755845" cy="300577"/>
          </a:xfrm>
          <a:custGeom>
            <a:rect b="b" l="l" r="r" t="t"/>
            <a:pathLst>
              <a:path extrusionOk="0" h="120000" w="120000">
                <a:moveTo>
                  <a:pt x="0" y="0"/>
                </a:moveTo>
                <a:lnTo>
                  <a:pt x="119950" y="119952"/>
                </a:lnTo>
              </a:path>
            </a:pathLst>
          </a:custGeom>
          <a:noFill/>
          <a:ln cap="flat" cmpd="sng" w="1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83" name="Google Shape;283;p43"/>
          <p:cNvSpPr/>
          <p:nvPr/>
        </p:nvSpPr>
        <p:spPr>
          <a:xfrm>
            <a:off x="5647374" y="2524236"/>
            <a:ext cx="103916" cy="585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84" name="Google Shape;284;p43"/>
          <p:cNvSpPr txBox="1"/>
          <p:nvPr/>
        </p:nvSpPr>
        <p:spPr>
          <a:xfrm>
            <a:off x="4209697" y="3725682"/>
            <a:ext cx="512042" cy="325625"/>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2400">
                <a:latin typeface="Tahoma"/>
                <a:ea typeface="Tahoma"/>
                <a:cs typeface="Tahoma"/>
                <a:sym typeface="Tahoma"/>
              </a:rPr>
              <a:t>i.e.</a:t>
            </a:r>
            <a:endParaRPr sz="2400">
              <a:latin typeface="Tahoma"/>
              <a:ea typeface="Tahoma"/>
              <a:cs typeface="Tahoma"/>
              <a:sym typeface="Tahoma"/>
            </a:endParaRPr>
          </a:p>
        </p:txBody>
      </p:sp>
      <p:sp>
        <p:nvSpPr>
          <p:cNvPr id="285" name="Google Shape;285;p43"/>
          <p:cNvSpPr txBox="1"/>
          <p:nvPr/>
        </p:nvSpPr>
        <p:spPr>
          <a:xfrm>
            <a:off x="4915581" y="3725682"/>
            <a:ext cx="3780859" cy="325625"/>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2400">
                <a:latin typeface="Tahoma"/>
                <a:ea typeface="Tahoma"/>
                <a:cs typeface="Tahoma"/>
                <a:sym typeface="Tahoma"/>
              </a:rPr>
              <a:t>weight-updating	rule</a:t>
            </a:r>
            <a:endParaRPr sz="2400">
              <a:latin typeface="Tahoma"/>
              <a:ea typeface="Tahoma"/>
              <a:cs typeface="Tahoma"/>
              <a:sym typeface="Tahoma"/>
            </a:endParaRPr>
          </a:p>
        </p:txBody>
      </p:sp>
      <p:sp>
        <p:nvSpPr>
          <p:cNvPr id="286" name="Google Shape;286;p43"/>
          <p:cNvSpPr txBox="1"/>
          <p:nvPr/>
        </p:nvSpPr>
        <p:spPr>
          <a:xfrm>
            <a:off x="447067" y="3707022"/>
            <a:ext cx="3568549" cy="671549"/>
          </a:xfrm>
          <a:prstGeom prst="rect">
            <a:avLst/>
          </a:prstGeom>
          <a:noFill/>
          <a:ln>
            <a:noFill/>
          </a:ln>
        </p:spPr>
        <p:txBody>
          <a:bodyPr anchorCtr="0" anchor="t" bIns="0" lIns="0" spcFirstLastPara="1" rIns="0" wrap="square" tIns="34400">
            <a:noAutofit/>
          </a:bodyPr>
          <a:lstStyle/>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Essence:	(learning	rule, </a:t>
            </a:r>
            <a:r>
              <a:rPr i="1" lang="en" sz="2400">
                <a:latin typeface="Trebuchet MS"/>
                <a:ea typeface="Trebuchet MS"/>
                <a:cs typeface="Trebuchet MS"/>
                <a:sym typeface="Trebuchet MS"/>
              </a:rPr>
              <a:t>Hebb</a:t>
            </a:r>
            <a:r>
              <a:rPr lang="en" sz="2400">
                <a:latin typeface="Tahoma"/>
                <a:ea typeface="Tahoma"/>
                <a:cs typeface="Tahoma"/>
                <a:sym typeface="Tahoma"/>
              </a:rPr>
              <a:t>-rule, etc.)</a:t>
            </a:r>
            <a:endParaRPr sz="2400">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2290657" y="232737"/>
            <a:ext cx="45627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Learning in ANNs (cont.)</a:t>
            </a:r>
            <a:endParaRPr sz="1100"/>
          </a:p>
        </p:txBody>
      </p:sp>
      <p:sp>
        <p:nvSpPr>
          <p:cNvPr id="292" name="Google Shape;292;p44"/>
          <p:cNvSpPr txBox="1"/>
          <p:nvPr/>
        </p:nvSpPr>
        <p:spPr>
          <a:xfrm>
            <a:off x="447104" y="809749"/>
            <a:ext cx="8249700" cy="3524100"/>
          </a:xfrm>
          <a:prstGeom prst="rect">
            <a:avLst/>
          </a:prstGeom>
          <a:noFill/>
          <a:ln>
            <a:noFill/>
          </a:ln>
        </p:spPr>
        <p:txBody>
          <a:bodyPr anchorCtr="0" anchor="t" bIns="0" lIns="0" spcFirstLastPara="1" rIns="0" wrap="square" tIns="12650">
            <a:noAutofit/>
          </a:bodyPr>
          <a:lstStyle/>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Supervised learning: minimization of an error.</a:t>
            </a:r>
            <a:endParaRPr sz="2400">
              <a:latin typeface="Tahoma"/>
              <a:ea typeface="Tahoma"/>
              <a:cs typeface="Tahoma"/>
              <a:sym typeface="Tahoma"/>
            </a:endParaRPr>
          </a:p>
          <a:p>
            <a:pPr indent="-254000" lvl="0" marL="266700" marR="0" rtl="0" algn="just">
              <a:lnSpc>
                <a:spcPct val="106900"/>
              </a:lnSpc>
              <a:spcBef>
                <a:spcPts val="1800"/>
              </a:spcBef>
              <a:spcAft>
                <a:spcPts val="0"/>
              </a:spcAft>
              <a:buSzPts val="2400"/>
              <a:buFont typeface="Arial"/>
              <a:buChar char="•"/>
            </a:pPr>
            <a:r>
              <a:rPr lang="en" sz="2400">
                <a:latin typeface="Tahoma"/>
                <a:ea typeface="Tahoma"/>
                <a:cs typeface="Tahoma"/>
                <a:sym typeface="Tahoma"/>
              </a:rPr>
              <a:t>Unsupervised learning: based on the correlations among  input data.</a:t>
            </a:r>
            <a:endParaRPr sz="2400">
              <a:latin typeface="Tahoma"/>
              <a:ea typeface="Tahoma"/>
              <a:cs typeface="Tahoma"/>
              <a:sym typeface="Tahoma"/>
            </a:endParaRPr>
          </a:p>
          <a:p>
            <a:pPr indent="-254000" lvl="0" marL="266700" marR="0" rtl="0" algn="just">
              <a:lnSpc>
                <a:spcPct val="106900"/>
              </a:lnSpc>
              <a:spcBef>
                <a:spcPts val="1800"/>
              </a:spcBef>
              <a:spcAft>
                <a:spcPts val="0"/>
              </a:spcAft>
              <a:buSzPts val="2400"/>
              <a:buFont typeface="Arial"/>
              <a:buChar char="•"/>
            </a:pPr>
            <a:r>
              <a:rPr lang="en" sz="2400">
                <a:latin typeface="Tahoma"/>
                <a:ea typeface="Tahoma"/>
                <a:cs typeface="Tahoma"/>
                <a:sym typeface="Tahoma"/>
              </a:rPr>
              <a:t>Reinforcement learning: special case of supervised learning  where the exact output is not known (“learning what to  do”).</a:t>
            </a:r>
            <a:endParaRPr sz="2400">
              <a:latin typeface="Tahoma"/>
              <a:ea typeface="Tahoma"/>
              <a:cs typeface="Tahoma"/>
              <a:sym typeface="Tahoma"/>
            </a:endParaRPr>
          </a:p>
          <a:p>
            <a:pPr indent="-254000" lvl="0" marL="266700" marR="0" rtl="0" algn="just">
              <a:lnSpc>
                <a:spcPct val="106900"/>
              </a:lnSpc>
              <a:spcBef>
                <a:spcPts val="1800"/>
              </a:spcBef>
              <a:spcAft>
                <a:spcPts val="0"/>
              </a:spcAft>
              <a:buSzPts val="2400"/>
              <a:buFont typeface="Arial"/>
              <a:buChar char="•"/>
            </a:pPr>
            <a:r>
              <a:rPr lang="en" sz="2400">
                <a:latin typeface="Tahoma"/>
                <a:ea typeface="Tahoma"/>
                <a:cs typeface="Tahoma"/>
                <a:sym typeface="Tahoma"/>
              </a:rPr>
              <a:t>Corrective learning: the magnitude of an error, together  with the input vector, determines the magnitude of the  correction to the weights.</a:t>
            </a:r>
            <a:endParaRPr sz="2400">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1934683" y="330412"/>
            <a:ext cx="52746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Evolutionary Algorithms (EA)</a:t>
            </a:r>
            <a:endParaRPr sz="1100"/>
          </a:p>
        </p:txBody>
      </p:sp>
      <p:sp>
        <p:nvSpPr>
          <p:cNvPr id="298" name="Google Shape;298;p45"/>
          <p:cNvSpPr txBox="1"/>
          <p:nvPr>
            <p:ph idx="1" type="body"/>
          </p:nvPr>
        </p:nvSpPr>
        <p:spPr>
          <a:xfrm>
            <a:off x="447129" y="800452"/>
            <a:ext cx="8249700" cy="3542700"/>
          </a:xfrm>
          <a:prstGeom prst="rect">
            <a:avLst/>
          </a:prstGeom>
          <a:noFill/>
          <a:ln>
            <a:noFill/>
          </a:ln>
        </p:spPr>
        <p:txBody>
          <a:bodyPr anchorCtr="0" anchor="t" bIns="0" lIns="0" spcFirstLastPara="1" rIns="0" wrap="square" tIns="9600">
            <a:noAutofit/>
          </a:bodyPr>
          <a:lstStyle/>
          <a:p>
            <a:pPr indent="-254000" lvl="0" marL="266700" marR="0" rtl="0" algn="just">
              <a:lnSpc>
                <a:spcPct val="106900"/>
              </a:lnSpc>
              <a:spcBef>
                <a:spcPts val="0"/>
              </a:spcBef>
              <a:spcAft>
                <a:spcPts val="0"/>
              </a:spcAft>
              <a:buClr>
                <a:schemeClr val="dk1"/>
              </a:buClr>
              <a:buSzPts val="2400"/>
              <a:buFont typeface="Arial"/>
              <a:buChar char="•"/>
            </a:pPr>
            <a:r>
              <a:rPr b="0" i="0" lang="en" sz="2400" u="none" cap="none" strike="noStrike">
                <a:solidFill>
                  <a:schemeClr val="dk1"/>
                </a:solidFill>
                <a:latin typeface="Tahoma"/>
                <a:ea typeface="Tahoma"/>
                <a:cs typeface="Tahoma"/>
                <a:sym typeface="Tahoma"/>
              </a:rPr>
              <a:t>Class of population-based stochastic search algorithms inspired by natural evolution.</a:t>
            </a:r>
            <a:endParaRPr sz="1100"/>
          </a:p>
          <a:p>
            <a:pPr indent="-254000" lvl="0" marL="266700" marR="0" rtl="0" algn="just">
              <a:lnSpc>
                <a:spcPct val="106900"/>
              </a:lnSpc>
              <a:spcBef>
                <a:spcPts val="1800"/>
              </a:spcBef>
              <a:spcAft>
                <a:spcPts val="0"/>
              </a:spcAft>
              <a:buClr>
                <a:schemeClr val="dk1"/>
              </a:buClr>
              <a:buSzPts val="2400"/>
              <a:buFont typeface="Arial"/>
              <a:buChar char="•"/>
            </a:pPr>
            <a:r>
              <a:rPr b="0" i="0" lang="en" sz="2400" u="none" cap="none" strike="noStrike">
                <a:solidFill>
                  <a:schemeClr val="dk1"/>
                </a:solidFill>
                <a:latin typeface="Tahoma"/>
                <a:ea typeface="Tahoma"/>
                <a:cs typeface="Tahoma"/>
                <a:sym typeface="Tahoma"/>
              </a:rPr>
              <a:t>Individuals compete and exchange information in order to  perform certain tasks.</a:t>
            </a:r>
            <a:endParaRPr sz="1100"/>
          </a:p>
          <a:p>
            <a:pPr indent="-254000" lvl="0" marL="266700" marR="0" rtl="0" algn="just">
              <a:lnSpc>
                <a:spcPct val="106900"/>
              </a:lnSpc>
              <a:spcBef>
                <a:spcPts val="1800"/>
              </a:spcBef>
              <a:spcAft>
                <a:spcPts val="0"/>
              </a:spcAft>
              <a:buClr>
                <a:schemeClr val="dk1"/>
              </a:buClr>
              <a:buSzPts val="2400"/>
              <a:buFont typeface="Arial"/>
              <a:buChar char="•"/>
            </a:pPr>
            <a:r>
              <a:rPr b="0" i="0" lang="en" sz="2400" u="none" cap="none" strike="noStrike">
                <a:solidFill>
                  <a:schemeClr val="dk1"/>
                </a:solidFill>
                <a:latin typeface="Tahoma"/>
                <a:ea typeface="Tahoma"/>
                <a:cs typeface="Tahoma"/>
                <a:sym typeface="Tahoma"/>
              </a:rPr>
              <a:t>EAs are good for complex and hard problems with local  minima.</a:t>
            </a:r>
            <a:endParaRPr sz="1100"/>
          </a:p>
          <a:p>
            <a:pPr indent="-254000" lvl="0" marL="266700" marR="0" rtl="0" algn="just">
              <a:lnSpc>
                <a:spcPct val="106900"/>
              </a:lnSpc>
              <a:spcBef>
                <a:spcPts val="1800"/>
              </a:spcBef>
              <a:spcAft>
                <a:spcPts val="0"/>
              </a:spcAft>
              <a:buClr>
                <a:schemeClr val="dk1"/>
              </a:buClr>
              <a:buSzPts val="2400"/>
              <a:buFont typeface="Arial"/>
              <a:buChar char="•"/>
            </a:pPr>
            <a:r>
              <a:rPr b="0" i="0" lang="en" sz="2400" u="none" cap="none" strike="noStrike">
                <a:solidFill>
                  <a:schemeClr val="dk1"/>
                </a:solidFill>
                <a:latin typeface="Tahoma"/>
                <a:ea typeface="Tahoma"/>
                <a:cs typeface="Tahoma"/>
                <a:sym typeface="Tahoma"/>
              </a:rPr>
              <a:t>Fitness function required (for almost all algorithms), but  EAs do not depend on gradient information and also work  with </a:t>
            </a:r>
            <a:r>
              <a:rPr lang="en"/>
              <a:t>non differential</a:t>
            </a:r>
            <a:r>
              <a:rPr b="0" i="0" lang="en" sz="2400" u="none" cap="none" strike="noStrike">
                <a:solidFill>
                  <a:schemeClr val="dk1"/>
                </a:solidFill>
                <a:latin typeface="Tahoma"/>
                <a:ea typeface="Tahoma"/>
                <a:cs typeface="Tahoma"/>
                <a:sym typeface="Tahoma"/>
              </a:rPr>
              <a:t> error functions.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446882" y="410984"/>
            <a:ext cx="8250300" cy="774900"/>
          </a:xfrm>
          <a:prstGeom prst="rect">
            <a:avLst/>
          </a:prstGeom>
          <a:noFill/>
          <a:ln>
            <a:noFill/>
          </a:ln>
        </p:spPr>
        <p:txBody>
          <a:bodyPr anchorCtr="0" anchor="t" bIns="0" lIns="0" spcFirstLastPara="1" rIns="0" wrap="square" tIns="8575">
            <a:noAutofit/>
          </a:bodyPr>
          <a:lstStyle/>
          <a:p>
            <a:pPr indent="-2844800" lvl="0" marL="2844800" marR="0" rtl="0" algn="ctr">
              <a:lnSpc>
                <a:spcPct val="126197"/>
              </a:lnSpc>
              <a:spcBef>
                <a:spcPts val="0"/>
              </a:spcBef>
              <a:spcAft>
                <a:spcPts val="0"/>
              </a:spcAft>
              <a:buNone/>
            </a:pPr>
            <a:r>
              <a:rPr b="1" i="0" lang="en" sz="2800" u="none" cap="none" strike="noStrike">
                <a:solidFill>
                  <a:srgbClr val="0000B2"/>
                </a:solidFill>
                <a:latin typeface="Arial"/>
                <a:ea typeface="Arial"/>
                <a:cs typeface="Arial"/>
                <a:sym typeface="Arial"/>
              </a:rPr>
              <a:t>Evolving  Artificial Neural Networks:	</a:t>
            </a:r>
            <a:endParaRPr b="1" i="0" sz="2800" u="none" cap="none" strike="noStrike">
              <a:solidFill>
                <a:srgbClr val="0000B2"/>
              </a:solidFill>
              <a:latin typeface="Arial"/>
              <a:ea typeface="Arial"/>
              <a:cs typeface="Arial"/>
              <a:sym typeface="Arial"/>
            </a:endParaRPr>
          </a:p>
          <a:p>
            <a:pPr indent="-2844800" lvl="0" marL="2844800" marR="0" rtl="0" algn="ctr">
              <a:lnSpc>
                <a:spcPct val="126197"/>
              </a:lnSpc>
              <a:spcBef>
                <a:spcPts val="0"/>
              </a:spcBef>
              <a:spcAft>
                <a:spcPts val="0"/>
              </a:spcAft>
              <a:buNone/>
            </a:pPr>
            <a:r>
              <a:rPr b="1" i="0" lang="en" sz="2800" u="none" cap="none" strike="noStrike">
                <a:solidFill>
                  <a:srgbClr val="0000B2"/>
                </a:solidFill>
                <a:latin typeface="Arial"/>
                <a:ea typeface="Arial"/>
                <a:cs typeface="Arial"/>
                <a:sym typeface="Arial"/>
              </a:rPr>
              <a:t>What can  be Evolved?</a:t>
            </a:r>
            <a:endParaRPr sz="1100"/>
          </a:p>
        </p:txBody>
      </p:sp>
      <p:sp>
        <p:nvSpPr>
          <p:cNvPr id="304" name="Google Shape;304;p46"/>
          <p:cNvSpPr txBox="1"/>
          <p:nvPr/>
        </p:nvSpPr>
        <p:spPr>
          <a:xfrm>
            <a:off x="446882" y="1594541"/>
            <a:ext cx="8250300" cy="2652900"/>
          </a:xfrm>
          <a:prstGeom prst="rect">
            <a:avLst/>
          </a:prstGeom>
          <a:noFill/>
          <a:ln>
            <a:noFill/>
          </a:ln>
        </p:spPr>
        <p:txBody>
          <a:bodyPr anchorCtr="0" anchor="t" bIns="0" lIns="0" spcFirstLastPara="1" rIns="0" wrap="square" tIns="12650">
            <a:noAutofit/>
          </a:bodyPr>
          <a:lstStyle/>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Connection weights</a:t>
            </a:r>
            <a:endParaRPr sz="2400">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lang="en" sz="2400">
                <a:latin typeface="Tahoma"/>
                <a:ea typeface="Tahoma"/>
                <a:cs typeface="Tahoma"/>
                <a:sym typeface="Tahoma"/>
              </a:rPr>
              <a:t>Architectures (including transfer functions)</a:t>
            </a:r>
            <a:endParaRPr sz="2400">
              <a:latin typeface="Tahoma"/>
              <a:ea typeface="Tahoma"/>
              <a:cs typeface="Tahoma"/>
              <a:sym typeface="Tahoma"/>
            </a:endParaRPr>
          </a:p>
          <a:p>
            <a:pPr indent="-254000" lvl="0" marL="266700" marR="0" rtl="0" algn="l">
              <a:lnSpc>
                <a:spcPct val="100000"/>
              </a:lnSpc>
              <a:spcBef>
                <a:spcPts val="2400"/>
              </a:spcBef>
              <a:spcAft>
                <a:spcPts val="0"/>
              </a:spcAft>
              <a:buSzPts val="2400"/>
              <a:buFont typeface="Arial"/>
              <a:buChar char="•"/>
            </a:pPr>
            <a:r>
              <a:rPr lang="en" sz="2400">
                <a:latin typeface="Tahoma"/>
                <a:ea typeface="Tahoma"/>
                <a:cs typeface="Tahoma"/>
                <a:sym typeface="Tahoma"/>
              </a:rPr>
              <a:t>Learning rules (“learning to learn”)</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4300">
              <a:latin typeface="Times New Roman"/>
              <a:ea typeface="Times New Roman"/>
              <a:cs typeface="Times New Roman"/>
              <a:sym typeface="Times New Roman"/>
            </a:endParaRPr>
          </a:p>
          <a:p>
            <a:pPr indent="0" lvl="0" marL="12700" marR="0" rtl="0" algn="l">
              <a:lnSpc>
                <a:spcPct val="106900"/>
              </a:lnSpc>
              <a:spcBef>
                <a:spcPts val="0"/>
              </a:spcBef>
              <a:spcAft>
                <a:spcPts val="0"/>
              </a:spcAft>
              <a:buNone/>
            </a:pPr>
            <a:r>
              <a:rPr lang="en" sz="2400">
                <a:latin typeface="Tahoma"/>
                <a:ea typeface="Tahoma"/>
                <a:cs typeface="Tahoma"/>
                <a:sym typeface="Tahoma"/>
              </a:rPr>
              <a:t>However, it is better not to employ EAs at all possible levels  (architecture, weights, learning rules) of evolution. Why?</a:t>
            </a:r>
            <a:endParaRPr sz="2400">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47"/>
          <p:cNvSpPr txBox="1"/>
          <p:nvPr/>
        </p:nvSpPr>
        <p:spPr>
          <a:xfrm>
            <a:off x="446307" y="253616"/>
            <a:ext cx="1160376" cy="166268"/>
          </a:xfrm>
          <a:prstGeom prst="rect">
            <a:avLst/>
          </a:prstGeom>
          <a:noFill/>
          <a:ln>
            <a:noFill/>
          </a:ln>
        </p:spPr>
        <p:txBody>
          <a:bodyPr anchorCtr="0" anchor="t" bIns="0" lIns="0" spcFirstLastPara="1" rIns="0" wrap="square" tIns="13650">
            <a:noAutofit/>
          </a:bodyPr>
          <a:lstStyle/>
          <a:p>
            <a:pPr indent="0" lvl="0" marL="12700" marR="0" rtl="0" algn="l">
              <a:lnSpc>
                <a:spcPct val="100000"/>
              </a:lnSpc>
              <a:spcBef>
                <a:spcPts val="0"/>
              </a:spcBef>
              <a:spcAft>
                <a:spcPts val="0"/>
              </a:spcAft>
              <a:buNone/>
            </a:pPr>
            <a:r>
              <a:rPr lang="en" sz="1100">
                <a:solidFill>
                  <a:srgbClr val="0000B2"/>
                </a:solidFill>
                <a:latin typeface="Tahoma"/>
                <a:ea typeface="Tahoma"/>
                <a:cs typeface="Tahoma"/>
                <a:sym typeface="Tahoma"/>
              </a:rPr>
              <a:t>Christof Teuscher</a:t>
            </a:r>
            <a:endParaRPr sz="1100">
              <a:latin typeface="Tahoma"/>
              <a:ea typeface="Tahoma"/>
              <a:cs typeface="Tahoma"/>
              <a:sym typeface="Tahoma"/>
            </a:endParaRPr>
          </a:p>
        </p:txBody>
      </p:sp>
      <p:sp>
        <p:nvSpPr>
          <p:cNvPr id="310" name="Google Shape;310;p47"/>
          <p:cNvSpPr txBox="1"/>
          <p:nvPr>
            <p:ph type="title"/>
          </p:nvPr>
        </p:nvSpPr>
        <p:spPr>
          <a:xfrm>
            <a:off x="2033497" y="625909"/>
            <a:ext cx="5076440" cy="387382"/>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Example:	Network Encoding</a:t>
            </a:r>
            <a:endParaRPr sz="1100"/>
          </a:p>
        </p:txBody>
      </p:sp>
      <p:sp>
        <p:nvSpPr>
          <p:cNvPr id="311" name="Google Shape;311;p47"/>
          <p:cNvSpPr/>
          <p:nvPr/>
        </p:nvSpPr>
        <p:spPr>
          <a:xfrm>
            <a:off x="1817436" y="1518466"/>
            <a:ext cx="213395" cy="169722"/>
          </a:xfrm>
          <a:custGeom>
            <a:rect b="b" l="l" r="r" t="t"/>
            <a:pathLst>
              <a:path extrusionOk="0" h="120000" w="120000">
                <a:moveTo>
                  <a:pt x="119799" y="59899"/>
                </a:moveTo>
                <a:lnTo>
                  <a:pt x="115092" y="83215"/>
                </a:lnTo>
                <a:lnTo>
                  <a:pt x="102255" y="102254"/>
                </a:lnTo>
                <a:lnTo>
                  <a:pt x="83215" y="115092"/>
                </a:lnTo>
                <a:lnTo>
                  <a:pt x="59899" y="119799"/>
                </a:lnTo>
                <a:lnTo>
                  <a:pt x="36583" y="115092"/>
                </a:lnTo>
                <a:lnTo>
                  <a:pt x="17544" y="102254"/>
                </a:lnTo>
                <a:lnTo>
                  <a:pt x="4707" y="83215"/>
                </a:lnTo>
                <a:lnTo>
                  <a:pt x="0" y="59899"/>
                </a:lnTo>
                <a:lnTo>
                  <a:pt x="4707" y="36583"/>
                </a:lnTo>
                <a:lnTo>
                  <a:pt x="17544" y="17544"/>
                </a:lnTo>
                <a:lnTo>
                  <a:pt x="36583" y="4707"/>
                </a:lnTo>
                <a:lnTo>
                  <a:pt x="59899" y="0"/>
                </a:lnTo>
                <a:lnTo>
                  <a:pt x="83215" y="4707"/>
                </a:lnTo>
                <a:lnTo>
                  <a:pt x="102255" y="17544"/>
                </a:lnTo>
                <a:lnTo>
                  <a:pt x="115092" y="36583"/>
                </a:lnTo>
                <a:lnTo>
                  <a:pt x="119799" y="5989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12" name="Google Shape;312;p47"/>
          <p:cNvSpPr/>
          <p:nvPr/>
        </p:nvSpPr>
        <p:spPr>
          <a:xfrm>
            <a:off x="2576786" y="1509239"/>
            <a:ext cx="213395" cy="169722"/>
          </a:xfrm>
          <a:custGeom>
            <a:rect b="b" l="l" r="r" t="t"/>
            <a:pathLst>
              <a:path extrusionOk="0" h="120000" w="120000">
                <a:moveTo>
                  <a:pt x="119799" y="59899"/>
                </a:moveTo>
                <a:lnTo>
                  <a:pt x="115092" y="83215"/>
                </a:lnTo>
                <a:lnTo>
                  <a:pt x="102255" y="102254"/>
                </a:lnTo>
                <a:lnTo>
                  <a:pt x="83215" y="115092"/>
                </a:lnTo>
                <a:lnTo>
                  <a:pt x="59899" y="119799"/>
                </a:lnTo>
                <a:lnTo>
                  <a:pt x="36584" y="115092"/>
                </a:lnTo>
                <a:lnTo>
                  <a:pt x="17544" y="102254"/>
                </a:lnTo>
                <a:lnTo>
                  <a:pt x="4707" y="83215"/>
                </a:lnTo>
                <a:lnTo>
                  <a:pt x="0" y="59899"/>
                </a:lnTo>
                <a:lnTo>
                  <a:pt x="4707" y="36583"/>
                </a:lnTo>
                <a:lnTo>
                  <a:pt x="17544" y="17544"/>
                </a:lnTo>
                <a:lnTo>
                  <a:pt x="36584" y="4707"/>
                </a:lnTo>
                <a:lnTo>
                  <a:pt x="59899" y="0"/>
                </a:lnTo>
                <a:lnTo>
                  <a:pt x="83215" y="4707"/>
                </a:lnTo>
                <a:lnTo>
                  <a:pt x="102255" y="17544"/>
                </a:lnTo>
                <a:lnTo>
                  <a:pt x="115092" y="36583"/>
                </a:lnTo>
                <a:lnTo>
                  <a:pt x="119799" y="5989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13" name="Google Shape;313;p47"/>
          <p:cNvSpPr/>
          <p:nvPr/>
        </p:nvSpPr>
        <p:spPr>
          <a:xfrm>
            <a:off x="2197111" y="1962195"/>
            <a:ext cx="213395" cy="169722"/>
          </a:xfrm>
          <a:custGeom>
            <a:rect b="b" l="l" r="r" t="t"/>
            <a:pathLst>
              <a:path extrusionOk="0" h="120000" w="120000">
                <a:moveTo>
                  <a:pt x="119799" y="59899"/>
                </a:moveTo>
                <a:lnTo>
                  <a:pt x="115092" y="83215"/>
                </a:lnTo>
                <a:lnTo>
                  <a:pt x="102254" y="102255"/>
                </a:lnTo>
                <a:lnTo>
                  <a:pt x="83215" y="115092"/>
                </a:lnTo>
                <a:lnTo>
                  <a:pt x="59899" y="119799"/>
                </a:lnTo>
                <a:lnTo>
                  <a:pt x="36583" y="115092"/>
                </a:lnTo>
                <a:lnTo>
                  <a:pt x="17544" y="102255"/>
                </a:lnTo>
                <a:lnTo>
                  <a:pt x="4707" y="83215"/>
                </a:lnTo>
                <a:lnTo>
                  <a:pt x="0" y="59899"/>
                </a:lnTo>
                <a:lnTo>
                  <a:pt x="4707" y="36583"/>
                </a:lnTo>
                <a:lnTo>
                  <a:pt x="17544" y="17544"/>
                </a:lnTo>
                <a:lnTo>
                  <a:pt x="36583" y="4707"/>
                </a:lnTo>
                <a:lnTo>
                  <a:pt x="59899" y="0"/>
                </a:lnTo>
                <a:lnTo>
                  <a:pt x="83215" y="4707"/>
                </a:lnTo>
                <a:lnTo>
                  <a:pt x="102254" y="17544"/>
                </a:lnTo>
                <a:lnTo>
                  <a:pt x="115092" y="36583"/>
                </a:lnTo>
                <a:lnTo>
                  <a:pt x="119799" y="5989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aphicFrame>
        <p:nvGraphicFramePr>
          <p:cNvPr id="314" name="Google Shape;314;p47"/>
          <p:cNvGraphicFramePr/>
          <p:nvPr/>
        </p:nvGraphicFramePr>
        <p:xfrm>
          <a:off x="5479455" y="1298069"/>
          <a:ext cx="3000000" cy="3000000"/>
        </p:xfrm>
        <a:graphic>
          <a:graphicData uri="http://schemas.openxmlformats.org/drawingml/2006/table">
            <a:tbl>
              <a:tblPr bandRow="1" firstRow="1">
                <a:noFill/>
                <a:tableStyleId>{E6617117-A99A-4AA2-BE3C-6BF0C14CD312}</a:tableStyleId>
              </a:tblPr>
              <a:tblGrid>
                <a:gridCol w="190025"/>
                <a:gridCol w="190025"/>
                <a:gridCol w="190025"/>
              </a:tblGrid>
              <a:tr h="226300">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15" name="Google Shape;315;p47"/>
          <p:cNvSpPr/>
          <p:nvPr/>
        </p:nvSpPr>
        <p:spPr>
          <a:xfrm>
            <a:off x="4107086" y="1565439"/>
            <a:ext cx="0" cy="75576"/>
          </a:xfrm>
          <a:custGeom>
            <a:rect b="b" l="l" r="r" t="t"/>
            <a:pathLst>
              <a:path extrusionOk="0" h="120000" w="120000">
                <a:moveTo>
                  <a:pt x="0" y="0"/>
                </a:moveTo>
                <a:lnTo>
                  <a:pt x="0" y="11986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16" name="Google Shape;316;p47"/>
          <p:cNvSpPr/>
          <p:nvPr/>
        </p:nvSpPr>
        <p:spPr>
          <a:xfrm>
            <a:off x="4296920" y="1565439"/>
            <a:ext cx="0" cy="226729"/>
          </a:xfrm>
          <a:custGeom>
            <a:rect b="b" l="l" r="r" t="t"/>
            <a:pathLst>
              <a:path extrusionOk="0" h="120000" w="120000">
                <a:moveTo>
                  <a:pt x="0" y="0"/>
                </a:moveTo>
                <a:lnTo>
                  <a:pt x="0" y="11986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17" name="Google Shape;317;p47"/>
          <p:cNvSpPr/>
          <p:nvPr/>
        </p:nvSpPr>
        <p:spPr>
          <a:xfrm>
            <a:off x="4486772" y="1565439"/>
            <a:ext cx="0" cy="377881"/>
          </a:xfrm>
          <a:custGeom>
            <a:rect b="b" l="l" r="r" t="t"/>
            <a:pathLst>
              <a:path extrusionOk="0" h="120000" w="120000">
                <a:moveTo>
                  <a:pt x="0" y="0"/>
                </a:moveTo>
                <a:lnTo>
                  <a:pt x="0" y="11986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18" name="Google Shape;318;p47"/>
          <p:cNvSpPr/>
          <p:nvPr/>
        </p:nvSpPr>
        <p:spPr>
          <a:xfrm>
            <a:off x="2406776" y="1662741"/>
            <a:ext cx="204165" cy="262573"/>
          </a:xfrm>
          <a:custGeom>
            <a:rect b="b" l="l" r="r" t="t"/>
            <a:pathLst>
              <a:path extrusionOk="0" h="120000" w="120000">
                <a:moveTo>
                  <a:pt x="119760" y="0"/>
                </a:moveTo>
                <a:lnTo>
                  <a:pt x="0" y="11998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19" name="Google Shape;319;p47"/>
          <p:cNvSpPr/>
          <p:nvPr/>
        </p:nvSpPr>
        <p:spPr>
          <a:xfrm>
            <a:off x="2376518" y="1925288"/>
            <a:ext cx="30408" cy="39300"/>
          </a:xfrm>
          <a:custGeom>
            <a:rect b="b" l="l" r="r" t="t"/>
            <a:pathLst>
              <a:path extrusionOk="0" h="120000" w="120000">
                <a:moveTo>
                  <a:pt x="119409" y="0"/>
                </a:moveTo>
                <a:lnTo>
                  <a:pt x="0" y="11905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0" name="Google Shape;320;p47"/>
          <p:cNvSpPr/>
          <p:nvPr/>
        </p:nvSpPr>
        <p:spPr>
          <a:xfrm>
            <a:off x="2376402" y="1925288"/>
            <a:ext cx="38010" cy="39731"/>
          </a:xfrm>
          <a:custGeom>
            <a:rect b="b" l="l" r="r" t="t"/>
            <a:pathLst>
              <a:path extrusionOk="0" h="120000" w="120000">
                <a:moveTo>
                  <a:pt x="33294" y="0"/>
                </a:moveTo>
                <a:lnTo>
                  <a:pt x="0" y="119071"/>
                </a:lnTo>
                <a:lnTo>
                  <a:pt x="119865" y="40532"/>
                </a:lnTo>
                <a:lnTo>
                  <a:pt x="3329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1" name="Google Shape;321;p47"/>
          <p:cNvSpPr/>
          <p:nvPr/>
        </p:nvSpPr>
        <p:spPr>
          <a:xfrm>
            <a:off x="2376402" y="1925288"/>
            <a:ext cx="38010" cy="39731"/>
          </a:xfrm>
          <a:custGeom>
            <a:rect b="b" l="l" r="r" t="t"/>
            <a:pathLst>
              <a:path extrusionOk="0" h="120000" w="120000">
                <a:moveTo>
                  <a:pt x="33294" y="0"/>
                </a:moveTo>
                <a:lnTo>
                  <a:pt x="0" y="119071"/>
                </a:lnTo>
                <a:lnTo>
                  <a:pt x="119865" y="40532"/>
                </a:lnTo>
                <a:lnTo>
                  <a:pt x="33294"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2" name="Google Shape;322;p47"/>
          <p:cNvSpPr/>
          <p:nvPr/>
        </p:nvSpPr>
        <p:spPr>
          <a:xfrm>
            <a:off x="1981961" y="1675323"/>
            <a:ext cx="225885" cy="266028"/>
          </a:xfrm>
          <a:custGeom>
            <a:rect b="b" l="l" r="r" t="t"/>
            <a:pathLst>
              <a:path extrusionOk="0" h="120000" w="120000">
                <a:moveTo>
                  <a:pt x="0" y="0"/>
                </a:moveTo>
                <a:lnTo>
                  <a:pt x="119735" y="11994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3" name="Google Shape;323;p47"/>
          <p:cNvSpPr/>
          <p:nvPr/>
        </p:nvSpPr>
        <p:spPr>
          <a:xfrm>
            <a:off x="2207348" y="1941225"/>
            <a:ext cx="20634" cy="24184"/>
          </a:xfrm>
          <a:custGeom>
            <a:rect b="b" l="l" r="r" t="t"/>
            <a:pathLst>
              <a:path extrusionOk="0" h="120000" w="120000">
                <a:moveTo>
                  <a:pt x="0" y="0"/>
                </a:moveTo>
                <a:lnTo>
                  <a:pt x="117185" y="11795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4" name="Google Shape;324;p47"/>
          <p:cNvSpPr/>
          <p:nvPr/>
        </p:nvSpPr>
        <p:spPr>
          <a:xfrm>
            <a:off x="2187619" y="1926965"/>
            <a:ext cx="40181" cy="38868"/>
          </a:xfrm>
          <a:custGeom>
            <a:rect b="b" l="l" r="r" t="t"/>
            <a:pathLst>
              <a:path extrusionOk="0" h="120000" w="120000">
                <a:moveTo>
                  <a:pt x="78738" y="0"/>
                </a:moveTo>
                <a:lnTo>
                  <a:pt x="0" y="44027"/>
                </a:lnTo>
                <a:lnTo>
                  <a:pt x="119688" y="119128"/>
                </a:lnTo>
                <a:lnTo>
                  <a:pt x="7873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5" name="Google Shape;325;p47"/>
          <p:cNvSpPr/>
          <p:nvPr/>
        </p:nvSpPr>
        <p:spPr>
          <a:xfrm>
            <a:off x="2187619" y="1926965"/>
            <a:ext cx="40181" cy="38868"/>
          </a:xfrm>
          <a:custGeom>
            <a:rect b="b" l="l" r="r" t="t"/>
            <a:pathLst>
              <a:path extrusionOk="0" h="120000" w="120000">
                <a:moveTo>
                  <a:pt x="0" y="44027"/>
                </a:moveTo>
                <a:lnTo>
                  <a:pt x="119688" y="119128"/>
                </a:lnTo>
                <a:lnTo>
                  <a:pt x="78738" y="0"/>
                </a:lnTo>
                <a:lnTo>
                  <a:pt x="0" y="4402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6" name="Google Shape;326;p47"/>
          <p:cNvSpPr txBox="1"/>
          <p:nvPr/>
        </p:nvSpPr>
        <p:spPr>
          <a:xfrm>
            <a:off x="3439014" y="1934266"/>
            <a:ext cx="1106619" cy="153312"/>
          </a:xfrm>
          <a:prstGeom prst="rect">
            <a:avLst/>
          </a:prstGeom>
          <a:noFill/>
          <a:ln>
            <a:noFill/>
          </a:ln>
        </p:spPr>
        <p:txBody>
          <a:bodyPr anchorCtr="0" anchor="t" bIns="0" lIns="0" spcFirstLastPara="1" rIns="0" wrap="square" tIns="11125">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value v of node 1</a:t>
            </a:r>
            <a:endParaRPr sz="1000">
              <a:latin typeface="Arial"/>
              <a:ea typeface="Arial"/>
              <a:cs typeface="Arial"/>
              <a:sym typeface="Arial"/>
            </a:endParaRPr>
          </a:p>
        </p:txBody>
      </p:sp>
      <p:sp>
        <p:nvSpPr>
          <p:cNvPr id="327" name="Google Shape;327;p47"/>
          <p:cNvSpPr txBox="1"/>
          <p:nvPr/>
        </p:nvSpPr>
        <p:spPr>
          <a:xfrm>
            <a:off x="4048771" y="1141593"/>
            <a:ext cx="1952602" cy="153312"/>
          </a:xfrm>
          <a:prstGeom prst="rect">
            <a:avLst/>
          </a:prstGeom>
          <a:noFill/>
          <a:ln>
            <a:noFill/>
          </a:ln>
        </p:spPr>
        <p:txBody>
          <a:bodyPr anchorCtr="0" anchor="t" bIns="0" lIns="0" spcFirstLastPara="1" rIns="0" wrap="square" tIns="11125">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node 1	node 2	node N</a:t>
            </a:r>
            <a:endParaRPr sz="1000">
              <a:latin typeface="Arial"/>
              <a:ea typeface="Arial"/>
              <a:cs typeface="Arial"/>
              <a:sym typeface="Arial"/>
            </a:endParaRPr>
          </a:p>
        </p:txBody>
      </p:sp>
      <p:sp>
        <p:nvSpPr>
          <p:cNvPr id="328" name="Google Shape;328;p47"/>
          <p:cNvSpPr txBox="1"/>
          <p:nvPr/>
        </p:nvSpPr>
        <p:spPr>
          <a:xfrm>
            <a:off x="3669105" y="1355488"/>
            <a:ext cx="268238" cy="123081"/>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lang="en" sz="800">
                <a:latin typeface="Arial"/>
                <a:ea typeface="Arial"/>
                <a:cs typeface="Arial"/>
                <a:sym typeface="Arial"/>
              </a:rPr>
              <a:t>gene</a:t>
            </a:r>
            <a:endParaRPr sz="800">
              <a:latin typeface="Arial"/>
              <a:ea typeface="Arial"/>
              <a:cs typeface="Arial"/>
              <a:sym typeface="Arial"/>
            </a:endParaRPr>
          </a:p>
        </p:txBody>
      </p:sp>
      <p:graphicFrame>
        <p:nvGraphicFramePr>
          <p:cNvPr id="329" name="Google Shape;329;p47"/>
          <p:cNvGraphicFramePr/>
          <p:nvPr/>
        </p:nvGraphicFramePr>
        <p:xfrm>
          <a:off x="4008214" y="1298069"/>
          <a:ext cx="3000000" cy="3000000"/>
        </p:xfrm>
        <a:graphic>
          <a:graphicData uri="http://schemas.openxmlformats.org/drawingml/2006/table">
            <a:tbl>
              <a:tblPr bandRow="1" firstRow="1">
                <a:noFill/>
                <a:tableStyleId>{E6617117-A99A-4AA2-BE3C-6BF0C14CD312}</a:tableStyleId>
              </a:tblPr>
              <a:tblGrid>
                <a:gridCol w="190025"/>
                <a:gridCol w="190025"/>
                <a:gridCol w="190025"/>
              </a:tblGrid>
              <a:tr h="226300">
                <a:tc>
                  <a:txBody>
                    <a:bodyPr/>
                    <a:lstStyle/>
                    <a:p>
                      <a:pPr indent="0" lvl="0" marL="50800" marR="0" rtl="0" algn="l">
                        <a:lnSpc>
                          <a:spcPct val="100000"/>
                        </a:lnSpc>
                        <a:spcBef>
                          <a:spcPts val="0"/>
                        </a:spcBef>
                        <a:spcAft>
                          <a:spcPts val="0"/>
                        </a:spcAft>
                        <a:buNone/>
                      </a:pPr>
                      <a:r>
                        <a:rPr lang="en" sz="700" u="none" cap="none" strike="noStrike">
                          <a:latin typeface="Arial"/>
                          <a:ea typeface="Arial"/>
                          <a:cs typeface="Arial"/>
                          <a:sym typeface="Arial"/>
                        </a:rPr>
                        <a:t>1</a:t>
                      </a:r>
                      <a:endParaRPr sz="700" u="none" cap="none" strike="noStrike">
                        <a:latin typeface="Arial"/>
                        <a:ea typeface="Arial"/>
                        <a:cs typeface="Arial"/>
                        <a:sym typeface="Arial"/>
                      </a:endParaRPr>
                    </a:p>
                  </a:txBody>
                  <a:tcPr marT="61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0" marR="0" rtl="0" algn="l">
                        <a:lnSpc>
                          <a:spcPct val="100000"/>
                        </a:lnSpc>
                        <a:spcBef>
                          <a:spcPts val="0"/>
                        </a:spcBef>
                        <a:spcAft>
                          <a:spcPts val="0"/>
                        </a:spcAft>
                        <a:buNone/>
                      </a:pPr>
                      <a:r>
                        <a:rPr lang="en" sz="700" u="none" cap="none" strike="noStrike">
                          <a:latin typeface="Arial"/>
                          <a:ea typeface="Arial"/>
                          <a:cs typeface="Arial"/>
                          <a:sym typeface="Arial"/>
                        </a:rPr>
                        <a:t>2</a:t>
                      </a:r>
                      <a:endParaRPr sz="700" u="none" cap="none" strike="noStrike">
                        <a:latin typeface="Arial"/>
                        <a:ea typeface="Arial"/>
                        <a:cs typeface="Arial"/>
                        <a:sym typeface="Arial"/>
                      </a:endParaRPr>
                    </a:p>
                  </a:txBody>
                  <a:tcPr marT="64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0" marR="0" rtl="0" algn="l">
                        <a:lnSpc>
                          <a:spcPct val="100000"/>
                        </a:lnSpc>
                        <a:spcBef>
                          <a:spcPts val="0"/>
                        </a:spcBef>
                        <a:spcAft>
                          <a:spcPts val="0"/>
                        </a:spcAft>
                        <a:buNone/>
                      </a:pPr>
                      <a:r>
                        <a:rPr lang="en" sz="700" u="none" cap="none" strike="noStrike">
                          <a:latin typeface="Arial"/>
                          <a:ea typeface="Arial"/>
                          <a:cs typeface="Arial"/>
                          <a:sym typeface="Arial"/>
                        </a:rPr>
                        <a:t>3</a:t>
                      </a:r>
                      <a:endParaRPr sz="700" u="none" cap="none" strike="noStrike">
                        <a:latin typeface="Arial"/>
                        <a:ea typeface="Arial"/>
                        <a:cs typeface="Arial"/>
                        <a:sym typeface="Arial"/>
                      </a:endParaRPr>
                    </a:p>
                  </a:txBody>
                  <a:tcPr marT="64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0" name="Google Shape;330;p47"/>
          <p:cNvSpPr txBox="1"/>
          <p:nvPr/>
        </p:nvSpPr>
        <p:spPr>
          <a:xfrm>
            <a:off x="5282715" y="1330324"/>
            <a:ext cx="1976494" cy="153312"/>
          </a:xfrm>
          <a:prstGeom prst="rect">
            <a:avLst/>
          </a:prstGeom>
          <a:noFill/>
          <a:ln>
            <a:noFill/>
          </a:ln>
        </p:spPr>
        <p:txBody>
          <a:bodyPr anchorCtr="0" anchor="t" bIns="0" lIns="0" spcFirstLastPara="1" rIns="0" wrap="square" tIns="11125">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	network genome</a:t>
            </a:r>
            <a:endParaRPr sz="1000">
              <a:latin typeface="Arial"/>
              <a:ea typeface="Arial"/>
              <a:cs typeface="Arial"/>
              <a:sym typeface="Arial"/>
            </a:endParaRPr>
          </a:p>
        </p:txBody>
      </p:sp>
      <p:graphicFrame>
        <p:nvGraphicFramePr>
          <p:cNvPr id="331" name="Google Shape;331;p47"/>
          <p:cNvGraphicFramePr/>
          <p:nvPr/>
        </p:nvGraphicFramePr>
        <p:xfrm>
          <a:off x="4625183" y="1298069"/>
          <a:ext cx="3000000" cy="3000000"/>
        </p:xfrm>
        <a:graphic>
          <a:graphicData uri="http://schemas.openxmlformats.org/drawingml/2006/table">
            <a:tbl>
              <a:tblPr bandRow="1" firstRow="1">
                <a:noFill/>
                <a:tableStyleId>{E6617117-A99A-4AA2-BE3C-6BF0C14CD312}</a:tableStyleId>
              </a:tblPr>
              <a:tblGrid>
                <a:gridCol w="190025"/>
                <a:gridCol w="190025"/>
                <a:gridCol w="190025"/>
              </a:tblGrid>
              <a:tr h="226300">
                <a:tc>
                  <a:txBody>
                    <a:bodyPr/>
                    <a:lstStyle/>
                    <a:p>
                      <a:pPr indent="-12700" lvl="0" marL="50800" marR="0" rtl="0" algn="l">
                        <a:lnSpc>
                          <a:spcPct val="100000"/>
                        </a:lnSpc>
                        <a:spcBef>
                          <a:spcPts val="0"/>
                        </a:spcBef>
                        <a:spcAft>
                          <a:spcPts val="0"/>
                        </a:spcAft>
                        <a:buNone/>
                      </a:pPr>
                      <a:r>
                        <a:rPr lang="en" sz="700" u="none" cap="none" strike="noStrike">
                          <a:latin typeface="Arial"/>
                          <a:ea typeface="Arial"/>
                          <a:cs typeface="Arial"/>
                          <a:sym typeface="Arial"/>
                        </a:rPr>
                        <a:t>4</a:t>
                      </a:r>
                      <a:endParaRPr sz="700" u="none" cap="none" strike="noStrike">
                        <a:latin typeface="Arial"/>
                        <a:ea typeface="Arial"/>
                        <a:cs typeface="Arial"/>
                        <a:sym typeface="Arial"/>
                      </a:endParaRPr>
                    </a:p>
                  </a:txBody>
                  <a:tcPr marT="64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2700" lvl="0" marL="50800" marR="0" rtl="0" algn="l">
                        <a:lnSpc>
                          <a:spcPct val="100000"/>
                        </a:lnSpc>
                        <a:spcBef>
                          <a:spcPts val="0"/>
                        </a:spcBef>
                        <a:spcAft>
                          <a:spcPts val="0"/>
                        </a:spcAft>
                        <a:buNone/>
                      </a:pPr>
                      <a:r>
                        <a:rPr lang="en" sz="700" u="none" cap="none" strike="noStrike">
                          <a:latin typeface="Arial"/>
                          <a:ea typeface="Arial"/>
                          <a:cs typeface="Arial"/>
                          <a:sym typeface="Arial"/>
                        </a:rPr>
                        <a:t>...</a:t>
                      </a:r>
                      <a:endParaRPr sz="700" u="none" cap="none" strike="noStrike">
                        <a:latin typeface="Arial"/>
                        <a:ea typeface="Arial"/>
                        <a:cs typeface="Arial"/>
                        <a:sym typeface="Arial"/>
                      </a:endParaRPr>
                    </a:p>
                  </a:txBody>
                  <a:tcPr marT="483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2" name="Google Shape;332;p47"/>
          <p:cNvSpPr txBox="1"/>
          <p:nvPr/>
        </p:nvSpPr>
        <p:spPr>
          <a:xfrm>
            <a:off x="2255865" y="1963624"/>
            <a:ext cx="100997" cy="153312"/>
          </a:xfrm>
          <a:prstGeom prst="rect">
            <a:avLst/>
          </a:prstGeom>
          <a:noFill/>
          <a:ln>
            <a:noFill/>
          </a:ln>
        </p:spPr>
        <p:txBody>
          <a:bodyPr anchorCtr="0" anchor="t" bIns="0" lIns="0" spcFirstLastPara="1" rIns="0" wrap="square" tIns="11125">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n</a:t>
            </a:r>
            <a:endParaRPr sz="1000">
              <a:latin typeface="Arial"/>
              <a:ea typeface="Arial"/>
              <a:cs typeface="Arial"/>
              <a:sym typeface="Arial"/>
            </a:endParaRPr>
          </a:p>
        </p:txBody>
      </p:sp>
      <p:sp>
        <p:nvSpPr>
          <p:cNvPr id="333" name="Google Shape;333;p47"/>
          <p:cNvSpPr txBox="1"/>
          <p:nvPr/>
        </p:nvSpPr>
        <p:spPr>
          <a:xfrm>
            <a:off x="1876190" y="1519056"/>
            <a:ext cx="100997" cy="153312"/>
          </a:xfrm>
          <a:prstGeom prst="rect">
            <a:avLst/>
          </a:prstGeom>
          <a:noFill/>
          <a:ln>
            <a:noFill/>
          </a:ln>
        </p:spPr>
        <p:txBody>
          <a:bodyPr anchorCtr="0" anchor="t" bIns="0" lIns="0" spcFirstLastPara="1" rIns="0" wrap="square" tIns="11125">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a</a:t>
            </a:r>
            <a:endParaRPr sz="1000">
              <a:latin typeface="Arial"/>
              <a:ea typeface="Arial"/>
              <a:cs typeface="Arial"/>
              <a:sym typeface="Arial"/>
            </a:endParaRPr>
          </a:p>
        </p:txBody>
      </p:sp>
      <p:sp>
        <p:nvSpPr>
          <p:cNvPr id="334" name="Google Shape;334;p47"/>
          <p:cNvSpPr txBox="1"/>
          <p:nvPr/>
        </p:nvSpPr>
        <p:spPr>
          <a:xfrm>
            <a:off x="2635541" y="1519056"/>
            <a:ext cx="100997" cy="153312"/>
          </a:xfrm>
          <a:prstGeom prst="rect">
            <a:avLst/>
          </a:prstGeom>
          <a:noFill/>
          <a:ln>
            <a:noFill/>
          </a:ln>
        </p:spPr>
        <p:txBody>
          <a:bodyPr anchorCtr="0" anchor="t" bIns="0" lIns="0" spcFirstLastPara="1" rIns="0" wrap="square" tIns="11125">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b</a:t>
            </a:r>
            <a:endParaRPr sz="1000">
              <a:latin typeface="Arial"/>
              <a:ea typeface="Arial"/>
              <a:cs typeface="Arial"/>
              <a:sym typeface="Arial"/>
            </a:endParaRPr>
          </a:p>
        </p:txBody>
      </p:sp>
      <p:sp>
        <p:nvSpPr>
          <p:cNvPr id="335" name="Google Shape;335;p47"/>
          <p:cNvSpPr txBox="1"/>
          <p:nvPr/>
        </p:nvSpPr>
        <p:spPr>
          <a:xfrm>
            <a:off x="2473124" y="2020663"/>
            <a:ext cx="93395" cy="153312"/>
          </a:xfrm>
          <a:prstGeom prst="rect">
            <a:avLst/>
          </a:prstGeom>
          <a:noFill/>
          <a:ln>
            <a:noFill/>
          </a:ln>
        </p:spPr>
        <p:txBody>
          <a:bodyPr anchorCtr="0" anchor="t" bIns="0" lIns="0" spcFirstLastPara="1" rIns="0" wrap="square" tIns="11125">
            <a:noAutofit/>
          </a:bodyPr>
          <a:lstStyle/>
          <a:p>
            <a:pPr indent="0" lvl="0" marL="12700" marR="0" rtl="0" algn="l">
              <a:lnSpc>
                <a:spcPct val="100000"/>
              </a:lnSpc>
              <a:spcBef>
                <a:spcPts val="0"/>
              </a:spcBef>
              <a:spcAft>
                <a:spcPts val="0"/>
              </a:spcAft>
              <a:buNone/>
            </a:pPr>
            <a:r>
              <a:rPr i="1" lang="en" sz="1000">
                <a:latin typeface="Arial"/>
                <a:ea typeface="Arial"/>
                <a:cs typeface="Arial"/>
                <a:sym typeface="Arial"/>
              </a:rPr>
              <a:t>v</a:t>
            </a:r>
            <a:endParaRPr sz="1000">
              <a:latin typeface="Arial"/>
              <a:ea typeface="Arial"/>
              <a:cs typeface="Arial"/>
              <a:sym typeface="Arial"/>
            </a:endParaRPr>
          </a:p>
        </p:txBody>
      </p:sp>
      <p:sp>
        <p:nvSpPr>
          <p:cNvPr id="336" name="Google Shape;336;p47"/>
          <p:cNvSpPr txBox="1"/>
          <p:nvPr/>
        </p:nvSpPr>
        <p:spPr>
          <a:xfrm>
            <a:off x="3027735" y="1617197"/>
            <a:ext cx="1328161" cy="319579"/>
          </a:xfrm>
          <a:prstGeom prst="rect">
            <a:avLst/>
          </a:prstGeom>
          <a:noFill/>
          <a:ln>
            <a:noFill/>
          </a:ln>
        </p:spPr>
        <p:txBody>
          <a:bodyPr anchorCtr="0" anchor="t" bIns="0" lIns="0" spcFirstLastPara="1" rIns="0" wrap="square" tIns="9600">
            <a:noAutofit/>
          </a:bodyPr>
          <a:lstStyle/>
          <a:p>
            <a:pPr indent="-190500" lvl="0" marL="190500" marR="0" rtl="0" algn="l">
              <a:lnSpc>
                <a:spcPct val="112100"/>
              </a:lnSpc>
              <a:spcBef>
                <a:spcPts val="0"/>
              </a:spcBef>
              <a:spcAft>
                <a:spcPts val="0"/>
              </a:spcAft>
              <a:buNone/>
            </a:pPr>
            <a:r>
              <a:rPr lang="en" sz="1000">
                <a:latin typeface="Arial"/>
                <a:ea typeface="Arial"/>
                <a:cs typeface="Arial"/>
                <a:sym typeface="Arial"/>
              </a:rPr>
              <a:t>number of node a  number of node b</a:t>
            </a:r>
            <a:endParaRPr sz="1000">
              <a:latin typeface="Arial"/>
              <a:ea typeface="Arial"/>
              <a:cs typeface="Arial"/>
              <a:sym typeface="Arial"/>
            </a:endParaRPr>
          </a:p>
        </p:txBody>
      </p:sp>
      <p:sp>
        <p:nvSpPr>
          <p:cNvPr id="337" name="Google Shape;337;p47"/>
          <p:cNvSpPr txBox="1"/>
          <p:nvPr/>
        </p:nvSpPr>
        <p:spPr>
          <a:xfrm>
            <a:off x="3261543" y="2379256"/>
            <a:ext cx="561998" cy="186133"/>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1300">
                <a:latin typeface="Arial"/>
                <a:ea typeface="Arial"/>
                <a:cs typeface="Arial"/>
                <a:sym typeface="Arial"/>
              </a:rPr>
              <a:t>node 1</a:t>
            </a:r>
            <a:endParaRPr sz="1300">
              <a:latin typeface="Arial"/>
              <a:ea typeface="Arial"/>
              <a:cs typeface="Arial"/>
              <a:sym typeface="Arial"/>
            </a:endParaRPr>
          </a:p>
        </p:txBody>
      </p:sp>
      <p:sp>
        <p:nvSpPr>
          <p:cNvPr id="338" name="Google Shape;338;p47"/>
          <p:cNvSpPr txBox="1"/>
          <p:nvPr/>
        </p:nvSpPr>
        <p:spPr>
          <a:xfrm>
            <a:off x="4085106" y="2379256"/>
            <a:ext cx="561998" cy="186133"/>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1300">
                <a:latin typeface="Arial"/>
                <a:ea typeface="Arial"/>
                <a:cs typeface="Arial"/>
                <a:sym typeface="Arial"/>
              </a:rPr>
              <a:t>node 2</a:t>
            </a:r>
            <a:endParaRPr sz="1300">
              <a:latin typeface="Arial"/>
              <a:ea typeface="Arial"/>
              <a:cs typeface="Arial"/>
              <a:sym typeface="Arial"/>
            </a:endParaRPr>
          </a:p>
        </p:txBody>
      </p:sp>
      <p:graphicFrame>
        <p:nvGraphicFramePr>
          <p:cNvPr id="339" name="Google Shape;339;p47"/>
          <p:cNvGraphicFramePr/>
          <p:nvPr/>
        </p:nvGraphicFramePr>
        <p:xfrm>
          <a:off x="3208676" y="2571140"/>
          <a:ext cx="3000000" cy="3000000"/>
        </p:xfrm>
        <a:graphic>
          <a:graphicData uri="http://schemas.openxmlformats.org/drawingml/2006/table">
            <a:tbl>
              <a:tblPr bandRow="1" firstRow="1">
                <a:noFill/>
                <a:tableStyleId>{E6617117-A99A-4AA2-BE3C-6BF0C14CD312}</a:tableStyleId>
              </a:tblPr>
              <a:tblGrid>
                <a:gridCol w="235100"/>
                <a:gridCol w="235100"/>
                <a:gridCol w="235100"/>
              </a:tblGrid>
              <a:tr h="280700">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2</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3</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1</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340" name="Google Shape;340;p47"/>
          <p:cNvGraphicFramePr/>
          <p:nvPr/>
        </p:nvGraphicFramePr>
        <p:xfrm>
          <a:off x="3973410" y="2571140"/>
          <a:ext cx="3000000" cy="3000000"/>
        </p:xfrm>
        <a:graphic>
          <a:graphicData uri="http://schemas.openxmlformats.org/drawingml/2006/table">
            <a:tbl>
              <a:tblPr bandRow="1" firstRow="1">
                <a:noFill/>
                <a:tableStyleId>{E6617117-A99A-4AA2-BE3C-6BF0C14CD312}</a:tableStyleId>
              </a:tblPr>
              <a:tblGrid>
                <a:gridCol w="235100"/>
                <a:gridCol w="235100"/>
                <a:gridCol w="235100"/>
              </a:tblGrid>
              <a:tr h="280700">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3</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5</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1</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341" name="Google Shape;341;p47"/>
          <p:cNvGraphicFramePr/>
          <p:nvPr/>
        </p:nvGraphicFramePr>
        <p:xfrm>
          <a:off x="4738145" y="2571140"/>
          <a:ext cx="3000000" cy="3000000"/>
        </p:xfrm>
        <a:graphic>
          <a:graphicData uri="http://schemas.openxmlformats.org/drawingml/2006/table">
            <a:tbl>
              <a:tblPr bandRow="1" firstRow="1">
                <a:noFill/>
                <a:tableStyleId>{E6617117-A99A-4AA2-BE3C-6BF0C14CD312}</a:tableStyleId>
              </a:tblPr>
              <a:tblGrid>
                <a:gridCol w="235100"/>
                <a:gridCol w="235100"/>
                <a:gridCol w="235100"/>
              </a:tblGrid>
              <a:tr h="280700">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4</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5</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0</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42" name="Google Shape;342;p47"/>
          <p:cNvSpPr txBox="1"/>
          <p:nvPr/>
        </p:nvSpPr>
        <p:spPr>
          <a:xfrm>
            <a:off x="4849853" y="2379256"/>
            <a:ext cx="561998" cy="186133"/>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1300">
                <a:latin typeface="Arial"/>
                <a:ea typeface="Arial"/>
                <a:cs typeface="Arial"/>
                <a:sym typeface="Arial"/>
              </a:rPr>
              <a:t>node 3</a:t>
            </a:r>
            <a:endParaRPr sz="1300">
              <a:latin typeface="Arial"/>
              <a:ea typeface="Arial"/>
              <a:cs typeface="Arial"/>
              <a:sym typeface="Arial"/>
            </a:endParaRPr>
          </a:p>
        </p:txBody>
      </p:sp>
      <p:sp>
        <p:nvSpPr>
          <p:cNvPr id="343" name="Google Shape;343;p47"/>
          <p:cNvSpPr txBox="1"/>
          <p:nvPr/>
        </p:nvSpPr>
        <p:spPr>
          <a:xfrm>
            <a:off x="5614590" y="2379256"/>
            <a:ext cx="561998" cy="186133"/>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1300">
                <a:latin typeface="Arial"/>
                <a:ea typeface="Arial"/>
                <a:cs typeface="Arial"/>
                <a:sym typeface="Arial"/>
              </a:rPr>
              <a:t>node 4</a:t>
            </a:r>
            <a:endParaRPr sz="1300">
              <a:latin typeface="Arial"/>
              <a:ea typeface="Arial"/>
              <a:cs typeface="Arial"/>
              <a:sym typeface="Arial"/>
            </a:endParaRPr>
          </a:p>
        </p:txBody>
      </p:sp>
      <p:sp>
        <p:nvSpPr>
          <p:cNvPr id="344" name="Google Shape;344;p47"/>
          <p:cNvSpPr txBox="1"/>
          <p:nvPr/>
        </p:nvSpPr>
        <p:spPr>
          <a:xfrm>
            <a:off x="6379326" y="2379256"/>
            <a:ext cx="561998" cy="186133"/>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1300">
                <a:latin typeface="Arial"/>
                <a:ea typeface="Arial"/>
                <a:cs typeface="Arial"/>
                <a:sym typeface="Arial"/>
              </a:rPr>
              <a:t>node 5</a:t>
            </a:r>
            <a:endParaRPr sz="1300">
              <a:latin typeface="Arial"/>
              <a:ea typeface="Arial"/>
              <a:cs typeface="Arial"/>
              <a:sym typeface="Arial"/>
            </a:endParaRPr>
          </a:p>
        </p:txBody>
      </p:sp>
      <p:graphicFrame>
        <p:nvGraphicFramePr>
          <p:cNvPr id="345" name="Google Shape;345;p47"/>
          <p:cNvGraphicFramePr/>
          <p:nvPr/>
        </p:nvGraphicFramePr>
        <p:xfrm>
          <a:off x="5502879" y="2571140"/>
          <a:ext cx="3000000" cy="3000000"/>
        </p:xfrm>
        <a:graphic>
          <a:graphicData uri="http://schemas.openxmlformats.org/drawingml/2006/table">
            <a:tbl>
              <a:tblPr bandRow="1" firstRow="1">
                <a:noFill/>
                <a:tableStyleId>{E6617117-A99A-4AA2-BE3C-6BF0C14CD312}</a:tableStyleId>
              </a:tblPr>
              <a:tblGrid>
                <a:gridCol w="235100"/>
                <a:gridCol w="235100"/>
                <a:gridCol w="235100"/>
              </a:tblGrid>
              <a:tr h="280700">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3</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4</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0</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346" name="Google Shape;346;p47"/>
          <p:cNvGraphicFramePr/>
          <p:nvPr/>
        </p:nvGraphicFramePr>
        <p:xfrm>
          <a:off x="6267634" y="2571140"/>
          <a:ext cx="3000000" cy="3000000"/>
        </p:xfrm>
        <a:graphic>
          <a:graphicData uri="http://schemas.openxmlformats.org/drawingml/2006/table">
            <a:tbl>
              <a:tblPr bandRow="1" firstRow="1">
                <a:noFill/>
                <a:tableStyleId>{E6617117-A99A-4AA2-BE3C-6BF0C14CD312}</a:tableStyleId>
              </a:tblPr>
              <a:tblGrid>
                <a:gridCol w="235100"/>
                <a:gridCol w="235100"/>
                <a:gridCol w="235100"/>
              </a:tblGrid>
              <a:tr h="280700">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2</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5</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900" u="none" cap="none" strike="noStrike">
                          <a:latin typeface="Arial"/>
                          <a:ea typeface="Arial"/>
                          <a:cs typeface="Arial"/>
                          <a:sym typeface="Arial"/>
                        </a:rPr>
                        <a:t>1</a:t>
                      </a:r>
                      <a:endParaRPr sz="900" u="none" cap="none" strike="noStrike">
                        <a:latin typeface="Arial"/>
                        <a:ea typeface="Arial"/>
                        <a:cs typeface="Arial"/>
                        <a:sym typeface="Arial"/>
                      </a:endParaRPr>
                    </a:p>
                  </a:txBody>
                  <a:tcPr marT="79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47" name="Google Shape;347;p47"/>
          <p:cNvSpPr txBox="1"/>
          <p:nvPr/>
        </p:nvSpPr>
        <p:spPr>
          <a:xfrm>
            <a:off x="1790893" y="2613189"/>
            <a:ext cx="1326532" cy="186133"/>
          </a:xfrm>
          <a:prstGeom prst="rect">
            <a:avLst/>
          </a:prstGeom>
          <a:noFill/>
          <a:ln>
            <a:noFill/>
          </a:ln>
        </p:spPr>
        <p:txBody>
          <a:bodyPr anchorCtr="0" anchor="t" bIns="0" lIns="0" spcFirstLastPara="1" rIns="0" wrap="square" tIns="12650">
            <a:noAutofit/>
          </a:bodyPr>
          <a:lstStyle/>
          <a:p>
            <a:pPr indent="0" lvl="0" marL="12700" marR="0" rtl="0" algn="l">
              <a:lnSpc>
                <a:spcPct val="100000"/>
              </a:lnSpc>
              <a:spcBef>
                <a:spcPts val="0"/>
              </a:spcBef>
              <a:spcAft>
                <a:spcPts val="0"/>
              </a:spcAft>
              <a:buNone/>
            </a:pPr>
            <a:r>
              <a:rPr lang="en" sz="1300">
                <a:latin typeface="Arial"/>
                <a:ea typeface="Arial"/>
                <a:cs typeface="Arial"/>
                <a:sym typeface="Arial"/>
              </a:rPr>
              <a:t>network genome</a:t>
            </a:r>
            <a:endParaRPr sz="1300">
              <a:latin typeface="Arial"/>
              <a:ea typeface="Arial"/>
              <a:cs typeface="Arial"/>
              <a:sym typeface="Arial"/>
            </a:endParaRPr>
          </a:p>
        </p:txBody>
      </p:sp>
      <p:sp>
        <p:nvSpPr>
          <p:cNvPr id="348" name="Google Shape;348;p47"/>
          <p:cNvSpPr/>
          <p:nvPr/>
        </p:nvSpPr>
        <p:spPr>
          <a:xfrm>
            <a:off x="4986357" y="4229779"/>
            <a:ext cx="327968" cy="240980"/>
          </a:xfrm>
          <a:custGeom>
            <a:rect b="b" l="l" r="r" t="t"/>
            <a:pathLst>
              <a:path extrusionOk="0" h="120000" w="120000">
                <a:moveTo>
                  <a:pt x="28269" y="0"/>
                </a:moveTo>
                <a:lnTo>
                  <a:pt x="16435" y="10452"/>
                </a:lnTo>
                <a:lnTo>
                  <a:pt x="7541" y="23581"/>
                </a:lnTo>
                <a:lnTo>
                  <a:pt x="1944" y="38691"/>
                </a:lnTo>
                <a:lnTo>
                  <a:pt x="0" y="55090"/>
                </a:lnTo>
                <a:lnTo>
                  <a:pt x="1583" y="69969"/>
                </a:lnTo>
                <a:lnTo>
                  <a:pt x="6093" y="83628"/>
                </a:lnTo>
                <a:lnTo>
                  <a:pt x="13170" y="95676"/>
                </a:lnTo>
                <a:lnTo>
                  <a:pt x="22453" y="105725"/>
                </a:lnTo>
                <a:lnTo>
                  <a:pt x="33585" y="113386"/>
                </a:lnTo>
                <a:lnTo>
                  <a:pt x="46203" y="118267"/>
                </a:lnTo>
                <a:lnTo>
                  <a:pt x="59948" y="119981"/>
                </a:lnTo>
                <a:lnTo>
                  <a:pt x="73693" y="118267"/>
                </a:lnTo>
                <a:lnTo>
                  <a:pt x="86311" y="113386"/>
                </a:lnTo>
                <a:lnTo>
                  <a:pt x="97442" y="105725"/>
                </a:lnTo>
                <a:lnTo>
                  <a:pt x="106726" y="95676"/>
                </a:lnTo>
                <a:lnTo>
                  <a:pt x="113804" y="83628"/>
                </a:lnTo>
                <a:lnTo>
                  <a:pt x="118314" y="69969"/>
                </a:lnTo>
                <a:lnTo>
                  <a:pt x="119897" y="55090"/>
                </a:lnTo>
                <a:lnTo>
                  <a:pt x="117952" y="38691"/>
                </a:lnTo>
                <a:lnTo>
                  <a:pt x="117030" y="3620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49" name="Google Shape;349;p47"/>
          <p:cNvSpPr/>
          <p:nvPr/>
        </p:nvSpPr>
        <p:spPr>
          <a:xfrm>
            <a:off x="5242755" y="4236138"/>
            <a:ext cx="79321" cy="692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0" name="Google Shape;350;p47"/>
          <p:cNvSpPr/>
          <p:nvPr/>
        </p:nvSpPr>
        <p:spPr>
          <a:xfrm>
            <a:off x="4167200" y="3136098"/>
            <a:ext cx="629872" cy="22457"/>
          </a:xfrm>
          <a:custGeom>
            <a:rect b="b" l="l" r="r" t="t"/>
            <a:pathLst>
              <a:path extrusionOk="0" h="120000" w="120000">
                <a:moveTo>
                  <a:pt x="119969" y="119302"/>
                </a:moveTo>
                <a:lnTo>
                  <a:pt x="109708" y="81481"/>
                </a:lnTo>
                <a:lnTo>
                  <a:pt x="101475" y="56638"/>
                </a:lnTo>
                <a:lnTo>
                  <a:pt x="93214" y="36283"/>
                </a:lnTo>
                <a:lnTo>
                  <a:pt x="84931" y="20427"/>
                </a:lnTo>
                <a:lnTo>
                  <a:pt x="76628" y="9089"/>
                </a:lnTo>
                <a:lnTo>
                  <a:pt x="68311" y="2271"/>
                </a:lnTo>
                <a:lnTo>
                  <a:pt x="59981" y="0"/>
                </a:lnTo>
                <a:lnTo>
                  <a:pt x="51703" y="2242"/>
                </a:lnTo>
                <a:lnTo>
                  <a:pt x="43436" y="8972"/>
                </a:lnTo>
                <a:lnTo>
                  <a:pt x="35184" y="20173"/>
                </a:lnTo>
                <a:lnTo>
                  <a:pt x="26950" y="35836"/>
                </a:lnTo>
                <a:lnTo>
                  <a:pt x="18738" y="55944"/>
                </a:lnTo>
                <a:lnTo>
                  <a:pt x="10551" y="80489"/>
                </a:lnTo>
                <a:lnTo>
                  <a:pt x="2394" y="109460"/>
                </a:lnTo>
                <a:lnTo>
                  <a:pt x="0" y="11930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1" name="Google Shape;351;p47"/>
          <p:cNvSpPr/>
          <p:nvPr/>
        </p:nvSpPr>
        <p:spPr>
          <a:xfrm>
            <a:off x="4793304" y="3155556"/>
            <a:ext cx="250364" cy="545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2" name="Google Shape;352;p47"/>
          <p:cNvSpPr/>
          <p:nvPr/>
        </p:nvSpPr>
        <p:spPr>
          <a:xfrm>
            <a:off x="3987179" y="3158424"/>
            <a:ext cx="180274" cy="33685"/>
          </a:xfrm>
          <a:custGeom>
            <a:rect b="b" l="l" r="r" t="t"/>
            <a:pathLst>
              <a:path extrusionOk="0" h="120000" w="120000">
                <a:moveTo>
                  <a:pt x="119831" y="0"/>
                </a:moveTo>
                <a:lnTo>
                  <a:pt x="99810" y="15695"/>
                </a:lnTo>
                <a:lnTo>
                  <a:pt x="71550" y="40887"/>
                </a:lnTo>
                <a:lnTo>
                  <a:pt x="43429" y="69004"/>
                </a:lnTo>
                <a:lnTo>
                  <a:pt x="15461" y="100040"/>
                </a:lnTo>
                <a:lnTo>
                  <a:pt x="0" y="1189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3" name="Google Shape;353;p47"/>
          <p:cNvSpPr/>
          <p:nvPr/>
        </p:nvSpPr>
        <p:spPr>
          <a:xfrm>
            <a:off x="3984832" y="3158424"/>
            <a:ext cx="88508" cy="34549"/>
          </a:xfrm>
          <a:custGeom>
            <a:rect b="b" l="l" r="r" t="t"/>
            <a:pathLst>
              <a:path extrusionOk="0" h="120000" w="120000">
                <a:moveTo>
                  <a:pt x="105595" y="0"/>
                </a:moveTo>
                <a:lnTo>
                  <a:pt x="0" y="119546"/>
                </a:lnTo>
                <a:lnTo>
                  <a:pt x="119936" y="114233"/>
                </a:lnTo>
                <a:lnTo>
                  <a:pt x="10559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4" name="Google Shape;354;p47"/>
          <p:cNvSpPr/>
          <p:nvPr/>
        </p:nvSpPr>
        <p:spPr>
          <a:xfrm>
            <a:off x="3984832" y="3158424"/>
            <a:ext cx="88508" cy="34549"/>
          </a:xfrm>
          <a:custGeom>
            <a:rect b="b" l="l" r="r" t="t"/>
            <a:pathLst>
              <a:path extrusionOk="0" h="120000" w="120000">
                <a:moveTo>
                  <a:pt x="105595" y="0"/>
                </a:moveTo>
                <a:lnTo>
                  <a:pt x="0" y="119546"/>
                </a:lnTo>
                <a:lnTo>
                  <a:pt x="119936" y="114233"/>
                </a:lnTo>
                <a:lnTo>
                  <a:pt x="105595"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5" name="Google Shape;355;p47"/>
          <p:cNvSpPr/>
          <p:nvPr/>
        </p:nvSpPr>
        <p:spPr>
          <a:xfrm>
            <a:off x="3909052" y="3414617"/>
            <a:ext cx="476748" cy="278120"/>
          </a:xfrm>
          <a:custGeom>
            <a:rect b="b" l="l" r="r" t="t"/>
            <a:pathLst>
              <a:path extrusionOk="0" h="120000" w="120000">
                <a:moveTo>
                  <a:pt x="119903" y="119836"/>
                </a:moveTo>
                <a:lnTo>
                  <a:pt x="109225" y="116756"/>
                </a:lnTo>
                <a:lnTo>
                  <a:pt x="98798" y="112779"/>
                </a:lnTo>
                <a:lnTo>
                  <a:pt x="88646" y="107934"/>
                </a:lnTo>
                <a:lnTo>
                  <a:pt x="78794" y="102250"/>
                </a:lnTo>
                <a:lnTo>
                  <a:pt x="69266" y="95754"/>
                </a:lnTo>
                <a:lnTo>
                  <a:pt x="60087" y="88477"/>
                </a:lnTo>
                <a:lnTo>
                  <a:pt x="51280" y="80446"/>
                </a:lnTo>
                <a:lnTo>
                  <a:pt x="42871" y="71692"/>
                </a:lnTo>
                <a:lnTo>
                  <a:pt x="34882" y="62241"/>
                </a:lnTo>
                <a:lnTo>
                  <a:pt x="27340" y="52124"/>
                </a:lnTo>
                <a:lnTo>
                  <a:pt x="20267" y="41368"/>
                </a:lnTo>
                <a:lnTo>
                  <a:pt x="13689" y="30004"/>
                </a:lnTo>
                <a:lnTo>
                  <a:pt x="7630" y="18059"/>
                </a:lnTo>
                <a:lnTo>
                  <a:pt x="2114" y="5562"/>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6" name="Google Shape;356;p47"/>
          <p:cNvSpPr/>
          <p:nvPr/>
        </p:nvSpPr>
        <p:spPr>
          <a:xfrm>
            <a:off x="3867766" y="3342158"/>
            <a:ext cx="60094" cy="7532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7" name="Google Shape;357;p47"/>
          <p:cNvSpPr/>
          <p:nvPr/>
        </p:nvSpPr>
        <p:spPr>
          <a:xfrm>
            <a:off x="3921293" y="3741085"/>
            <a:ext cx="456114" cy="256527"/>
          </a:xfrm>
          <a:custGeom>
            <a:rect b="b" l="l" r="r" t="t"/>
            <a:pathLst>
              <a:path extrusionOk="0" h="120000" w="120000">
                <a:moveTo>
                  <a:pt x="119973" y="0"/>
                </a:moveTo>
                <a:lnTo>
                  <a:pt x="109263" y="2934"/>
                </a:lnTo>
                <a:lnTo>
                  <a:pt x="98797" y="6815"/>
                </a:lnTo>
                <a:lnTo>
                  <a:pt x="88599" y="11613"/>
                </a:lnTo>
                <a:lnTo>
                  <a:pt x="78695" y="17296"/>
                </a:lnTo>
                <a:lnTo>
                  <a:pt x="69111" y="23836"/>
                </a:lnTo>
                <a:lnTo>
                  <a:pt x="59871" y="31201"/>
                </a:lnTo>
                <a:lnTo>
                  <a:pt x="51000" y="39362"/>
                </a:lnTo>
                <a:lnTo>
                  <a:pt x="42523" y="48289"/>
                </a:lnTo>
                <a:lnTo>
                  <a:pt x="34466" y="57952"/>
                </a:lnTo>
                <a:lnTo>
                  <a:pt x="26854" y="68320"/>
                </a:lnTo>
                <a:lnTo>
                  <a:pt x="19712" y="79363"/>
                </a:lnTo>
                <a:lnTo>
                  <a:pt x="13064" y="91052"/>
                </a:lnTo>
                <a:lnTo>
                  <a:pt x="6936" y="103356"/>
                </a:lnTo>
                <a:lnTo>
                  <a:pt x="1353" y="116244"/>
                </a:lnTo>
                <a:lnTo>
                  <a:pt x="0" y="11987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8" name="Google Shape;358;p47"/>
          <p:cNvSpPr/>
          <p:nvPr/>
        </p:nvSpPr>
        <p:spPr>
          <a:xfrm>
            <a:off x="3878343" y="3994480"/>
            <a:ext cx="60094" cy="7609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59" name="Google Shape;359;p47"/>
          <p:cNvSpPr/>
          <p:nvPr/>
        </p:nvSpPr>
        <p:spPr>
          <a:xfrm>
            <a:off x="3661279" y="4231338"/>
            <a:ext cx="369777" cy="274234"/>
          </a:xfrm>
          <a:custGeom>
            <a:rect b="b" l="l" r="r" t="t"/>
            <a:pathLst>
              <a:path extrusionOk="0" h="120000" w="120000">
                <a:moveTo>
                  <a:pt x="29789" y="0"/>
                </a:moveTo>
                <a:lnTo>
                  <a:pt x="19609" y="8001"/>
                </a:lnTo>
                <a:lnTo>
                  <a:pt x="11335" y="17938"/>
                </a:lnTo>
                <a:lnTo>
                  <a:pt x="5173" y="29430"/>
                </a:lnTo>
                <a:lnTo>
                  <a:pt x="1327" y="42097"/>
                </a:lnTo>
                <a:lnTo>
                  <a:pt x="0" y="55558"/>
                </a:lnTo>
                <a:lnTo>
                  <a:pt x="1582" y="70298"/>
                </a:lnTo>
                <a:lnTo>
                  <a:pt x="6092" y="83828"/>
                </a:lnTo>
                <a:lnTo>
                  <a:pt x="13168" y="95764"/>
                </a:lnTo>
                <a:lnTo>
                  <a:pt x="22451" y="105719"/>
                </a:lnTo>
                <a:lnTo>
                  <a:pt x="33580" y="113308"/>
                </a:lnTo>
                <a:lnTo>
                  <a:pt x="46197" y="118144"/>
                </a:lnTo>
                <a:lnTo>
                  <a:pt x="59941" y="119842"/>
                </a:lnTo>
                <a:lnTo>
                  <a:pt x="73685" y="118144"/>
                </a:lnTo>
                <a:lnTo>
                  <a:pt x="86302" y="113308"/>
                </a:lnTo>
                <a:lnTo>
                  <a:pt x="97431" y="105719"/>
                </a:lnTo>
                <a:lnTo>
                  <a:pt x="106714" y="95764"/>
                </a:lnTo>
                <a:lnTo>
                  <a:pt x="113790" y="83828"/>
                </a:lnTo>
                <a:lnTo>
                  <a:pt x="118299" y="70298"/>
                </a:lnTo>
                <a:lnTo>
                  <a:pt x="119882" y="55558"/>
                </a:lnTo>
                <a:lnTo>
                  <a:pt x="118217" y="40507"/>
                </a:lnTo>
                <a:lnTo>
                  <a:pt x="116720" y="3614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0" name="Google Shape;360;p47"/>
          <p:cNvSpPr/>
          <p:nvPr/>
        </p:nvSpPr>
        <p:spPr>
          <a:xfrm>
            <a:off x="3961034" y="4246843"/>
            <a:ext cx="77403" cy="699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1" name="Google Shape;361;p47"/>
          <p:cNvSpPr/>
          <p:nvPr/>
        </p:nvSpPr>
        <p:spPr>
          <a:xfrm>
            <a:off x="3982115" y="3885696"/>
            <a:ext cx="485436" cy="240980"/>
          </a:xfrm>
          <a:custGeom>
            <a:rect b="b" l="l" r="r" t="t"/>
            <a:pathLst>
              <a:path extrusionOk="0" h="120000" w="120000">
                <a:moveTo>
                  <a:pt x="0" y="119955"/>
                </a:moveTo>
                <a:lnTo>
                  <a:pt x="10400" y="119255"/>
                </a:lnTo>
                <a:lnTo>
                  <a:pt x="20617" y="117299"/>
                </a:lnTo>
                <a:lnTo>
                  <a:pt x="30615" y="114130"/>
                </a:lnTo>
                <a:lnTo>
                  <a:pt x="40361" y="109788"/>
                </a:lnTo>
                <a:lnTo>
                  <a:pt x="49819" y="104316"/>
                </a:lnTo>
                <a:lnTo>
                  <a:pt x="58956" y="97754"/>
                </a:lnTo>
                <a:lnTo>
                  <a:pt x="67736" y="90145"/>
                </a:lnTo>
                <a:lnTo>
                  <a:pt x="76126" y="81528"/>
                </a:lnTo>
                <a:lnTo>
                  <a:pt x="84091" y="71948"/>
                </a:lnTo>
                <a:lnTo>
                  <a:pt x="91596" y="61443"/>
                </a:lnTo>
                <a:lnTo>
                  <a:pt x="98606" y="50057"/>
                </a:lnTo>
                <a:lnTo>
                  <a:pt x="105088" y="37830"/>
                </a:lnTo>
                <a:lnTo>
                  <a:pt x="111007" y="24805"/>
                </a:lnTo>
                <a:lnTo>
                  <a:pt x="116328" y="11022"/>
                </a:lnTo>
                <a:lnTo>
                  <a:pt x="11989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2" name="Google Shape;362;p47"/>
          <p:cNvSpPr/>
          <p:nvPr/>
        </p:nvSpPr>
        <p:spPr>
          <a:xfrm>
            <a:off x="4438913" y="3825472"/>
            <a:ext cx="60094" cy="7532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3" name="Google Shape;363;p47"/>
          <p:cNvSpPr/>
          <p:nvPr/>
        </p:nvSpPr>
        <p:spPr>
          <a:xfrm>
            <a:off x="4716356" y="3829105"/>
            <a:ext cx="347515" cy="263005"/>
          </a:xfrm>
          <a:custGeom>
            <a:rect b="b" l="l" r="r" t="t"/>
            <a:pathLst>
              <a:path extrusionOk="0" h="120000" w="120000">
                <a:moveTo>
                  <a:pt x="119889" y="119977"/>
                </a:moveTo>
                <a:lnTo>
                  <a:pt x="112028" y="107153"/>
                </a:lnTo>
                <a:lnTo>
                  <a:pt x="103655" y="94754"/>
                </a:lnTo>
                <a:lnTo>
                  <a:pt x="94785" y="82795"/>
                </a:lnTo>
                <a:lnTo>
                  <a:pt x="85437" y="71289"/>
                </a:lnTo>
                <a:lnTo>
                  <a:pt x="75627" y="60253"/>
                </a:lnTo>
                <a:lnTo>
                  <a:pt x="65370" y="49699"/>
                </a:lnTo>
                <a:lnTo>
                  <a:pt x="54685" y="39641"/>
                </a:lnTo>
                <a:lnTo>
                  <a:pt x="43587" y="30096"/>
                </a:lnTo>
                <a:lnTo>
                  <a:pt x="32094" y="21076"/>
                </a:lnTo>
                <a:lnTo>
                  <a:pt x="20222" y="12596"/>
                </a:lnTo>
                <a:lnTo>
                  <a:pt x="7988" y="4671"/>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4" name="Google Shape;364;p47"/>
          <p:cNvSpPr/>
          <p:nvPr/>
        </p:nvSpPr>
        <p:spPr>
          <a:xfrm>
            <a:off x="4598525" y="3784177"/>
            <a:ext cx="121435" cy="4779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5" name="Google Shape;365;p47"/>
          <p:cNvSpPr/>
          <p:nvPr/>
        </p:nvSpPr>
        <p:spPr>
          <a:xfrm>
            <a:off x="5076836" y="3335845"/>
            <a:ext cx="73304" cy="650387"/>
          </a:xfrm>
          <a:custGeom>
            <a:rect b="b" l="l" r="r" t="t"/>
            <a:pathLst>
              <a:path extrusionOk="0" h="120000" w="120000">
                <a:moveTo>
                  <a:pt x="119767" y="0"/>
                </a:moveTo>
                <a:lnTo>
                  <a:pt x="100727" y="5950"/>
                </a:lnTo>
                <a:lnTo>
                  <a:pt x="83318" y="11937"/>
                </a:lnTo>
                <a:lnTo>
                  <a:pt x="67548" y="17956"/>
                </a:lnTo>
                <a:lnTo>
                  <a:pt x="53418" y="24004"/>
                </a:lnTo>
                <a:lnTo>
                  <a:pt x="40935" y="30080"/>
                </a:lnTo>
                <a:lnTo>
                  <a:pt x="30101" y="36181"/>
                </a:lnTo>
                <a:lnTo>
                  <a:pt x="20921" y="42303"/>
                </a:lnTo>
                <a:lnTo>
                  <a:pt x="13401" y="48444"/>
                </a:lnTo>
                <a:lnTo>
                  <a:pt x="7545" y="54602"/>
                </a:lnTo>
                <a:lnTo>
                  <a:pt x="3355" y="60773"/>
                </a:lnTo>
                <a:lnTo>
                  <a:pt x="838" y="66955"/>
                </a:lnTo>
                <a:lnTo>
                  <a:pt x="0" y="73146"/>
                </a:lnTo>
                <a:lnTo>
                  <a:pt x="824" y="79281"/>
                </a:lnTo>
                <a:lnTo>
                  <a:pt x="3296" y="85410"/>
                </a:lnTo>
                <a:lnTo>
                  <a:pt x="7413" y="91528"/>
                </a:lnTo>
                <a:lnTo>
                  <a:pt x="13170" y="97634"/>
                </a:lnTo>
                <a:lnTo>
                  <a:pt x="20564" y="103726"/>
                </a:lnTo>
                <a:lnTo>
                  <a:pt x="29592" y="109799"/>
                </a:lnTo>
                <a:lnTo>
                  <a:pt x="40249" y="115852"/>
                </a:lnTo>
                <a:lnTo>
                  <a:pt x="48564" y="11993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6" name="Google Shape;366;p47"/>
          <p:cNvSpPr/>
          <p:nvPr/>
        </p:nvSpPr>
        <p:spPr>
          <a:xfrm>
            <a:off x="5106503" y="3985877"/>
            <a:ext cx="16833" cy="62620"/>
          </a:xfrm>
          <a:custGeom>
            <a:rect b="b" l="l" r="r" t="t"/>
            <a:pathLst>
              <a:path extrusionOk="0" h="120000" w="120000">
                <a:moveTo>
                  <a:pt x="0" y="0"/>
                </a:moveTo>
                <a:lnTo>
                  <a:pt x="17282" y="20233"/>
                </a:lnTo>
                <a:lnTo>
                  <a:pt x="77839" y="82597"/>
                </a:lnTo>
                <a:lnTo>
                  <a:pt x="117872" y="11934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7" name="Google Shape;367;p47"/>
          <p:cNvSpPr/>
          <p:nvPr/>
        </p:nvSpPr>
        <p:spPr>
          <a:xfrm>
            <a:off x="5084817" y="3978994"/>
            <a:ext cx="42353" cy="71258"/>
          </a:xfrm>
          <a:custGeom>
            <a:rect b="b" l="l" r="r" t="t"/>
            <a:pathLst>
              <a:path extrusionOk="0" h="120000" w="120000">
                <a:moveTo>
                  <a:pt x="119866" y="0"/>
                </a:moveTo>
                <a:lnTo>
                  <a:pt x="0" y="11589"/>
                </a:lnTo>
                <a:lnTo>
                  <a:pt x="111696" y="119769"/>
                </a:lnTo>
                <a:lnTo>
                  <a:pt x="11986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8" name="Google Shape;368;p47"/>
          <p:cNvSpPr/>
          <p:nvPr/>
        </p:nvSpPr>
        <p:spPr>
          <a:xfrm>
            <a:off x="5084817" y="3978994"/>
            <a:ext cx="42353" cy="71258"/>
          </a:xfrm>
          <a:custGeom>
            <a:rect b="b" l="l" r="r" t="t"/>
            <a:pathLst>
              <a:path extrusionOk="0" h="120000" w="120000">
                <a:moveTo>
                  <a:pt x="0" y="11589"/>
                </a:moveTo>
                <a:lnTo>
                  <a:pt x="111696" y="119769"/>
                </a:lnTo>
                <a:lnTo>
                  <a:pt x="119866" y="0"/>
                </a:lnTo>
                <a:lnTo>
                  <a:pt x="0" y="1158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69" name="Google Shape;369;p47"/>
          <p:cNvSpPr/>
          <p:nvPr/>
        </p:nvSpPr>
        <p:spPr>
          <a:xfrm>
            <a:off x="4582864" y="3305259"/>
            <a:ext cx="409960" cy="344627"/>
          </a:xfrm>
          <a:custGeom>
            <a:rect b="b" l="l" r="r" t="t"/>
            <a:pathLst>
              <a:path extrusionOk="0" h="120000" w="120000">
                <a:moveTo>
                  <a:pt x="0" y="119891"/>
                </a:moveTo>
                <a:lnTo>
                  <a:pt x="4446" y="109009"/>
                </a:lnTo>
                <a:lnTo>
                  <a:pt x="9512" y="98448"/>
                </a:lnTo>
                <a:lnTo>
                  <a:pt x="15177" y="88225"/>
                </a:lnTo>
                <a:lnTo>
                  <a:pt x="21421" y="78361"/>
                </a:lnTo>
                <a:lnTo>
                  <a:pt x="28221" y="68875"/>
                </a:lnTo>
                <a:lnTo>
                  <a:pt x="35558" y="59785"/>
                </a:lnTo>
                <a:lnTo>
                  <a:pt x="43411" y="51112"/>
                </a:lnTo>
                <a:lnTo>
                  <a:pt x="51759" y="42875"/>
                </a:lnTo>
                <a:lnTo>
                  <a:pt x="60581" y="35092"/>
                </a:lnTo>
                <a:lnTo>
                  <a:pt x="69856" y="27785"/>
                </a:lnTo>
                <a:lnTo>
                  <a:pt x="79565" y="20970"/>
                </a:lnTo>
                <a:lnTo>
                  <a:pt x="89686" y="14669"/>
                </a:lnTo>
                <a:lnTo>
                  <a:pt x="100198" y="8901"/>
                </a:lnTo>
                <a:lnTo>
                  <a:pt x="111081" y="3684"/>
                </a:lnTo>
                <a:lnTo>
                  <a:pt x="11999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0" name="Google Shape;370;p47"/>
          <p:cNvSpPr/>
          <p:nvPr/>
        </p:nvSpPr>
        <p:spPr>
          <a:xfrm>
            <a:off x="4934098" y="3292454"/>
            <a:ext cx="95672" cy="47791"/>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1" name="Google Shape;371;p47"/>
          <p:cNvSpPr/>
          <p:nvPr/>
        </p:nvSpPr>
        <p:spPr>
          <a:xfrm>
            <a:off x="5260541" y="3363379"/>
            <a:ext cx="212853" cy="745397"/>
          </a:xfrm>
          <a:custGeom>
            <a:rect b="b" l="l" r="r" t="t"/>
            <a:pathLst>
              <a:path extrusionOk="0" h="120000" w="120000">
                <a:moveTo>
                  <a:pt x="44853" y="0"/>
                </a:moveTo>
                <a:lnTo>
                  <a:pt x="62333" y="6085"/>
                </a:lnTo>
                <a:lnTo>
                  <a:pt x="74159" y="10945"/>
                </a:lnTo>
                <a:lnTo>
                  <a:pt x="84686" y="15949"/>
                </a:lnTo>
                <a:lnTo>
                  <a:pt x="93888" y="21084"/>
                </a:lnTo>
                <a:lnTo>
                  <a:pt x="101743" y="26335"/>
                </a:lnTo>
                <a:lnTo>
                  <a:pt x="108225" y="31689"/>
                </a:lnTo>
                <a:lnTo>
                  <a:pt x="113309" y="37133"/>
                </a:lnTo>
                <a:lnTo>
                  <a:pt x="116971" y="42652"/>
                </a:lnTo>
                <a:lnTo>
                  <a:pt x="119186" y="48233"/>
                </a:lnTo>
                <a:lnTo>
                  <a:pt x="119929" y="53862"/>
                </a:lnTo>
                <a:lnTo>
                  <a:pt x="119273" y="59150"/>
                </a:lnTo>
                <a:lnTo>
                  <a:pt x="117317" y="64397"/>
                </a:lnTo>
                <a:lnTo>
                  <a:pt x="114083" y="69590"/>
                </a:lnTo>
                <a:lnTo>
                  <a:pt x="109590" y="74718"/>
                </a:lnTo>
                <a:lnTo>
                  <a:pt x="103860" y="79771"/>
                </a:lnTo>
                <a:lnTo>
                  <a:pt x="96913" y="84735"/>
                </a:lnTo>
                <a:lnTo>
                  <a:pt x="88770" y="89602"/>
                </a:lnTo>
                <a:lnTo>
                  <a:pt x="79451" y="94358"/>
                </a:lnTo>
                <a:lnTo>
                  <a:pt x="68977" y="98992"/>
                </a:lnTo>
                <a:lnTo>
                  <a:pt x="57368" y="103494"/>
                </a:lnTo>
                <a:lnTo>
                  <a:pt x="44646" y="107852"/>
                </a:lnTo>
                <a:lnTo>
                  <a:pt x="30829" y="112054"/>
                </a:lnTo>
                <a:lnTo>
                  <a:pt x="15941" y="116090"/>
                </a:lnTo>
                <a:lnTo>
                  <a:pt x="0" y="11994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2" name="Google Shape;372;p47"/>
          <p:cNvSpPr/>
          <p:nvPr/>
        </p:nvSpPr>
        <p:spPr>
          <a:xfrm>
            <a:off x="5270628" y="3297039"/>
            <a:ext cx="79321" cy="6920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3" name="Google Shape;373;p47"/>
          <p:cNvSpPr/>
          <p:nvPr/>
        </p:nvSpPr>
        <p:spPr>
          <a:xfrm>
            <a:off x="3730028" y="3134725"/>
            <a:ext cx="244347" cy="194339"/>
          </a:xfrm>
          <a:custGeom>
            <a:rect b="b" l="l" r="r" t="t"/>
            <a:pathLst>
              <a:path extrusionOk="0" h="120000" w="120000">
                <a:moveTo>
                  <a:pt x="119940" y="59965"/>
                </a:moveTo>
                <a:lnTo>
                  <a:pt x="116883" y="78923"/>
                </a:lnTo>
                <a:lnTo>
                  <a:pt x="108369" y="95386"/>
                </a:lnTo>
                <a:lnTo>
                  <a:pt x="95388" y="108369"/>
                </a:lnTo>
                <a:lnTo>
                  <a:pt x="78925" y="116881"/>
                </a:lnTo>
                <a:lnTo>
                  <a:pt x="59970" y="119939"/>
                </a:lnTo>
                <a:lnTo>
                  <a:pt x="41015" y="116881"/>
                </a:lnTo>
                <a:lnTo>
                  <a:pt x="24552" y="108369"/>
                </a:lnTo>
                <a:lnTo>
                  <a:pt x="11570" y="95386"/>
                </a:lnTo>
                <a:lnTo>
                  <a:pt x="3057" y="78923"/>
                </a:lnTo>
                <a:lnTo>
                  <a:pt x="0" y="59965"/>
                </a:lnTo>
                <a:lnTo>
                  <a:pt x="3057" y="41010"/>
                </a:lnTo>
                <a:lnTo>
                  <a:pt x="11570" y="24549"/>
                </a:lnTo>
                <a:lnTo>
                  <a:pt x="24552" y="11569"/>
                </a:lnTo>
                <a:lnTo>
                  <a:pt x="41015" y="3056"/>
                </a:lnTo>
                <a:lnTo>
                  <a:pt x="59970" y="0"/>
                </a:lnTo>
                <a:lnTo>
                  <a:pt x="78925" y="3056"/>
                </a:lnTo>
                <a:lnTo>
                  <a:pt x="95388" y="11569"/>
                </a:lnTo>
                <a:lnTo>
                  <a:pt x="108369" y="24549"/>
                </a:lnTo>
                <a:lnTo>
                  <a:pt x="116883" y="41010"/>
                </a:lnTo>
                <a:lnTo>
                  <a:pt x="119940" y="5996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4" name="Google Shape;374;p47"/>
          <p:cNvSpPr/>
          <p:nvPr/>
        </p:nvSpPr>
        <p:spPr>
          <a:xfrm>
            <a:off x="3734836" y="4075352"/>
            <a:ext cx="244347" cy="194339"/>
          </a:xfrm>
          <a:custGeom>
            <a:rect b="b" l="l" r="r" t="t"/>
            <a:pathLst>
              <a:path extrusionOk="0" h="120000" w="120000">
                <a:moveTo>
                  <a:pt x="119941" y="59970"/>
                </a:moveTo>
                <a:lnTo>
                  <a:pt x="116883" y="78925"/>
                </a:lnTo>
                <a:lnTo>
                  <a:pt x="108370" y="95388"/>
                </a:lnTo>
                <a:lnTo>
                  <a:pt x="95388" y="108369"/>
                </a:lnTo>
                <a:lnTo>
                  <a:pt x="78925" y="116883"/>
                </a:lnTo>
                <a:lnTo>
                  <a:pt x="59969" y="119940"/>
                </a:lnTo>
                <a:lnTo>
                  <a:pt x="41014" y="116883"/>
                </a:lnTo>
                <a:lnTo>
                  <a:pt x="24552" y="108369"/>
                </a:lnTo>
                <a:lnTo>
                  <a:pt x="11570" y="95388"/>
                </a:lnTo>
                <a:lnTo>
                  <a:pt x="3057" y="78925"/>
                </a:lnTo>
                <a:lnTo>
                  <a:pt x="0" y="59970"/>
                </a:lnTo>
                <a:lnTo>
                  <a:pt x="3057" y="41015"/>
                </a:lnTo>
                <a:lnTo>
                  <a:pt x="11570" y="24552"/>
                </a:lnTo>
                <a:lnTo>
                  <a:pt x="24552" y="11570"/>
                </a:lnTo>
                <a:lnTo>
                  <a:pt x="41014" y="3057"/>
                </a:lnTo>
                <a:lnTo>
                  <a:pt x="59969" y="0"/>
                </a:lnTo>
                <a:lnTo>
                  <a:pt x="78925" y="3057"/>
                </a:lnTo>
                <a:lnTo>
                  <a:pt x="95388" y="11570"/>
                </a:lnTo>
                <a:lnTo>
                  <a:pt x="108370" y="24552"/>
                </a:lnTo>
                <a:lnTo>
                  <a:pt x="116883" y="41015"/>
                </a:lnTo>
                <a:lnTo>
                  <a:pt x="119941" y="5997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5" name="Google Shape;375;p47"/>
          <p:cNvSpPr/>
          <p:nvPr/>
        </p:nvSpPr>
        <p:spPr>
          <a:xfrm>
            <a:off x="4383865" y="3622626"/>
            <a:ext cx="244347" cy="194339"/>
          </a:xfrm>
          <a:custGeom>
            <a:rect b="b" l="l" r="r" t="t"/>
            <a:pathLst>
              <a:path extrusionOk="0" h="120000" w="120000">
                <a:moveTo>
                  <a:pt x="119940" y="59970"/>
                </a:moveTo>
                <a:lnTo>
                  <a:pt x="116883" y="78925"/>
                </a:lnTo>
                <a:lnTo>
                  <a:pt x="108369" y="95388"/>
                </a:lnTo>
                <a:lnTo>
                  <a:pt x="95388" y="108369"/>
                </a:lnTo>
                <a:lnTo>
                  <a:pt x="78925" y="116883"/>
                </a:lnTo>
                <a:lnTo>
                  <a:pt x="59970" y="119940"/>
                </a:lnTo>
                <a:lnTo>
                  <a:pt x="41015" y="116883"/>
                </a:lnTo>
                <a:lnTo>
                  <a:pt x="24552" y="108369"/>
                </a:lnTo>
                <a:lnTo>
                  <a:pt x="11570" y="95388"/>
                </a:lnTo>
                <a:lnTo>
                  <a:pt x="3057" y="78925"/>
                </a:lnTo>
                <a:lnTo>
                  <a:pt x="0" y="59970"/>
                </a:lnTo>
                <a:lnTo>
                  <a:pt x="3057" y="41015"/>
                </a:lnTo>
                <a:lnTo>
                  <a:pt x="11570" y="24552"/>
                </a:lnTo>
                <a:lnTo>
                  <a:pt x="24552" y="11570"/>
                </a:lnTo>
                <a:lnTo>
                  <a:pt x="41015" y="3057"/>
                </a:lnTo>
                <a:lnTo>
                  <a:pt x="59970" y="0"/>
                </a:lnTo>
                <a:lnTo>
                  <a:pt x="78925" y="3057"/>
                </a:lnTo>
                <a:lnTo>
                  <a:pt x="95388" y="11570"/>
                </a:lnTo>
                <a:lnTo>
                  <a:pt x="108369" y="24552"/>
                </a:lnTo>
                <a:lnTo>
                  <a:pt x="116883" y="41015"/>
                </a:lnTo>
                <a:lnTo>
                  <a:pt x="119940" y="5997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6" name="Google Shape;376;p47"/>
          <p:cNvSpPr/>
          <p:nvPr/>
        </p:nvSpPr>
        <p:spPr>
          <a:xfrm>
            <a:off x="5028087" y="4066175"/>
            <a:ext cx="254121" cy="202112"/>
          </a:xfrm>
          <a:custGeom>
            <a:rect b="b" l="l" r="r" t="t"/>
            <a:pathLst>
              <a:path extrusionOk="0" h="120000" w="120000">
                <a:moveTo>
                  <a:pt x="119867" y="59934"/>
                </a:moveTo>
                <a:lnTo>
                  <a:pt x="116812" y="78878"/>
                </a:lnTo>
                <a:lnTo>
                  <a:pt x="108305" y="95330"/>
                </a:lnTo>
                <a:lnTo>
                  <a:pt x="95331" y="108304"/>
                </a:lnTo>
                <a:lnTo>
                  <a:pt x="78878" y="116812"/>
                </a:lnTo>
                <a:lnTo>
                  <a:pt x="59933" y="119868"/>
                </a:lnTo>
                <a:lnTo>
                  <a:pt x="40990" y="116812"/>
                </a:lnTo>
                <a:lnTo>
                  <a:pt x="24537" y="108304"/>
                </a:lnTo>
                <a:lnTo>
                  <a:pt x="11563" y="95330"/>
                </a:lnTo>
                <a:lnTo>
                  <a:pt x="3055" y="78878"/>
                </a:lnTo>
                <a:lnTo>
                  <a:pt x="0" y="59934"/>
                </a:lnTo>
                <a:lnTo>
                  <a:pt x="3055" y="40990"/>
                </a:lnTo>
                <a:lnTo>
                  <a:pt x="11563" y="24537"/>
                </a:lnTo>
                <a:lnTo>
                  <a:pt x="24537" y="11563"/>
                </a:lnTo>
                <a:lnTo>
                  <a:pt x="40990" y="3055"/>
                </a:lnTo>
                <a:lnTo>
                  <a:pt x="59933" y="0"/>
                </a:lnTo>
                <a:lnTo>
                  <a:pt x="78878" y="3055"/>
                </a:lnTo>
                <a:lnTo>
                  <a:pt x="95331" y="11563"/>
                </a:lnTo>
                <a:lnTo>
                  <a:pt x="108305" y="24537"/>
                </a:lnTo>
                <a:lnTo>
                  <a:pt x="116812" y="40990"/>
                </a:lnTo>
                <a:lnTo>
                  <a:pt x="119867" y="5993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7" name="Google Shape;377;p47"/>
          <p:cNvSpPr/>
          <p:nvPr/>
        </p:nvSpPr>
        <p:spPr>
          <a:xfrm>
            <a:off x="5032894" y="3146198"/>
            <a:ext cx="244347" cy="194339"/>
          </a:xfrm>
          <a:custGeom>
            <a:rect b="b" l="l" r="r" t="t"/>
            <a:pathLst>
              <a:path extrusionOk="0" h="120000" w="120000">
                <a:moveTo>
                  <a:pt x="119939" y="59965"/>
                </a:moveTo>
                <a:lnTo>
                  <a:pt x="116883" y="78920"/>
                </a:lnTo>
                <a:lnTo>
                  <a:pt x="108370" y="95383"/>
                </a:lnTo>
                <a:lnTo>
                  <a:pt x="95389" y="108365"/>
                </a:lnTo>
                <a:lnTo>
                  <a:pt x="78927" y="116880"/>
                </a:lnTo>
                <a:lnTo>
                  <a:pt x="59970" y="119937"/>
                </a:lnTo>
                <a:lnTo>
                  <a:pt x="41015" y="116880"/>
                </a:lnTo>
                <a:lnTo>
                  <a:pt x="24552" y="108365"/>
                </a:lnTo>
                <a:lnTo>
                  <a:pt x="11570" y="95383"/>
                </a:lnTo>
                <a:lnTo>
                  <a:pt x="3057" y="78920"/>
                </a:lnTo>
                <a:lnTo>
                  <a:pt x="0" y="59965"/>
                </a:lnTo>
                <a:lnTo>
                  <a:pt x="3057" y="41010"/>
                </a:lnTo>
                <a:lnTo>
                  <a:pt x="11570" y="24549"/>
                </a:lnTo>
                <a:lnTo>
                  <a:pt x="24552" y="11569"/>
                </a:lnTo>
                <a:lnTo>
                  <a:pt x="41015" y="3056"/>
                </a:lnTo>
                <a:lnTo>
                  <a:pt x="59970" y="0"/>
                </a:lnTo>
                <a:lnTo>
                  <a:pt x="78927" y="3056"/>
                </a:lnTo>
                <a:lnTo>
                  <a:pt x="95389" y="11569"/>
                </a:lnTo>
                <a:lnTo>
                  <a:pt x="108370" y="24549"/>
                </a:lnTo>
                <a:lnTo>
                  <a:pt x="116883" y="41010"/>
                </a:lnTo>
                <a:lnTo>
                  <a:pt x="119939" y="5996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78" name="Google Shape;378;p47"/>
          <p:cNvSpPr txBox="1"/>
          <p:nvPr/>
        </p:nvSpPr>
        <p:spPr>
          <a:xfrm>
            <a:off x="3812436" y="4101127"/>
            <a:ext cx="93938" cy="141220"/>
          </a:xfrm>
          <a:prstGeom prst="rect">
            <a:avLst/>
          </a:prstGeom>
          <a:noFill/>
          <a:ln>
            <a:noFill/>
          </a:ln>
        </p:spPr>
        <p:txBody>
          <a:bodyPr anchorCtr="0" anchor="t" bIns="0" lIns="0" spcFirstLastPara="1" rIns="0" wrap="square" tIns="9600">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4</a:t>
            </a:r>
            <a:endParaRPr sz="1000">
              <a:latin typeface="Arial"/>
              <a:ea typeface="Arial"/>
              <a:cs typeface="Arial"/>
              <a:sym typeface="Arial"/>
            </a:endParaRPr>
          </a:p>
        </p:txBody>
      </p:sp>
      <p:sp>
        <p:nvSpPr>
          <p:cNvPr id="379" name="Google Shape;379;p47"/>
          <p:cNvSpPr txBox="1"/>
          <p:nvPr/>
        </p:nvSpPr>
        <p:spPr>
          <a:xfrm>
            <a:off x="3804744" y="3162792"/>
            <a:ext cx="93938" cy="141220"/>
          </a:xfrm>
          <a:prstGeom prst="rect">
            <a:avLst/>
          </a:prstGeom>
          <a:noFill/>
          <a:ln>
            <a:noFill/>
          </a:ln>
        </p:spPr>
        <p:txBody>
          <a:bodyPr anchorCtr="0" anchor="t" bIns="0" lIns="0" spcFirstLastPara="1" rIns="0" wrap="square" tIns="9600">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1</a:t>
            </a:r>
            <a:endParaRPr sz="1000">
              <a:latin typeface="Arial"/>
              <a:ea typeface="Arial"/>
              <a:cs typeface="Arial"/>
              <a:sym typeface="Arial"/>
            </a:endParaRPr>
          </a:p>
        </p:txBody>
      </p:sp>
      <p:sp>
        <p:nvSpPr>
          <p:cNvPr id="380" name="Google Shape;380;p47"/>
          <p:cNvSpPr txBox="1"/>
          <p:nvPr/>
        </p:nvSpPr>
        <p:spPr>
          <a:xfrm>
            <a:off x="5107610" y="3171204"/>
            <a:ext cx="93938" cy="141220"/>
          </a:xfrm>
          <a:prstGeom prst="rect">
            <a:avLst/>
          </a:prstGeom>
          <a:noFill/>
          <a:ln>
            <a:noFill/>
          </a:ln>
        </p:spPr>
        <p:txBody>
          <a:bodyPr anchorCtr="0" anchor="t" bIns="0" lIns="0" spcFirstLastPara="1" rIns="0" wrap="square" tIns="9600">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2</a:t>
            </a:r>
            <a:endParaRPr sz="1000">
              <a:latin typeface="Arial"/>
              <a:ea typeface="Arial"/>
              <a:cs typeface="Arial"/>
              <a:sym typeface="Arial"/>
            </a:endParaRPr>
          </a:p>
        </p:txBody>
      </p:sp>
      <p:sp>
        <p:nvSpPr>
          <p:cNvPr id="381" name="Google Shape;381;p47"/>
          <p:cNvSpPr txBox="1"/>
          <p:nvPr/>
        </p:nvSpPr>
        <p:spPr>
          <a:xfrm>
            <a:off x="4465311" y="3647638"/>
            <a:ext cx="93938" cy="141220"/>
          </a:xfrm>
          <a:prstGeom prst="rect">
            <a:avLst/>
          </a:prstGeom>
          <a:noFill/>
          <a:ln>
            <a:noFill/>
          </a:ln>
        </p:spPr>
        <p:txBody>
          <a:bodyPr anchorCtr="0" anchor="t" bIns="0" lIns="0" spcFirstLastPara="1" rIns="0" wrap="square" tIns="9600">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3</a:t>
            </a:r>
            <a:endParaRPr sz="1000">
              <a:latin typeface="Arial"/>
              <a:ea typeface="Arial"/>
              <a:cs typeface="Arial"/>
              <a:sym typeface="Arial"/>
            </a:endParaRPr>
          </a:p>
        </p:txBody>
      </p:sp>
      <p:sp>
        <p:nvSpPr>
          <p:cNvPr id="382" name="Google Shape;382;p47"/>
          <p:cNvSpPr txBox="1"/>
          <p:nvPr/>
        </p:nvSpPr>
        <p:spPr>
          <a:xfrm>
            <a:off x="5114341" y="4098069"/>
            <a:ext cx="93938" cy="141220"/>
          </a:xfrm>
          <a:prstGeom prst="rect">
            <a:avLst/>
          </a:prstGeom>
          <a:noFill/>
          <a:ln>
            <a:noFill/>
          </a:ln>
        </p:spPr>
        <p:txBody>
          <a:bodyPr anchorCtr="0" anchor="t" bIns="0" lIns="0" spcFirstLastPara="1" rIns="0" wrap="square" tIns="9600">
            <a:no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5</a:t>
            </a:r>
            <a:endParaRPr sz="10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3157144" y="430534"/>
            <a:ext cx="28296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Representations</a:t>
            </a:r>
            <a:endParaRPr sz="1100"/>
          </a:p>
        </p:txBody>
      </p:sp>
      <p:sp>
        <p:nvSpPr>
          <p:cNvPr id="388" name="Google Shape;388;p48"/>
          <p:cNvSpPr txBox="1"/>
          <p:nvPr/>
        </p:nvSpPr>
        <p:spPr>
          <a:xfrm>
            <a:off x="447067" y="1208222"/>
            <a:ext cx="8249691" cy="2788114"/>
          </a:xfrm>
          <a:prstGeom prst="rect">
            <a:avLst/>
          </a:prstGeom>
          <a:noFill/>
          <a:ln>
            <a:noFill/>
          </a:ln>
        </p:spPr>
        <p:txBody>
          <a:bodyPr anchorCtr="0" anchor="t" bIns="0" lIns="0" spcFirstLastPara="1" rIns="0" wrap="square" tIns="9600">
            <a:noAutofit/>
          </a:bodyPr>
          <a:lstStyle/>
          <a:p>
            <a:pPr indent="-254000" lvl="0" marL="266700" marR="0" rtl="0" algn="just">
              <a:lnSpc>
                <a:spcPct val="106900"/>
              </a:lnSpc>
              <a:spcBef>
                <a:spcPts val="0"/>
              </a:spcBef>
              <a:spcAft>
                <a:spcPts val="0"/>
              </a:spcAft>
              <a:buSzPts val="2400"/>
              <a:buFont typeface="Arial"/>
              <a:buChar char="•"/>
            </a:pPr>
            <a:r>
              <a:rPr lang="en" sz="2400">
                <a:latin typeface="Tahoma"/>
                <a:ea typeface="Tahoma"/>
                <a:cs typeface="Tahoma"/>
                <a:sym typeface="Tahoma"/>
              </a:rPr>
              <a:t>Binary representation: A connection weight is represented  by a number of bits with a certain length.</a:t>
            </a:r>
            <a:endParaRPr sz="2400">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sz="1900">
              <a:latin typeface="Times New Roman"/>
              <a:ea typeface="Times New Roman"/>
              <a:cs typeface="Times New Roman"/>
              <a:sym typeface="Times New Roman"/>
            </a:endParaRPr>
          </a:p>
          <a:p>
            <a:pPr indent="-254000" lvl="0" marL="266700" marR="0" rtl="0" algn="just">
              <a:lnSpc>
                <a:spcPct val="106900"/>
              </a:lnSpc>
              <a:spcBef>
                <a:spcPts val="0"/>
              </a:spcBef>
              <a:spcAft>
                <a:spcPts val="0"/>
              </a:spcAft>
              <a:buSzPts val="2400"/>
              <a:buFont typeface="Arial"/>
              <a:buChar char="•"/>
            </a:pPr>
            <a:r>
              <a:rPr lang="en" sz="2400">
                <a:latin typeface="Tahoma"/>
                <a:ea typeface="Tahoma"/>
                <a:cs typeface="Tahoma"/>
                <a:sym typeface="Tahoma"/>
              </a:rPr>
              <a:t>Binary representations are simple and easy to use (crossover,  mutation, hardware implementation).</a:t>
            </a:r>
            <a:endParaRPr sz="2400">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sz="1900">
              <a:latin typeface="Times New Roman"/>
              <a:ea typeface="Times New Roman"/>
              <a:cs typeface="Times New Roman"/>
              <a:sym typeface="Times New Roman"/>
            </a:endParaRPr>
          </a:p>
          <a:p>
            <a:pPr indent="-254000" lvl="0" marL="266700" marR="0" rtl="0" algn="just">
              <a:lnSpc>
                <a:spcPct val="106900"/>
              </a:lnSpc>
              <a:spcBef>
                <a:spcPts val="0"/>
              </a:spcBef>
              <a:spcAft>
                <a:spcPts val="0"/>
              </a:spcAft>
              <a:buSzPts val="2400"/>
              <a:buFont typeface="Arial"/>
              <a:buChar char="•"/>
            </a:pPr>
            <a:r>
              <a:rPr lang="en" sz="2400">
                <a:latin typeface="Tahoma"/>
                <a:ea typeface="Tahoma"/>
                <a:cs typeface="Tahoma"/>
                <a:sym typeface="Tahoma"/>
              </a:rPr>
              <a:t>Real-Number Representation: A connection weight is </a:t>
            </a:r>
            <a:endParaRPr sz="2400">
              <a:latin typeface="Tahoma"/>
              <a:ea typeface="Tahoma"/>
              <a:cs typeface="Tahoma"/>
              <a:sym typeface="Tahoma"/>
            </a:endParaRPr>
          </a:p>
          <a:p>
            <a:pPr indent="0" lvl="0" marL="0" marR="0" rtl="0" algn="just">
              <a:lnSpc>
                <a:spcPct val="106900"/>
              </a:lnSpc>
              <a:spcBef>
                <a:spcPts val="0"/>
              </a:spcBef>
              <a:spcAft>
                <a:spcPts val="0"/>
              </a:spcAft>
              <a:buNone/>
            </a:pPr>
            <a:r>
              <a:rPr lang="en" sz="2400">
                <a:latin typeface="Tahoma"/>
                <a:ea typeface="Tahoma"/>
                <a:cs typeface="Tahoma"/>
                <a:sym typeface="Tahoma"/>
              </a:rPr>
              <a:t> represented by a real number and traditional binary   </a:t>
            </a:r>
            <a:endParaRPr sz="2400">
              <a:latin typeface="Tahoma"/>
              <a:ea typeface="Tahoma"/>
              <a:cs typeface="Tahoma"/>
              <a:sym typeface="Tahoma"/>
            </a:endParaRPr>
          </a:p>
          <a:p>
            <a:pPr indent="0" lvl="0" marL="0" marR="0" rtl="0" algn="just">
              <a:lnSpc>
                <a:spcPct val="106900"/>
              </a:lnSpc>
              <a:spcBef>
                <a:spcPts val="0"/>
              </a:spcBef>
              <a:spcAft>
                <a:spcPts val="0"/>
              </a:spcAft>
              <a:buNone/>
            </a:pPr>
            <a:r>
              <a:rPr lang="en" sz="2400">
                <a:latin typeface="Tahoma"/>
                <a:ea typeface="Tahoma"/>
                <a:cs typeface="Tahoma"/>
                <a:sym typeface="Tahoma"/>
              </a:rPr>
              <a:t> crossover  and mutation can no longer be used directly.</a:t>
            </a:r>
            <a:endParaRPr sz="2400">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2053251" y="643037"/>
            <a:ext cx="5036700" cy="387300"/>
          </a:xfrm>
          <a:prstGeom prst="rect">
            <a:avLst/>
          </a:prstGeom>
        </p:spPr>
        <p:txBody>
          <a:bodyPr anchorCtr="0" anchor="t" bIns="72850" lIns="72850" spcFirstLastPara="1" rIns="72850" wrap="square" tIns="72850">
            <a:noAutofit/>
          </a:bodyPr>
          <a:lstStyle/>
          <a:p>
            <a:pPr indent="0" lvl="0" marL="0" rtl="0" algn="l">
              <a:spcBef>
                <a:spcPts val="0"/>
              </a:spcBef>
              <a:spcAft>
                <a:spcPts val="0"/>
              </a:spcAft>
              <a:buNone/>
            </a:pPr>
            <a:r>
              <a:rPr lang="en"/>
              <a:t>How EAs modify different aspects of a ANN</a:t>
            </a:r>
            <a:endParaRPr/>
          </a:p>
        </p:txBody>
      </p:sp>
      <p:sp>
        <p:nvSpPr>
          <p:cNvPr id="394" name="Google Shape;394;p49"/>
          <p:cNvSpPr txBox="1"/>
          <p:nvPr>
            <p:ph idx="1" type="body"/>
          </p:nvPr>
        </p:nvSpPr>
        <p:spPr>
          <a:xfrm>
            <a:off x="447142" y="1030314"/>
            <a:ext cx="8249700" cy="3542700"/>
          </a:xfrm>
          <a:prstGeom prst="rect">
            <a:avLst/>
          </a:prstGeom>
        </p:spPr>
        <p:txBody>
          <a:bodyPr anchorCtr="0" anchor="t" bIns="72850" lIns="72850" spcFirstLastPara="1" rIns="72850" wrap="square" tIns="7285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457200" y="320278"/>
            <a:ext cx="8229600" cy="76557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Artificial Neural Networks (ANNs)</a:t>
            </a:r>
            <a:endParaRPr/>
          </a:p>
        </p:txBody>
      </p:sp>
      <p:sp>
        <p:nvSpPr>
          <p:cNvPr id="114" name="Google Shape;114;p23"/>
          <p:cNvSpPr txBox="1"/>
          <p:nvPr>
            <p:ph idx="1" type="body"/>
          </p:nvPr>
        </p:nvSpPr>
        <p:spPr>
          <a:xfrm>
            <a:off x="304800" y="1085850"/>
            <a:ext cx="8610600" cy="2800350"/>
          </a:xfrm>
          <a:prstGeom prst="rect">
            <a:avLst/>
          </a:prstGeom>
          <a:noFill/>
          <a:ln>
            <a:noFill/>
          </a:ln>
        </p:spPr>
        <p:txBody>
          <a:bodyPr anchorCtr="0" anchor="t" bIns="45700" lIns="91425" spcFirstLastPara="1" rIns="91425" wrap="square" tIns="45700">
            <a:noAutofit/>
          </a:bodyPr>
          <a:lstStyle/>
          <a:p>
            <a:pPr indent="-355600" lvl="0" marL="342900" marR="0" rtl="0" algn="l">
              <a:lnSpc>
                <a:spcPct val="100000"/>
              </a:lnSpc>
              <a:spcBef>
                <a:spcPts val="0"/>
              </a:spcBef>
              <a:spcAft>
                <a:spcPts val="0"/>
              </a:spcAft>
              <a:buClr>
                <a:schemeClr val="dk1"/>
              </a:buClr>
              <a:buSzPts val="2200"/>
              <a:buFont typeface="Arial"/>
              <a:buChar char="•"/>
            </a:pPr>
            <a:r>
              <a:rPr b="0" i="0" lang="en" sz="2200" u="none">
                <a:solidFill>
                  <a:schemeClr val="dk1"/>
                </a:solidFill>
                <a:latin typeface="Calibri"/>
                <a:ea typeface="Calibri"/>
                <a:cs typeface="Calibri"/>
                <a:sym typeface="Calibri"/>
              </a:rPr>
              <a:t>Biological neural systems (BNSs) can </a:t>
            </a:r>
            <a:r>
              <a:rPr lang="en" sz="2200"/>
              <a:t>model </a:t>
            </a:r>
            <a:r>
              <a:rPr b="0" i="0" lang="en" sz="2200" u="none">
                <a:solidFill>
                  <a:schemeClr val="dk1"/>
                </a:solidFill>
                <a:latin typeface="Calibri"/>
                <a:ea typeface="Calibri"/>
                <a:cs typeface="Calibri"/>
                <a:sym typeface="Calibri"/>
              </a:rPr>
              <a:t>extraordinarily complex computations/functions without re</a:t>
            </a:r>
            <a:r>
              <a:rPr b="0" i="0" lang="en" sz="2200" u="none">
                <a:solidFill>
                  <a:schemeClr val="dk1"/>
                </a:solidFill>
                <a:latin typeface="Calibri"/>
                <a:ea typeface="Calibri"/>
                <a:cs typeface="Calibri"/>
                <a:sym typeface="Calibri"/>
              </a:rPr>
              <a:t>course</a:t>
            </a:r>
            <a:r>
              <a:rPr b="0" i="0" lang="en" sz="2200" u="none">
                <a:solidFill>
                  <a:schemeClr val="dk1"/>
                </a:solidFill>
                <a:latin typeface="Calibri"/>
                <a:ea typeface="Calibri"/>
                <a:cs typeface="Calibri"/>
                <a:sym typeface="Calibri"/>
              </a:rPr>
              <a:t> to explicit </a:t>
            </a:r>
            <a:r>
              <a:rPr lang="en" sz="2200"/>
              <a:t>definition</a:t>
            </a:r>
            <a:r>
              <a:rPr b="0" i="0" lang="en" sz="2200" u="none">
                <a:solidFill>
                  <a:schemeClr val="dk1"/>
                </a:solidFill>
                <a:latin typeface="Calibri"/>
                <a:ea typeface="Calibri"/>
                <a:cs typeface="Calibri"/>
                <a:sym typeface="Calibri"/>
              </a:rPr>
              <a:t>, </a:t>
            </a:r>
            <a:br>
              <a:rPr b="0" i="0" lang="en" sz="2200" u="none">
                <a:solidFill>
                  <a:schemeClr val="dk1"/>
                </a:solidFill>
                <a:latin typeface="Calibri"/>
                <a:ea typeface="Calibri"/>
                <a:cs typeface="Calibri"/>
                <a:sym typeface="Calibri"/>
              </a:rPr>
            </a:br>
            <a:r>
              <a:rPr b="0" i="0" lang="en" sz="2200" u="none">
                <a:solidFill>
                  <a:schemeClr val="dk1"/>
                </a:solidFill>
                <a:latin typeface="Calibri"/>
                <a:ea typeface="Calibri"/>
                <a:cs typeface="Calibri"/>
                <a:sym typeface="Calibri"/>
              </a:rPr>
              <a:t>and are capable of learning over time. </a:t>
            </a:r>
            <a:endParaRPr sz="2200"/>
          </a:p>
          <a:p>
            <a:pPr indent="-355600" lvl="0" marL="342900" marR="0" rtl="0" algn="l">
              <a:lnSpc>
                <a:spcPct val="100000"/>
              </a:lnSpc>
              <a:spcBef>
                <a:spcPts val="400"/>
              </a:spcBef>
              <a:spcAft>
                <a:spcPts val="0"/>
              </a:spcAft>
              <a:buClr>
                <a:schemeClr val="dk1"/>
              </a:buClr>
              <a:buSzPts val="2200"/>
              <a:buFont typeface="Arial"/>
              <a:buChar char="•"/>
            </a:pPr>
            <a:r>
              <a:rPr lang="en" sz="2200"/>
              <a:t>BNSs r</a:t>
            </a:r>
            <a:r>
              <a:rPr b="0" i="0" lang="en" sz="2200" u="none">
                <a:solidFill>
                  <a:schemeClr val="dk1"/>
                </a:solidFill>
                <a:latin typeface="Calibri"/>
                <a:ea typeface="Calibri"/>
                <a:cs typeface="Calibri"/>
                <a:sym typeface="Calibri"/>
              </a:rPr>
              <a:t>eflect the ability of large ensembles of neurons to learn through exposure </a:t>
            </a:r>
            <a:r>
              <a:rPr lang="en" sz="2200"/>
              <a:t> </a:t>
            </a:r>
            <a:r>
              <a:rPr b="0" i="0" lang="en" sz="2200" u="none">
                <a:solidFill>
                  <a:schemeClr val="dk1"/>
                </a:solidFill>
                <a:latin typeface="Calibri"/>
                <a:ea typeface="Calibri"/>
                <a:cs typeface="Calibri"/>
                <a:sym typeface="Calibri"/>
              </a:rPr>
              <a:t>to external stimuli and to generalize across related instances of the signal.</a:t>
            </a:r>
            <a:endParaRPr sz="2200"/>
          </a:p>
          <a:p>
            <a:pPr indent="-355600" lvl="0" marL="342900" marR="0" rtl="0" algn="l">
              <a:lnSpc>
                <a:spcPct val="100000"/>
              </a:lnSpc>
              <a:spcBef>
                <a:spcPts val="400"/>
              </a:spcBef>
              <a:spcAft>
                <a:spcPts val="0"/>
              </a:spcAft>
              <a:buClr>
                <a:schemeClr val="dk1"/>
              </a:buClr>
              <a:buSzPts val="2200"/>
              <a:buFont typeface="Arial"/>
              <a:buChar char="•"/>
            </a:pPr>
            <a:r>
              <a:rPr b="0" i="0" lang="en" sz="2200" u="none">
                <a:solidFill>
                  <a:schemeClr val="dk1"/>
                </a:solidFill>
                <a:latin typeface="Calibri"/>
                <a:ea typeface="Calibri"/>
                <a:cs typeface="Calibri"/>
                <a:sym typeface="Calibri"/>
              </a:rPr>
              <a:t>ANNs are distributed, adaptive, generally nonlinear means of learning comprised of different processing elements (PEs) called neurons</a:t>
            </a:r>
            <a:r>
              <a:rPr lang="en" sz="2200"/>
              <a:t>, that attempt to simulate BNSs.</a:t>
            </a:r>
            <a:endParaRPr sz="2200"/>
          </a:p>
        </p:txBody>
      </p:sp>
      <p:sp>
        <p:nvSpPr>
          <p:cNvPr id="115" name="Google Shape;115;p23"/>
          <p:cNvSpPr txBox="1"/>
          <p:nvPr/>
        </p:nvSpPr>
        <p:spPr>
          <a:xfrm>
            <a:off x="6781800" y="4743450"/>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1600" u="none">
                <a:solidFill>
                  <a:srgbClr val="FFFFFF"/>
                </a:solidFill>
                <a:latin typeface="Calibri"/>
                <a:ea typeface="Calibri"/>
                <a:cs typeface="Calibri"/>
                <a:sym typeface="Calibri"/>
              </a:rPr>
              <a:t>‹#›</a:t>
            </a:fld>
            <a:r>
              <a:rPr b="0" i="0" lang="en" sz="1600" u="none">
                <a:solidFill>
                  <a:srgbClr val="FFFFFF"/>
                </a:solidFill>
                <a:latin typeface="Calibri"/>
                <a:ea typeface="Calibri"/>
                <a:cs typeface="Calibri"/>
                <a:sym typeface="Calibri"/>
              </a:rPr>
              <a:t>/19</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50"/>
          <p:cNvSpPr txBox="1"/>
          <p:nvPr>
            <p:ph type="title"/>
          </p:nvPr>
        </p:nvSpPr>
        <p:spPr>
          <a:xfrm>
            <a:off x="1816626" y="625909"/>
            <a:ext cx="5509749" cy="387382"/>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The Evolution of Architectures</a:t>
            </a:r>
            <a:endParaRPr sz="1100"/>
          </a:p>
        </p:txBody>
      </p:sp>
      <p:sp>
        <p:nvSpPr>
          <p:cNvPr id="400" name="Google Shape;400;p50"/>
          <p:cNvSpPr txBox="1"/>
          <p:nvPr/>
        </p:nvSpPr>
        <p:spPr>
          <a:xfrm>
            <a:off x="447067" y="1226874"/>
            <a:ext cx="8249691" cy="1220879"/>
          </a:xfrm>
          <a:prstGeom prst="rect">
            <a:avLst/>
          </a:prstGeom>
          <a:noFill/>
          <a:ln>
            <a:noFill/>
          </a:ln>
        </p:spPr>
        <p:txBody>
          <a:bodyPr anchorCtr="0" anchor="t" bIns="0" lIns="0" spcFirstLastPara="1" rIns="0" wrap="square" tIns="12650">
            <a:noAutofit/>
          </a:bodyPr>
          <a:lstStyle/>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Architecture design is still very much a human expert’s job.</a:t>
            </a:r>
            <a:endParaRPr sz="2400">
              <a:latin typeface="Tahoma"/>
              <a:ea typeface="Tahoma"/>
              <a:cs typeface="Tahoma"/>
              <a:sym typeface="Tahoma"/>
            </a:endParaRPr>
          </a:p>
          <a:p>
            <a:pPr indent="-254000" lvl="0" marL="266700" marR="0" rtl="0" algn="l">
              <a:lnSpc>
                <a:spcPct val="106900"/>
              </a:lnSpc>
              <a:spcBef>
                <a:spcPts val="2200"/>
              </a:spcBef>
              <a:spcAft>
                <a:spcPts val="0"/>
              </a:spcAft>
              <a:buSzPts val="2400"/>
              <a:buFont typeface="Arial"/>
              <a:buChar char="•"/>
            </a:pPr>
            <a:r>
              <a:rPr lang="en" sz="2400">
                <a:latin typeface="Tahoma"/>
                <a:ea typeface="Tahoma"/>
                <a:cs typeface="Tahoma"/>
                <a:sym typeface="Tahoma"/>
              </a:rPr>
              <a:t>There is no systematic way to design near-optimal architectures for a given task automatically.</a:t>
            </a:r>
            <a:endParaRPr sz="2400">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51"/>
          <p:cNvSpPr txBox="1"/>
          <p:nvPr>
            <p:ph type="title"/>
          </p:nvPr>
        </p:nvSpPr>
        <p:spPr>
          <a:xfrm>
            <a:off x="1132418" y="419887"/>
            <a:ext cx="68793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The Evolution of Architectures (cont.)</a:t>
            </a:r>
            <a:endParaRPr sz="1100"/>
          </a:p>
        </p:txBody>
      </p:sp>
      <p:sp>
        <p:nvSpPr>
          <p:cNvPr id="406" name="Google Shape;406;p51"/>
          <p:cNvSpPr txBox="1"/>
          <p:nvPr/>
        </p:nvSpPr>
        <p:spPr>
          <a:xfrm>
            <a:off x="401697" y="1030435"/>
            <a:ext cx="8339700" cy="3263100"/>
          </a:xfrm>
          <a:prstGeom prst="rect">
            <a:avLst/>
          </a:prstGeom>
          <a:noFill/>
          <a:ln>
            <a:noFill/>
          </a:ln>
        </p:spPr>
        <p:txBody>
          <a:bodyPr anchorCtr="0" anchor="t" bIns="0" lIns="0" spcFirstLastPara="1" rIns="0" wrap="square" tIns="9600">
            <a:noAutofit/>
          </a:bodyPr>
          <a:lstStyle/>
          <a:p>
            <a:pPr indent="-330200" lvl="0" marL="342900" marR="0" rtl="0" algn="just">
              <a:lnSpc>
                <a:spcPct val="106900"/>
              </a:lnSpc>
              <a:spcBef>
                <a:spcPts val="0"/>
              </a:spcBef>
              <a:spcAft>
                <a:spcPts val="0"/>
              </a:spcAft>
              <a:buSzPts val="2400"/>
              <a:buFont typeface="Tahoma"/>
              <a:buAutoNum type="arabicPeriod"/>
            </a:pPr>
            <a:r>
              <a:rPr lang="en" sz="2400">
                <a:latin typeface="Tahoma"/>
                <a:ea typeface="Tahoma"/>
                <a:cs typeface="Tahoma"/>
                <a:sym typeface="Tahoma"/>
              </a:rPr>
              <a:t>Decode each </a:t>
            </a:r>
            <a:r>
              <a:rPr lang="en" sz="2400">
                <a:latin typeface="Tahoma"/>
                <a:ea typeface="Tahoma"/>
                <a:cs typeface="Tahoma"/>
                <a:sym typeface="Tahoma"/>
              </a:rPr>
              <a:t>individual</a:t>
            </a:r>
            <a:r>
              <a:rPr lang="en" sz="2400">
                <a:latin typeface="Tahoma"/>
                <a:ea typeface="Tahoma"/>
                <a:cs typeface="Tahoma"/>
                <a:sym typeface="Tahoma"/>
              </a:rPr>
              <a:t> in the current generation into an  architecture.</a:t>
            </a:r>
            <a:endParaRPr sz="2400">
              <a:latin typeface="Tahoma"/>
              <a:ea typeface="Tahoma"/>
              <a:cs typeface="Tahoma"/>
              <a:sym typeface="Tahoma"/>
            </a:endParaRPr>
          </a:p>
          <a:p>
            <a:pPr indent="165100" lvl="0" marL="0" marR="0" rtl="0" algn="l">
              <a:lnSpc>
                <a:spcPct val="100000"/>
              </a:lnSpc>
              <a:spcBef>
                <a:spcPts val="0"/>
              </a:spcBef>
              <a:spcAft>
                <a:spcPts val="0"/>
              </a:spcAft>
              <a:buSzPts val="2500"/>
              <a:buFont typeface="Tahoma"/>
              <a:buNone/>
            </a:pPr>
            <a:r>
              <a:t/>
            </a:r>
            <a:endParaRPr sz="2500">
              <a:latin typeface="Times New Roman"/>
              <a:ea typeface="Times New Roman"/>
              <a:cs typeface="Times New Roman"/>
              <a:sym typeface="Times New Roman"/>
            </a:endParaRPr>
          </a:p>
          <a:p>
            <a:pPr indent="-330200" lvl="0" marL="342900" marR="0" rtl="0" algn="just">
              <a:lnSpc>
                <a:spcPct val="106900"/>
              </a:lnSpc>
              <a:spcBef>
                <a:spcPts val="0"/>
              </a:spcBef>
              <a:spcAft>
                <a:spcPts val="0"/>
              </a:spcAft>
              <a:buSzPts val="2400"/>
              <a:buFont typeface="Tahoma"/>
              <a:buAutoNum type="arabicPeriod"/>
            </a:pPr>
            <a:r>
              <a:rPr lang="en" sz="2400">
                <a:latin typeface="Tahoma"/>
                <a:ea typeface="Tahoma"/>
                <a:cs typeface="Tahoma"/>
                <a:sym typeface="Tahoma"/>
              </a:rPr>
              <a:t>Train each ANN with the decoded architecture by a </a:t>
            </a:r>
            <a:r>
              <a:rPr lang="en" sz="2400">
                <a:latin typeface="Tahoma"/>
                <a:ea typeface="Tahoma"/>
                <a:cs typeface="Tahoma"/>
                <a:sym typeface="Tahoma"/>
              </a:rPr>
              <a:t>predefined</a:t>
            </a:r>
            <a:r>
              <a:rPr lang="en" sz="2400">
                <a:latin typeface="Tahoma"/>
                <a:ea typeface="Tahoma"/>
                <a:cs typeface="Tahoma"/>
                <a:sym typeface="Tahoma"/>
              </a:rPr>
              <a:t> learning rule starting from a different set of random  initial connection weights and parameters.</a:t>
            </a:r>
            <a:endParaRPr sz="2400">
              <a:latin typeface="Tahoma"/>
              <a:ea typeface="Tahoma"/>
              <a:cs typeface="Tahoma"/>
              <a:sym typeface="Tahoma"/>
            </a:endParaRPr>
          </a:p>
          <a:p>
            <a:pPr indent="177800" lvl="0" marL="0" marR="0" rtl="0" algn="l">
              <a:lnSpc>
                <a:spcPct val="100000"/>
              </a:lnSpc>
              <a:spcBef>
                <a:spcPts val="0"/>
              </a:spcBef>
              <a:spcAft>
                <a:spcPts val="0"/>
              </a:spcAft>
              <a:buSzPts val="2700"/>
              <a:buFont typeface="Tahoma"/>
              <a:buNone/>
            </a:pPr>
            <a:r>
              <a:t/>
            </a:r>
            <a:endParaRPr sz="2700">
              <a:latin typeface="Times New Roman"/>
              <a:ea typeface="Times New Roman"/>
              <a:cs typeface="Times New Roman"/>
              <a:sym typeface="Times New Roman"/>
            </a:endParaRPr>
          </a:p>
          <a:p>
            <a:pPr indent="-330200" lvl="0" marL="342900" marR="0" rtl="0" algn="l">
              <a:lnSpc>
                <a:spcPct val="100000"/>
              </a:lnSpc>
              <a:spcBef>
                <a:spcPts val="0"/>
              </a:spcBef>
              <a:spcAft>
                <a:spcPts val="0"/>
              </a:spcAft>
              <a:buSzPts val="2400"/>
              <a:buFont typeface="Tahoma"/>
              <a:buAutoNum type="arabicPeriod"/>
            </a:pPr>
            <a:r>
              <a:rPr lang="en" sz="2400">
                <a:latin typeface="Tahoma"/>
                <a:ea typeface="Tahoma"/>
                <a:cs typeface="Tahoma"/>
                <a:sym typeface="Tahoma"/>
              </a:rPr>
              <a:t>Compute the fitness of each individual.</a:t>
            </a:r>
            <a:endParaRPr sz="2400">
              <a:latin typeface="Tahoma"/>
              <a:ea typeface="Tahoma"/>
              <a:cs typeface="Tahoma"/>
              <a:sym typeface="Tahoma"/>
            </a:endParaRPr>
          </a:p>
          <a:p>
            <a:pPr indent="177800" lvl="0" marL="0" marR="0" rtl="0" algn="l">
              <a:lnSpc>
                <a:spcPct val="100000"/>
              </a:lnSpc>
              <a:spcBef>
                <a:spcPts val="0"/>
              </a:spcBef>
              <a:spcAft>
                <a:spcPts val="0"/>
              </a:spcAft>
              <a:buSzPts val="2700"/>
              <a:buFont typeface="Tahoma"/>
              <a:buNone/>
            </a:pPr>
            <a:r>
              <a:t/>
            </a:r>
            <a:endParaRPr sz="2700">
              <a:latin typeface="Times New Roman"/>
              <a:ea typeface="Times New Roman"/>
              <a:cs typeface="Times New Roman"/>
              <a:sym typeface="Times New Roman"/>
            </a:endParaRPr>
          </a:p>
          <a:p>
            <a:pPr indent="-330200" lvl="0" marL="342900" marR="0" rtl="0" algn="l">
              <a:lnSpc>
                <a:spcPct val="100000"/>
              </a:lnSpc>
              <a:spcBef>
                <a:spcPts val="0"/>
              </a:spcBef>
              <a:spcAft>
                <a:spcPts val="0"/>
              </a:spcAft>
              <a:buSzPts val="2400"/>
              <a:buFont typeface="Tahoma"/>
              <a:buAutoNum type="arabicPeriod"/>
            </a:pPr>
            <a:r>
              <a:rPr lang="en" sz="2400">
                <a:latin typeface="Tahoma"/>
                <a:ea typeface="Tahoma"/>
                <a:cs typeface="Tahoma"/>
                <a:sym typeface="Tahoma"/>
              </a:rPr>
              <a:t>Select parents from the population based on their fitness.</a:t>
            </a:r>
            <a:endParaRPr sz="2400">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52"/>
          <p:cNvSpPr txBox="1"/>
          <p:nvPr>
            <p:ph type="title"/>
          </p:nvPr>
        </p:nvSpPr>
        <p:spPr>
          <a:xfrm>
            <a:off x="1805321" y="625909"/>
            <a:ext cx="5533097" cy="387382"/>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The Evolution of </a:t>
            </a:r>
            <a:r>
              <a:rPr lang="en"/>
              <a:t>Learning</a:t>
            </a:r>
            <a:r>
              <a:rPr b="1" i="0" lang="en" sz="2800" u="none" cap="none" strike="noStrike">
                <a:solidFill>
                  <a:srgbClr val="0000B2"/>
                </a:solidFill>
                <a:latin typeface="Arial"/>
                <a:ea typeface="Arial"/>
                <a:cs typeface="Arial"/>
                <a:sym typeface="Arial"/>
              </a:rPr>
              <a:t> Rules</a:t>
            </a:r>
            <a:endParaRPr sz="1100"/>
          </a:p>
        </p:txBody>
      </p:sp>
      <p:sp>
        <p:nvSpPr>
          <p:cNvPr id="412" name="Google Shape;412;p52"/>
          <p:cNvSpPr txBox="1"/>
          <p:nvPr/>
        </p:nvSpPr>
        <p:spPr>
          <a:xfrm>
            <a:off x="357322" y="1163058"/>
            <a:ext cx="8339827" cy="3229911"/>
          </a:xfrm>
          <a:prstGeom prst="rect">
            <a:avLst/>
          </a:prstGeom>
          <a:noFill/>
          <a:ln>
            <a:noFill/>
          </a:ln>
        </p:spPr>
        <p:txBody>
          <a:bodyPr anchorCtr="0" anchor="t" bIns="0" lIns="0" spcFirstLastPara="1" rIns="0" wrap="square" tIns="9600">
            <a:noAutofit/>
          </a:bodyPr>
          <a:lstStyle/>
          <a:p>
            <a:pPr indent="-330200" lvl="0" marL="342900" marR="0" rtl="0" algn="l">
              <a:lnSpc>
                <a:spcPct val="106900"/>
              </a:lnSpc>
              <a:spcBef>
                <a:spcPts val="0"/>
              </a:spcBef>
              <a:spcAft>
                <a:spcPts val="0"/>
              </a:spcAft>
              <a:buSzPts val="2400"/>
              <a:buFont typeface="Tahoma"/>
              <a:buAutoNum type="arabicPeriod"/>
            </a:pPr>
            <a:r>
              <a:rPr lang="en" sz="2400">
                <a:latin typeface="Tahoma"/>
                <a:ea typeface="Tahoma"/>
                <a:cs typeface="Tahoma"/>
                <a:sym typeface="Tahoma"/>
              </a:rPr>
              <a:t>Decode</a:t>
            </a:r>
            <a:r>
              <a:rPr lang="en" sz="2400">
                <a:latin typeface="Tahoma"/>
                <a:ea typeface="Tahoma"/>
                <a:cs typeface="Tahoma"/>
                <a:sym typeface="Tahoma"/>
              </a:rPr>
              <a:t> each individual in the current generation into a  </a:t>
            </a:r>
            <a:r>
              <a:rPr lang="en" sz="2400">
                <a:latin typeface="Tahoma"/>
                <a:ea typeface="Tahoma"/>
                <a:cs typeface="Tahoma"/>
                <a:sym typeface="Tahoma"/>
              </a:rPr>
              <a:t>learning</a:t>
            </a:r>
            <a:r>
              <a:rPr lang="en" sz="2400">
                <a:latin typeface="Tahoma"/>
                <a:ea typeface="Tahoma"/>
                <a:cs typeface="Tahoma"/>
                <a:sym typeface="Tahoma"/>
              </a:rPr>
              <a:t> rule.</a:t>
            </a:r>
            <a:endParaRPr sz="2400">
              <a:latin typeface="Tahoma"/>
              <a:ea typeface="Tahoma"/>
              <a:cs typeface="Tahoma"/>
              <a:sym typeface="Tahoma"/>
            </a:endParaRPr>
          </a:p>
          <a:p>
            <a:pPr indent="-330200" lvl="0" marL="342900" marR="0" rtl="0" algn="l">
              <a:lnSpc>
                <a:spcPct val="106900"/>
              </a:lnSpc>
              <a:spcBef>
                <a:spcPts val="2100"/>
              </a:spcBef>
              <a:spcAft>
                <a:spcPts val="0"/>
              </a:spcAft>
              <a:buSzPts val="2400"/>
              <a:buFont typeface="Tahoma"/>
              <a:buAutoNum type="arabicPeriod"/>
            </a:pPr>
            <a:r>
              <a:rPr lang="en" sz="2400">
                <a:latin typeface="Tahoma"/>
                <a:ea typeface="Tahoma"/>
                <a:cs typeface="Tahoma"/>
                <a:sym typeface="Tahoma"/>
              </a:rPr>
              <a:t>Construct ANNs with random architectures and initial settings and train them using the decoded learning rule.</a:t>
            </a:r>
            <a:endParaRPr sz="2400">
              <a:latin typeface="Tahoma"/>
              <a:ea typeface="Tahoma"/>
              <a:cs typeface="Tahoma"/>
              <a:sym typeface="Tahoma"/>
            </a:endParaRPr>
          </a:p>
          <a:p>
            <a:pPr indent="127000" lvl="0" marL="0" marR="0" rtl="0" algn="l">
              <a:lnSpc>
                <a:spcPct val="100000"/>
              </a:lnSpc>
              <a:spcBef>
                <a:spcPts val="0"/>
              </a:spcBef>
              <a:spcAft>
                <a:spcPts val="0"/>
              </a:spcAft>
              <a:buSzPts val="2000"/>
              <a:buFont typeface="Tahoma"/>
              <a:buNone/>
            </a:pPr>
            <a:r>
              <a:t/>
            </a:r>
            <a:endParaRPr sz="2000">
              <a:latin typeface="Times New Roman"/>
              <a:ea typeface="Times New Roman"/>
              <a:cs typeface="Times New Roman"/>
              <a:sym typeface="Times New Roman"/>
            </a:endParaRPr>
          </a:p>
          <a:p>
            <a:pPr indent="-330200" lvl="0" marL="342900" marR="0" rtl="0" algn="l">
              <a:lnSpc>
                <a:spcPct val="100000"/>
              </a:lnSpc>
              <a:spcBef>
                <a:spcPts val="0"/>
              </a:spcBef>
              <a:spcAft>
                <a:spcPts val="0"/>
              </a:spcAft>
              <a:buSzPts val="2400"/>
              <a:buFont typeface="Tahoma"/>
              <a:buAutoNum type="arabicPeriod"/>
            </a:pPr>
            <a:r>
              <a:rPr lang="en" sz="2400">
                <a:latin typeface="Tahoma"/>
                <a:ea typeface="Tahoma"/>
                <a:cs typeface="Tahoma"/>
                <a:sym typeface="Tahoma"/>
              </a:rPr>
              <a:t>Evaluate the fitness of each individual.</a:t>
            </a:r>
            <a:endParaRPr sz="2400">
              <a:latin typeface="Tahoma"/>
              <a:ea typeface="Tahoma"/>
              <a:cs typeface="Tahoma"/>
              <a:sym typeface="Tahoma"/>
            </a:endParaRPr>
          </a:p>
          <a:p>
            <a:pPr indent="127000" lvl="0" marL="0" marR="0" rtl="0" algn="l">
              <a:lnSpc>
                <a:spcPct val="100000"/>
              </a:lnSpc>
              <a:spcBef>
                <a:spcPts val="0"/>
              </a:spcBef>
              <a:spcAft>
                <a:spcPts val="0"/>
              </a:spcAft>
              <a:buSzPts val="2000"/>
              <a:buFont typeface="Tahoma"/>
              <a:buNone/>
            </a:pPr>
            <a:r>
              <a:t/>
            </a:r>
            <a:endParaRPr sz="2000">
              <a:latin typeface="Times New Roman"/>
              <a:ea typeface="Times New Roman"/>
              <a:cs typeface="Times New Roman"/>
              <a:sym typeface="Times New Roman"/>
            </a:endParaRPr>
          </a:p>
          <a:p>
            <a:pPr indent="-330200" lvl="0" marL="342900" marR="0" rtl="0" algn="l">
              <a:lnSpc>
                <a:spcPct val="100000"/>
              </a:lnSpc>
              <a:spcBef>
                <a:spcPts val="0"/>
              </a:spcBef>
              <a:spcAft>
                <a:spcPts val="0"/>
              </a:spcAft>
              <a:buSzPts val="2400"/>
              <a:buFont typeface="Tahoma"/>
              <a:buAutoNum type="arabicPeriod"/>
            </a:pPr>
            <a:r>
              <a:rPr lang="en" sz="2400">
                <a:latin typeface="Tahoma"/>
                <a:ea typeface="Tahoma"/>
                <a:cs typeface="Tahoma"/>
                <a:sym typeface="Tahoma"/>
              </a:rPr>
              <a:t>Select parents.</a:t>
            </a:r>
            <a:endParaRPr sz="2400">
              <a:latin typeface="Tahoma"/>
              <a:ea typeface="Tahoma"/>
              <a:cs typeface="Tahoma"/>
              <a:sym typeface="Tahoma"/>
            </a:endParaRPr>
          </a:p>
          <a:p>
            <a:pPr indent="127000" lvl="0" marL="0" marR="0" rtl="0" algn="l">
              <a:lnSpc>
                <a:spcPct val="100000"/>
              </a:lnSpc>
              <a:spcBef>
                <a:spcPts val="0"/>
              </a:spcBef>
              <a:spcAft>
                <a:spcPts val="0"/>
              </a:spcAft>
              <a:buSzPts val="2000"/>
              <a:buFont typeface="Tahoma"/>
              <a:buNone/>
            </a:pPr>
            <a:r>
              <a:t/>
            </a:r>
            <a:endParaRPr sz="2000">
              <a:latin typeface="Times New Roman"/>
              <a:ea typeface="Times New Roman"/>
              <a:cs typeface="Times New Roman"/>
              <a:sym typeface="Times New Roman"/>
            </a:endParaRPr>
          </a:p>
          <a:p>
            <a:pPr indent="-330200" lvl="0" marL="342900" marR="0" rtl="0" algn="l">
              <a:lnSpc>
                <a:spcPct val="100000"/>
              </a:lnSpc>
              <a:spcBef>
                <a:spcPts val="0"/>
              </a:spcBef>
              <a:spcAft>
                <a:spcPts val="0"/>
              </a:spcAft>
              <a:buSzPts val="2400"/>
              <a:buFont typeface="Tahoma"/>
              <a:buAutoNum type="arabicPeriod"/>
            </a:pPr>
            <a:r>
              <a:rPr lang="en" sz="2400">
                <a:latin typeface="Tahoma"/>
                <a:ea typeface="Tahoma"/>
                <a:cs typeface="Tahoma"/>
                <a:sym typeface="Tahoma"/>
              </a:rPr>
              <a:t>Generate offsprings using mutation and crossover.</a:t>
            </a:r>
            <a:endParaRPr sz="2400">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1558834" y="643037"/>
            <a:ext cx="6025592" cy="774764"/>
          </a:xfrm>
          <a:prstGeom prst="rect">
            <a:avLst/>
          </a:prstGeom>
          <a:noFill/>
          <a:ln>
            <a:noFill/>
          </a:ln>
        </p:spPr>
        <p:txBody>
          <a:bodyPr anchorCtr="0" anchor="t" bIns="0" lIns="0" spcFirstLastPara="1" rIns="0" wrap="square" tIns="8575">
            <a:noAutofit/>
          </a:bodyPr>
          <a:lstStyle/>
          <a:p>
            <a:pPr indent="-177800" lvl="0" marL="177800" marR="0" rtl="0" algn="l">
              <a:lnSpc>
                <a:spcPct val="126197"/>
              </a:lnSpc>
              <a:spcBef>
                <a:spcPts val="0"/>
              </a:spcBef>
              <a:spcAft>
                <a:spcPts val="0"/>
              </a:spcAft>
              <a:buNone/>
            </a:pPr>
            <a:r>
              <a:rPr b="1" i="0" lang="en" sz="2800" u="none" cap="none" strike="noStrike">
                <a:solidFill>
                  <a:srgbClr val="0000B2"/>
                </a:solidFill>
                <a:latin typeface="Arial"/>
                <a:ea typeface="Arial"/>
                <a:cs typeface="Arial"/>
                <a:sym typeface="Arial"/>
              </a:rPr>
              <a:t>Evolutionary Training (ET) versus  Gradient-Based Training (GBT)</a:t>
            </a:r>
            <a:endParaRPr sz="1100"/>
          </a:p>
        </p:txBody>
      </p:sp>
      <p:sp>
        <p:nvSpPr>
          <p:cNvPr id="418" name="Google Shape;418;p53"/>
          <p:cNvSpPr txBox="1"/>
          <p:nvPr/>
        </p:nvSpPr>
        <p:spPr>
          <a:xfrm>
            <a:off x="447154" y="1815434"/>
            <a:ext cx="8249700" cy="2134200"/>
          </a:xfrm>
          <a:prstGeom prst="rect">
            <a:avLst/>
          </a:prstGeom>
          <a:noFill/>
          <a:ln>
            <a:noFill/>
          </a:ln>
        </p:spPr>
        <p:txBody>
          <a:bodyPr anchorCtr="0" anchor="t" bIns="0" lIns="0" spcFirstLastPara="1" rIns="0" wrap="square" tIns="9600">
            <a:noAutofit/>
          </a:bodyPr>
          <a:lstStyle/>
          <a:p>
            <a:pPr indent="-254000" lvl="0" marL="266700" marR="0" rtl="0" algn="l">
              <a:lnSpc>
                <a:spcPct val="106900"/>
              </a:lnSpc>
              <a:spcBef>
                <a:spcPts val="0"/>
              </a:spcBef>
              <a:spcAft>
                <a:spcPts val="0"/>
              </a:spcAft>
              <a:buSzPts val="2400"/>
              <a:buFont typeface="Arial"/>
              <a:buChar char="•"/>
            </a:pPr>
            <a:r>
              <a:rPr lang="en" sz="2400">
                <a:latin typeface="Tahoma"/>
                <a:ea typeface="Tahoma"/>
                <a:cs typeface="Tahoma"/>
                <a:sym typeface="Tahoma"/>
              </a:rPr>
              <a:t>ET	can	handle 	global	search	problems	better	in	a	vast,  complex, and </a:t>
            </a:r>
            <a:r>
              <a:rPr lang="en" sz="2400">
                <a:latin typeface="Tahoma"/>
                <a:ea typeface="Tahoma"/>
                <a:cs typeface="Tahoma"/>
                <a:sym typeface="Tahoma"/>
              </a:rPr>
              <a:t>non differentiable</a:t>
            </a:r>
            <a:r>
              <a:rPr lang="en" sz="2400">
                <a:latin typeface="Tahoma"/>
                <a:ea typeface="Tahoma"/>
                <a:cs typeface="Tahoma"/>
                <a:sym typeface="Tahoma"/>
              </a:rPr>
              <a:t> surface.</a:t>
            </a:r>
            <a:endParaRPr sz="2400">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sz="1900">
              <a:latin typeface="Times New Roman"/>
              <a:ea typeface="Times New Roman"/>
              <a:cs typeface="Times New Roman"/>
              <a:sym typeface="Times New Roman"/>
            </a:endParaRPr>
          </a:p>
          <a:p>
            <a:pPr indent="-254000" lvl="0" marL="266700" marR="0" rtl="0" algn="l">
              <a:lnSpc>
                <a:spcPct val="106900"/>
              </a:lnSpc>
              <a:spcBef>
                <a:spcPts val="0"/>
              </a:spcBef>
              <a:spcAft>
                <a:spcPts val="0"/>
              </a:spcAft>
              <a:buSzPts val="2400"/>
              <a:buFont typeface="Arial"/>
              <a:buChar char="•"/>
            </a:pPr>
            <a:r>
              <a:rPr lang="en" sz="2400">
                <a:latin typeface="Tahoma"/>
                <a:ea typeface="Tahoma"/>
                <a:cs typeface="Tahoma"/>
                <a:sym typeface="Tahoma"/>
              </a:rPr>
              <a:t>ET does not depend on gradient information of the error  function.</a:t>
            </a:r>
            <a:endParaRPr sz="2400">
              <a:latin typeface="Tahoma"/>
              <a:ea typeface="Tahoma"/>
              <a:cs typeface="Tahoma"/>
              <a:sym typeface="Tahoma"/>
            </a:endParaRPr>
          </a:p>
          <a:p>
            <a:pPr indent="127000" lvl="0" marL="0" marR="0" rtl="0" algn="l">
              <a:lnSpc>
                <a:spcPct val="100000"/>
              </a:lnSpc>
              <a:spcBef>
                <a:spcPts val="0"/>
              </a:spcBef>
              <a:spcAft>
                <a:spcPts val="0"/>
              </a:spcAft>
              <a:buSzPts val="2100"/>
              <a:buFont typeface="Arial"/>
              <a:buNone/>
            </a:pPr>
            <a:r>
              <a:t/>
            </a:r>
            <a:endParaRPr sz="2100">
              <a:latin typeface="Times New Roman"/>
              <a:ea typeface="Times New Roman"/>
              <a:cs typeface="Times New Roman"/>
              <a:sym typeface="Times New Roman"/>
            </a:endParaRPr>
          </a:p>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ET can be very slow in comparison with fast variants of BP.</a:t>
            </a:r>
            <a:endParaRPr sz="2400">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1055045" y="643037"/>
            <a:ext cx="7032843" cy="774764"/>
          </a:xfrm>
          <a:prstGeom prst="rect">
            <a:avLst/>
          </a:prstGeom>
          <a:noFill/>
          <a:ln>
            <a:noFill/>
          </a:ln>
        </p:spPr>
        <p:txBody>
          <a:bodyPr anchorCtr="0" anchor="t" bIns="0" lIns="0" spcFirstLastPara="1" rIns="0" wrap="square" tIns="8575">
            <a:noAutofit/>
          </a:bodyPr>
          <a:lstStyle/>
          <a:p>
            <a:pPr indent="457200" lvl="0" marL="12700" marR="0" rtl="0" algn="l">
              <a:lnSpc>
                <a:spcPct val="126197"/>
              </a:lnSpc>
              <a:spcBef>
                <a:spcPts val="0"/>
              </a:spcBef>
              <a:spcAft>
                <a:spcPts val="0"/>
              </a:spcAft>
              <a:buNone/>
            </a:pPr>
            <a:r>
              <a:rPr b="1" i="0" lang="en" sz="2800" u="none" cap="none" strike="noStrike">
                <a:solidFill>
                  <a:srgbClr val="0000B2"/>
                </a:solidFill>
                <a:latin typeface="Arial"/>
                <a:ea typeface="Arial"/>
                <a:cs typeface="Arial"/>
                <a:sym typeface="Arial"/>
              </a:rPr>
              <a:t>Evolutionary Training (ET) versus  Gradient-Based Training (GBT) (cont.)</a:t>
            </a:r>
            <a:endParaRPr sz="1100"/>
          </a:p>
        </p:txBody>
      </p:sp>
      <p:sp>
        <p:nvSpPr>
          <p:cNvPr id="424" name="Google Shape;424;p54"/>
          <p:cNvSpPr txBox="1"/>
          <p:nvPr/>
        </p:nvSpPr>
        <p:spPr>
          <a:xfrm>
            <a:off x="446629" y="1886084"/>
            <a:ext cx="8249700" cy="1566300"/>
          </a:xfrm>
          <a:prstGeom prst="rect">
            <a:avLst/>
          </a:prstGeom>
          <a:noFill/>
          <a:ln>
            <a:noFill/>
          </a:ln>
        </p:spPr>
        <p:txBody>
          <a:bodyPr anchorCtr="0" anchor="t" bIns="0" lIns="0" spcFirstLastPara="1" rIns="0" wrap="square" tIns="9600">
            <a:noAutofit/>
          </a:bodyPr>
          <a:lstStyle/>
          <a:p>
            <a:pPr indent="-254000" lvl="0" marL="266700" marR="0" rtl="0" algn="l">
              <a:lnSpc>
                <a:spcPct val="106900"/>
              </a:lnSpc>
              <a:spcBef>
                <a:spcPts val="0"/>
              </a:spcBef>
              <a:spcAft>
                <a:spcPts val="0"/>
              </a:spcAft>
              <a:buSzPts val="2400"/>
              <a:buFont typeface="Arial"/>
              <a:buChar char="•"/>
            </a:pPr>
            <a:r>
              <a:rPr lang="en" sz="2400">
                <a:latin typeface="Tahoma"/>
                <a:ea typeface="Tahoma"/>
                <a:cs typeface="Tahoma"/>
                <a:sym typeface="Tahoma"/>
              </a:rPr>
              <a:t>EAs are less sensitive to initial conditions of training. They  always search for a global optimum.</a:t>
            </a:r>
            <a:endParaRPr sz="2400">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sz="1900">
              <a:latin typeface="Times New Roman"/>
              <a:ea typeface="Times New Roman"/>
              <a:cs typeface="Times New Roman"/>
              <a:sym typeface="Times New Roman"/>
            </a:endParaRPr>
          </a:p>
          <a:p>
            <a:pPr indent="-254000" lvl="0" marL="266700" marR="0" rtl="0" algn="l">
              <a:lnSpc>
                <a:spcPct val="106900"/>
              </a:lnSpc>
              <a:spcBef>
                <a:spcPts val="0"/>
              </a:spcBef>
              <a:spcAft>
                <a:spcPts val="0"/>
              </a:spcAft>
              <a:buSzPts val="2400"/>
              <a:buFont typeface="Arial"/>
              <a:buChar char="•"/>
            </a:pPr>
            <a:r>
              <a:rPr lang="en" sz="2400">
                <a:latin typeface="Tahoma"/>
                <a:ea typeface="Tahoma"/>
                <a:cs typeface="Tahoma"/>
                <a:sym typeface="Tahoma"/>
              </a:rPr>
              <a:t>In general, hybrid algorithms tend to perform better than  others for a large number of problems.</a:t>
            </a:r>
            <a:endParaRPr sz="2400">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3183806" y="625909"/>
            <a:ext cx="2775237" cy="387382"/>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Hybrid Training</a:t>
            </a:r>
            <a:endParaRPr sz="1100"/>
          </a:p>
        </p:txBody>
      </p:sp>
      <p:sp>
        <p:nvSpPr>
          <p:cNvPr id="430" name="Google Shape;430;p55"/>
          <p:cNvSpPr txBox="1"/>
          <p:nvPr/>
        </p:nvSpPr>
        <p:spPr>
          <a:xfrm>
            <a:off x="447067" y="1226874"/>
            <a:ext cx="8249691" cy="1547801"/>
          </a:xfrm>
          <a:prstGeom prst="rect">
            <a:avLst/>
          </a:prstGeom>
          <a:noFill/>
          <a:ln>
            <a:noFill/>
          </a:ln>
        </p:spPr>
        <p:txBody>
          <a:bodyPr anchorCtr="0" anchor="t" bIns="0" lIns="0" spcFirstLastPara="1" rIns="0" wrap="square" tIns="12650">
            <a:noAutofit/>
          </a:bodyPr>
          <a:lstStyle/>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Most EAs are rather inefficient in fine-tuned local search.</a:t>
            </a:r>
            <a:endParaRPr sz="2400">
              <a:latin typeface="Tahoma"/>
              <a:ea typeface="Tahoma"/>
              <a:cs typeface="Tahoma"/>
              <a:sym typeface="Tahoma"/>
            </a:endParaRPr>
          </a:p>
          <a:p>
            <a:pPr indent="-254000" lvl="0" marL="266700" marR="0" rtl="0" algn="just">
              <a:lnSpc>
                <a:spcPct val="106900"/>
              </a:lnSpc>
              <a:spcBef>
                <a:spcPts val="2200"/>
              </a:spcBef>
              <a:spcAft>
                <a:spcPts val="0"/>
              </a:spcAft>
              <a:buSzPts val="2400"/>
              <a:buFont typeface="Arial"/>
              <a:buChar char="•"/>
            </a:pPr>
            <a:r>
              <a:rPr lang="en" sz="2400">
                <a:latin typeface="Tahoma"/>
                <a:ea typeface="Tahoma"/>
                <a:cs typeface="Tahoma"/>
                <a:sym typeface="Tahoma"/>
              </a:rPr>
              <a:t>EAs can be used to locate a good region in space and  then a local search procedure (e.g., BP) is used to find a  near-optimal solution in this region.</a:t>
            </a:r>
            <a:endParaRPr sz="2400">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56"/>
          <p:cNvSpPr txBox="1"/>
          <p:nvPr/>
        </p:nvSpPr>
        <p:spPr>
          <a:xfrm>
            <a:off x="1629367" y="463259"/>
            <a:ext cx="59430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lang="en" sz="2800">
                <a:solidFill>
                  <a:srgbClr val="0000B2"/>
                </a:solidFill>
                <a:latin typeface="Arial"/>
                <a:ea typeface="Arial"/>
                <a:cs typeface="Arial"/>
                <a:sym typeface="Arial"/>
              </a:rPr>
              <a:t>A General Framework for EANNs</a:t>
            </a:r>
            <a:endParaRPr sz="2800">
              <a:latin typeface="Arial"/>
              <a:ea typeface="Arial"/>
              <a:cs typeface="Arial"/>
              <a:sym typeface="Arial"/>
            </a:endParaRPr>
          </a:p>
        </p:txBody>
      </p:sp>
      <p:pic>
        <p:nvPicPr>
          <p:cNvPr id="436" name="Google Shape;436;p56"/>
          <p:cNvPicPr preferRelativeResize="0"/>
          <p:nvPr/>
        </p:nvPicPr>
        <p:blipFill>
          <a:blip r:embed="rId3">
            <a:alphaModFix/>
          </a:blip>
          <a:stretch>
            <a:fillRect/>
          </a:stretch>
        </p:blipFill>
        <p:spPr>
          <a:xfrm>
            <a:off x="2415525" y="934384"/>
            <a:ext cx="3622777" cy="39881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2053251" y="643037"/>
            <a:ext cx="5036700" cy="387300"/>
          </a:xfrm>
          <a:prstGeom prst="rect">
            <a:avLst/>
          </a:prstGeom>
        </p:spPr>
        <p:txBody>
          <a:bodyPr anchorCtr="0" anchor="t" bIns="72850" lIns="72850" spcFirstLastPara="1" rIns="72850" wrap="square" tIns="72850">
            <a:noAutofit/>
          </a:bodyPr>
          <a:lstStyle/>
          <a:p>
            <a:pPr indent="0" lvl="0" marL="0" rtl="0" algn="l">
              <a:spcBef>
                <a:spcPts val="0"/>
              </a:spcBef>
              <a:spcAft>
                <a:spcPts val="0"/>
              </a:spcAft>
              <a:buNone/>
            </a:pPr>
            <a:r>
              <a:t/>
            </a:r>
            <a:endParaRPr/>
          </a:p>
        </p:txBody>
      </p:sp>
      <p:pic>
        <p:nvPicPr>
          <p:cNvPr descr="MarI/O is a program made of neural networks and genetic algorithms that kicks butt at Super Mario World.&#10;Source Code: http://pastebin.com/ZZmSNaHX&#10;&quot;NEAT&quot; Paper: http://nn.cs.utexas.edu/downloads/papers/stanley.ec02.pdf&#10;Some relevant Wikipedia links:&#10;https://en.wikipedia.org/wiki/Neuroevolution&#10;https://en.wikipedia.org/wiki/Evolutionary_algorithm&#10;https://en.wikipedia.org/wiki/Artificial_neural_network&#10;BizHawk Emulator: http://tasvideos.org/BizHawk.html&#10;&#10;SethBling Twitter: http://twitter.com/sethbling&#10;SethBling Twitch: http://twitch.tv/sethbling&#10;SethBling Facebook: http://facebook.com/sethbling&#10;SethBling Website: http://sethbling.com&#10;SethBling Shirts: http://sethbling.spreadshirt.com&#10;Suggest Ideas: http://reddit.com/r/SethBlingSuggestions&#10;&#10;Music at the end is Cipher by Kevin MacLeod" id="442" name="Google Shape;442;p57" title="MarI/O - Machine Learning for Video Games">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6" name="Shape 446"/>
        <p:cNvGrpSpPr/>
        <p:nvPr/>
      </p:nvGrpSpPr>
      <p:grpSpPr>
        <a:xfrm>
          <a:off x="0" y="0"/>
          <a:ext cx="0" cy="0"/>
          <a:chOff x="0" y="0"/>
          <a:chExt cx="0" cy="0"/>
        </a:xfrm>
      </p:grpSpPr>
      <p:sp>
        <p:nvSpPr>
          <p:cNvPr id="447" name="Google Shape;447;p58"/>
          <p:cNvSpPr txBox="1"/>
          <p:nvPr>
            <p:ph type="title"/>
          </p:nvPr>
        </p:nvSpPr>
        <p:spPr>
          <a:xfrm>
            <a:off x="915323" y="643037"/>
            <a:ext cx="7312485" cy="387382"/>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A General Framework for EANNs (cont.)</a:t>
            </a:r>
            <a:endParaRPr sz="1100"/>
          </a:p>
        </p:txBody>
      </p:sp>
      <p:sp>
        <p:nvSpPr>
          <p:cNvPr id="448" name="Google Shape;448;p58"/>
          <p:cNvSpPr txBox="1"/>
          <p:nvPr/>
        </p:nvSpPr>
        <p:spPr>
          <a:xfrm>
            <a:off x="447067" y="1225342"/>
            <a:ext cx="8249691" cy="2547566"/>
          </a:xfrm>
          <a:prstGeom prst="rect">
            <a:avLst/>
          </a:prstGeom>
          <a:noFill/>
          <a:ln>
            <a:noFill/>
          </a:ln>
        </p:spPr>
        <p:txBody>
          <a:bodyPr anchorCtr="0" anchor="t" bIns="0" lIns="0" spcFirstLastPara="1" rIns="0" wrap="square" tIns="9600">
            <a:noAutofit/>
          </a:bodyPr>
          <a:lstStyle/>
          <a:p>
            <a:pPr indent="-254000" lvl="0" marL="266700" marR="0" rtl="0" algn="just">
              <a:lnSpc>
                <a:spcPct val="106900"/>
              </a:lnSpc>
              <a:spcBef>
                <a:spcPts val="0"/>
              </a:spcBef>
              <a:spcAft>
                <a:spcPts val="0"/>
              </a:spcAft>
              <a:buSzPts val="2400"/>
              <a:buFont typeface="Arial"/>
              <a:buChar char="•"/>
            </a:pPr>
            <a:r>
              <a:rPr lang="en" sz="2400">
                <a:latin typeface="Tahoma"/>
                <a:ea typeface="Tahoma"/>
                <a:cs typeface="Tahoma"/>
                <a:sym typeface="Tahoma"/>
              </a:rPr>
              <a:t>The evolution of connection weights proceeds at the lowest  level on the fastest time scale in an environment determined  by an architecture, a learning rule, and learning tasks.</a:t>
            </a:r>
            <a:endParaRPr sz="2400">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sz="1900">
              <a:latin typeface="Times New Roman"/>
              <a:ea typeface="Times New Roman"/>
              <a:cs typeface="Times New Roman"/>
              <a:sym typeface="Times New Roman"/>
            </a:endParaRPr>
          </a:p>
          <a:p>
            <a:pPr indent="-254000" lvl="0" marL="266700" marR="0" rtl="0" algn="just">
              <a:lnSpc>
                <a:spcPct val="106900"/>
              </a:lnSpc>
              <a:spcBef>
                <a:spcPts val="0"/>
              </a:spcBef>
              <a:spcAft>
                <a:spcPts val="0"/>
              </a:spcAft>
              <a:buSzPts val="2400"/>
              <a:buFont typeface="Arial"/>
              <a:buChar char="•"/>
            </a:pPr>
            <a:r>
              <a:rPr lang="en" sz="2400">
                <a:latin typeface="Tahoma"/>
                <a:ea typeface="Tahoma"/>
                <a:cs typeface="Tahoma"/>
                <a:sym typeface="Tahoma"/>
              </a:rPr>
              <a:t>However, the evolution of architectures can also be at the  lowest level if there is less prior knowledge available than  about the connection weights (knowledge can be encoded  to reduce the search space).</a:t>
            </a:r>
            <a:endParaRPr sz="2400">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2244070" y="625909"/>
            <a:ext cx="4655078" cy="387382"/>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Conclusions and Problems</a:t>
            </a:r>
            <a:endParaRPr sz="1100"/>
          </a:p>
        </p:txBody>
      </p:sp>
      <p:sp>
        <p:nvSpPr>
          <p:cNvPr id="454" name="Google Shape;454;p59"/>
          <p:cNvSpPr txBox="1"/>
          <p:nvPr/>
        </p:nvSpPr>
        <p:spPr>
          <a:xfrm>
            <a:off x="447067" y="1208222"/>
            <a:ext cx="8249691" cy="2874487"/>
          </a:xfrm>
          <a:prstGeom prst="rect">
            <a:avLst/>
          </a:prstGeom>
          <a:noFill/>
          <a:ln>
            <a:noFill/>
          </a:ln>
        </p:spPr>
        <p:txBody>
          <a:bodyPr anchorCtr="0" anchor="t" bIns="0" lIns="0" spcFirstLastPara="1" rIns="0" wrap="square" tIns="9600">
            <a:noAutofit/>
          </a:bodyPr>
          <a:lstStyle/>
          <a:p>
            <a:pPr indent="-254000" lvl="0" marL="266700" marR="0" rtl="0" algn="just">
              <a:lnSpc>
                <a:spcPct val="106900"/>
              </a:lnSpc>
              <a:spcBef>
                <a:spcPts val="0"/>
              </a:spcBef>
              <a:spcAft>
                <a:spcPts val="0"/>
              </a:spcAft>
              <a:buSzPts val="2400"/>
              <a:buFont typeface="Arial"/>
              <a:buChar char="•"/>
            </a:pPr>
            <a:r>
              <a:rPr i="1" lang="en" sz="2400">
                <a:latin typeface="Trebuchet MS"/>
                <a:ea typeface="Trebuchet MS"/>
                <a:cs typeface="Trebuchet MS"/>
                <a:sym typeface="Trebuchet MS"/>
              </a:rPr>
              <a:t>Permutation </a:t>
            </a:r>
            <a:r>
              <a:rPr lang="en" sz="2400">
                <a:latin typeface="Tahoma"/>
                <a:ea typeface="Tahoma"/>
                <a:cs typeface="Tahoma"/>
                <a:sym typeface="Tahoma"/>
              </a:rPr>
              <a:t>or </a:t>
            </a:r>
            <a:r>
              <a:rPr i="1" lang="en" sz="2400">
                <a:latin typeface="Trebuchet MS"/>
                <a:ea typeface="Trebuchet MS"/>
                <a:cs typeface="Trebuchet MS"/>
                <a:sym typeface="Trebuchet MS"/>
              </a:rPr>
              <a:t>competing convention </a:t>
            </a:r>
            <a:r>
              <a:rPr lang="en" sz="2400">
                <a:latin typeface="Tahoma"/>
                <a:ea typeface="Tahoma"/>
                <a:cs typeface="Tahoma"/>
                <a:sym typeface="Tahoma"/>
              </a:rPr>
              <a:t>problem: many-to-  one mapping from the genotype to the phenotype (ANN).  Different genomes can result in functionally equivalent net-  works. The permutation problem makes crossover very  inefficient in producing good offsprings.</a:t>
            </a:r>
            <a:endParaRPr sz="2400">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sz="1900">
              <a:latin typeface="Times New Roman"/>
              <a:ea typeface="Times New Roman"/>
              <a:cs typeface="Times New Roman"/>
              <a:sym typeface="Times New Roman"/>
            </a:endParaRPr>
          </a:p>
          <a:p>
            <a:pPr indent="-254000" lvl="0" marL="266700" marR="0" rtl="0" algn="just">
              <a:lnSpc>
                <a:spcPct val="106900"/>
              </a:lnSpc>
              <a:spcBef>
                <a:spcPts val="0"/>
              </a:spcBef>
              <a:spcAft>
                <a:spcPts val="0"/>
              </a:spcAft>
              <a:buSzPts val="2400"/>
              <a:buFont typeface="Arial"/>
              <a:buChar char="•"/>
            </a:pPr>
            <a:r>
              <a:rPr lang="en" sz="2400">
                <a:latin typeface="Tahoma"/>
                <a:ea typeface="Tahoma"/>
                <a:cs typeface="Tahoma"/>
                <a:sym typeface="Tahoma"/>
              </a:rPr>
              <a:t>Separating the evolution of architectures and that of connection weights can make fitness evaluation inaccurate and  mislead evolution. Better use simultaneous evolution.</a:t>
            </a:r>
            <a:endParaRPr sz="2400">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457200" y="320278"/>
            <a:ext cx="8229600" cy="76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Artificial Neural Networks (ANNs)</a:t>
            </a:r>
            <a:endParaRPr/>
          </a:p>
        </p:txBody>
      </p:sp>
      <p:sp>
        <p:nvSpPr>
          <p:cNvPr id="121" name="Google Shape;121;p24"/>
          <p:cNvSpPr txBox="1"/>
          <p:nvPr>
            <p:ph idx="1" type="body"/>
          </p:nvPr>
        </p:nvSpPr>
        <p:spPr>
          <a:xfrm>
            <a:off x="304800" y="1085850"/>
            <a:ext cx="8610600" cy="2800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lang="en" sz="2000"/>
              <a:t>ANN are b</a:t>
            </a:r>
            <a:r>
              <a:rPr b="0" i="0" lang="en" sz="2000" u="none">
                <a:solidFill>
                  <a:schemeClr val="dk1"/>
                </a:solidFill>
                <a:latin typeface="Calibri"/>
                <a:ea typeface="Calibri"/>
                <a:cs typeface="Calibri"/>
                <a:sym typeface="Calibri"/>
              </a:rPr>
              <a:t>ased on a computing model that was, for a long time, believe</a:t>
            </a:r>
            <a:r>
              <a:rPr lang="en" sz="2000"/>
              <a:t>d to be</a:t>
            </a:r>
            <a:r>
              <a:rPr b="0" i="0" lang="en" sz="2000" u="none">
                <a:solidFill>
                  <a:schemeClr val="dk1"/>
                </a:solidFill>
                <a:latin typeface="Calibri"/>
                <a:ea typeface="Calibri"/>
                <a:cs typeface="Calibri"/>
                <a:sym typeface="Calibri"/>
              </a:rPr>
              <a:t> similar to the underlying structure of the human brain</a:t>
            </a:r>
            <a:endParaRPr sz="2000"/>
          </a:p>
          <a:p>
            <a:pPr indent="-342900" lvl="0" marL="342900" marR="0" rtl="0" algn="l">
              <a:lnSpc>
                <a:spcPct val="100000"/>
              </a:lnSpc>
              <a:spcBef>
                <a:spcPts val="0"/>
              </a:spcBef>
              <a:spcAft>
                <a:spcPts val="0"/>
              </a:spcAft>
              <a:buClr>
                <a:schemeClr val="dk1"/>
              </a:buClr>
              <a:buSzPts val="2000"/>
              <a:buFont typeface="Arial"/>
              <a:buChar char="•"/>
            </a:pPr>
            <a:r>
              <a:rPr lang="en" sz="2000"/>
              <a:t>T</a:t>
            </a:r>
            <a:r>
              <a:rPr b="0" i="0" lang="en" sz="2000" u="none">
                <a:solidFill>
                  <a:schemeClr val="dk1"/>
                </a:solidFill>
                <a:latin typeface="Calibri"/>
                <a:ea typeface="Calibri"/>
                <a:cs typeface="Calibri"/>
                <a:sym typeface="Calibri"/>
              </a:rPr>
              <a:t>he aim </a:t>
            </a:r>
            <a:r>
              <a:rPr lang="en" sz="2000"/>
              <a:t>was</a:t>
            </a:r>
            <a:r>
              <a:rPr b="0" i="0" lang="en" sz="2000" u="none">
                <a:solidFill>
                  <a:schemeClr val="dk1"/>
                </a:solidFill>
                <a:latin typeface="Calibri"/>
                <a:ea typeface="Calibri"/>
                <a:cs typeface="Calibri"/>
                <a:sym typeface="Calibri"/>
              </a:rPr>
              <a:t> to model the brain’s ability to learn and/or adapt in response to external inputs.</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000"/>
              <a:buFont typeface="Arial"/>
              <a:buChar char="•"/>
            </a:pPr>
            <a:r>
              <a:rPr lang="en" sz="2000"/>
              <a:t>But, “The Other Brain” research disproved the analogy recently, showing that not only neurons participate in “thinking”</a:t>
            </a:r>
            <a:endParaRPr sz="2000"/>
          </a:p>
          <a:p>
            <a:pPr indent="-342900" lvl="0" marL="342900" marR="0" rtl="0" algn="l">
              <a:lnSpc>
                <a:spcPct val="100000"/>
              </a:lnSpc>
              <a:spcBef>
                <a:spcPts val="0"/>
              </a:spcBef>
              <a:spcAft>
                <a:spcPts val="0"/>
              </a:spcAft>
              <a:buClr>
                <a:schemeClr val="dk1"/>
              </a:buClr>
              <a:buSzPts val="2000"/>
              <a:buFont typeface="Arial"/>
              <a:buChar char="•"/>
            </a:pPr>
            <a:r>
              <a:rPr lang="en" sz="2000"/>
              <a:t>Nevertheless, the model is extremely successful</a:t>
            </a:r>
            <a:endParaRPr sz="2000"/>
          </a:p>
        </p:txBody>
      </p:sp>
      <p:sp>
        <p:nvSpPr>
          <p:cNvPr id="122" name="Google Shape;122;p24"/>
          <p:cNvSpPr txBox="1"/>
          <p:nvPr/>
        </p:nvSpPr>
        <p:spPr>
          <a:xfrm>
            <a:off x="152400" y="4743450"/>
            <a:ext cx="28956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Calibri"/>
              <a:buNone/>
            </a:pPr>
            <a:r>
              <a:rPr b="0" i="0" lang="en" sz="1200" u="none">
                <a:latin typeface="Calibri"/>
                <a:ea typeface="Calibri"/>
                <a:cs typeface="Calibri"/>
                <a:sym typeface="Calibri"/>
              </a:rPr>
              <a:t>Bukarica Leto, bleto@rcub.bg.ac.rs</a:t>
            </a:r>
            <a:endParaRPr/>
          </a:p>
        </p:txBody>
      </p:sp>
      <p:sp>
        <p:nvSpPr>
          <p:cNvPr id="123" name="Google Shape;123;p24"/>
          <p:cNvSpPr txBox="1"/>
          <p:nvPr/>
        </p:nvSpPr>
        <p:spPr>
          <a:xfrm>
            <a:off x="6781800" y="474345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1600" u="none">
                <a:solidFill>
                  <a:srgbClr val="FFFFFF"/>
                </a:solidFill>
                <a:latin typeface="Calibri"/>
                <a:ea typeface="Calibri"/>
                <a:cs typeface="Calibri"/>
                <a:sym typeface="Calibri"/>
              </a:rPr>
              <a:t>‹#›</a:t>
            </a:fld>
            <a:r>
              <a:rPr b="0" i="0" lang="en" sz="1600" u="none">
                <a:solidFill>
                  <a:srgbClr val="FFFFFF"/>
                </a:solidFill>
                <a:latin typeface="Calibri"/>
                <a:ea typeface="Calibri"/>
                <a:cs typeface="Calibri"/>
                <a:sym typeface="Calibri"/>
              </a:rPr>
              <a:t>/19</a:t>
            </a:r>
            <a:endParaRPr/>
          </a:p>
        </p:txBody>
      </p:sp>
      <p:pic>
        <p:nvPicPr>
          <p:cNvPr descr="C:\Users\Leto\Desktop\PSZ\Neuron.png" id="124" name="Google Shape;124;p24"/>
          <p:cNvPicPr preferRelativeResize="0"/>
          <p:nvPr/>
        </p:nvPicPr>
        <p:blipFill rotWithShape="1">
          <a:blip r:embed="rId3">
            <a:alphaModFix/>
          </a:blip>
          <a:srcRect b="0" l="0" r="0" t="0"/>
          <a:stretch/>
        </p:blipFill>
        <p:spPr>
          <a:xfrm>
            <a:off x="1242875" y="3485100"/>
            <a:ext cx="2045227" cy="1161799"/>
          </a:xfrm>
          <a:prstGeom prst="rect">
            <a:avLst/>
          </a:prstGeom>
          <a:noFill/>
          <a:ln>
            <a:noFill/>
          </a:ln>
        </p:spPr>
      </p:pic>
      <p:pic>
        <p:nvPicPr>
          <p:cNvPr descr="C:\Users\Leto\Desktop\PSZ\Artificial neuron.png" id="125" name="Google Shape;125;p24"/>
          <p:cNvPicPr preferRelativeResize="0"/>
          <p:nvPr/>
        </p:nvPicPr>
        <p:blipFill rotWithShape="1">
          <a:blip r:embed="rId4">
            <a:alphaModFix/>
          </a:blip>
          <a:srcRect b="0" l="0" r="0" t="0"/>
          <a:stretch/>
        </p:blipFill>
        <p:spPr>
          <a:xfrm>
            <a:off x="5682349" y="3293824"/>
            <a:ext cx="2809076" cy="16182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sp>
        <p:nvSpPr>
          <p:cNvPr id="459" name="Google Shape;459;p60"/>
          <p:cNvSpPr txBox="1"/>
          <p:nvPr>
            <p:ph type="title"/>
          </p:nvPr>
        </p:nvSpPr>
        <p:spPr>
          <a:xfrm>
            <a:off x="1559750" y="382187"/>
            <a:ext cx="60246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Conclusions and Problems (cont.)</a:t>
            </a:r>
            <a:endParaRPr sz="1100"/>
          </a:p>
        </p:txBody>
      </p:sp>
      <p:sp>
        <p:nvSpPr>
          <p:cNvPr id="460" name="Google Shape;460;p60"/>
          <p:cNvSpPr txBox="1"/>
          <p:nvPr/>
        </p:nvSpPr>
        <p:spPr>
          <a:xfrm>
            <a:off x="447204" y="993467"/>
            <a:ext cx="8249700" cy="3029100"/>
          </a:xfrm>
          <a:prstGeom prst="rect">
            <a:avLst/>
          </a:prstGeom>
          <a:noFill/>
          <a:ln>
            <a:noFill/>
          </a:ln>
        </p:spPr>
        <p:txBody>
          <a:bodyPr anchorCtr="0" anchor="t" bIns="0" lIns="0" spcFirstLastPara="1" rIns="0" wrap="square" tIns="9600">
            <a:noAutofit/>
          </a:bodyPr>
          <a:lstStyle/>
          <a:p>
            <a:pPr indent="-254000" lvl="0" marL="266700" marR="0" rtl="0" algn="l">
              <a:lnSpc>
                <a:spcPct val="106900"/>
              </a:lnSpc>
              <a:spcBef>
                <a:spcPts val="0"/>
              </a:spcBef>
              <a:spcAft>
                <a:spcPts val="0"/>
              </a:spcAft>
              <a:buSzPts val="2400"/>
              <a:buFont typeface="Arial"/>
              <a:buChar char="•"/>
            </a:pPr>
            <a:r>
              <a:rPr lang="en" sz="2400">
                <a:latin typeface="Tahoma"/>
                <a:ea typeface="Tahoma"/>
                <a:cs typeface="Tahoma"/>
                <a:sym typeface="Tahoma"/>
              </a:rPr>
              <a:t>Global search procedures such as EAs are usually computationally expensive.</a:t>
            </a:r>
            <a:endParaRPr sz="2400">
              <a:latin typeface="Tahoma"/>
              <a:ea typeface="Tahoma"/>
              <a:cs typeface="Tahoma"/>
              <a:sym typeface="Tahoma"/>
            </a:endParaRPr>
          </a:p>
          <a:p>
            <a:pPr indent="127000" lvl="0" marL="0" marR="0" rtl="0" algn="l">
              <a:lnSpc>
                <a:spcPct val="100000"/>
              </a:lnSpc>
              <a:spcBef>
                <a:spcPts val="0"/>
              </a:spcBef>
              <a:spcAft>
                <a:spcPts val="0"/>
              </a:spcAft>
              <a:buSzPts val="2100"/>
              <a:buFont typeface="Arial"/>
              <a:buNone/>
            </a:pPr>
            <a:r>
              <a:t/>
            </a:r>
            <a:endParaRPr sz="2100">
              <a:latin typeface="Times New Roman"/>
              <a:ea typeface="Times New Roman"/>
              <a:cs typeface="Times New Roman"/>
              <a:sym typeface="Times New Roman"/>
            </a:endParaRPr>
          </a:p>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Possible acceleration: </a:t>
            </a:r>
            <a:r>
              <a:rPr i="1" lang="en" sz="2400">
                <a:latin typeface="Trebuchet MS"/>
                <a:ea typeface="Trebuchet MS"/>
                <a:cs typeface="Trebuchet MS"/>
                <a:sym typeface="Trebuchet MS"/>
              </a:rPr>
              <a:t>Evolutionary Hardware</a:t>
            </a:r>
            <a:r>
              <a:rPr lang="en" sz="2400">
                <a:latin typeface="Tahoma"/>
                <a:ea typeface="Tahoma"/>
                <a:cs typeface="Tahoma"/>
                <a:sym typeface="Tahoma"/>
              </a:rPr>
              <a:t>.</a:t>
            </a:r>
            <a:endParaRPr sz="2400">
              <a:latin typeface="Tahoma"/>
              <a:ea typeface="Tahoma"/>
              <a:cs typeface="Tahoma"/>
              <a:sym typeface="Tahoma"/>
            </a:endParaRPr>
          </a:p>
          <a:p>
            <a:pPr indent="-254000" lvl="0" marL="266700" marR="0" rtl="0" algn="l">
              <a:lnSpc>
                <a:spcPct val="106900"/>
              </a:lnSpc>
              <a:spcBef>
                <a:spcPts val="2200"/>
              </a:spcBef>
              <a:spcAft>
                <a:spcPts val="0"/>
              </a:spcAft>
              <a:buSzPts val="2400"/>
              <a:buFont typeface="Arial"/>
              <a:buChar char="•"/>
            </a:pPr>
            <a:r>
              <a:rPr lang="en" sz="2400">
                <a:latin typeface="Tahoma"/>
                <a:ea typeface="Tahoma"/>
                <a:cs typeface="Tahoma"/>
                <a:sym typeface="Tahoma"/>
              </a:rPr>
              <a:t>Evolution can be introduced into ANNs at many different  levels.</a:t>
            </a:r>
            <a:endParaRPr sz="2400">
              <a:latin typeface="Tahoma"/>
              <a:ea typeface="Tahoma"/>
              <a:cs typeface="Tahoma"/>
              <a:sym typeface="Tahoma"/>
            </a:endParaRPr>
          </a:p>
          <a:p>
            <a:pPr indent="127000" lvl="0" marL="0" marR="0" rtl="0" algn="l">
              <a:lnSpc>
                <a:spcPct val="100000"/>
              </a:lnSpc>
              <a:spcBef>
                <a:spcPts val="0"/>
              </a:spcBef>
              <a:spcAft>
                <a:spcPts val="0"/>
              </a:spcAft>
              <a:buSzPts val="1900"/>
              <a:buFont typeface="Arial"/>
              <a:buNone/>
            </a:pPr>
            <a:r>
              <a:t/>
            </a:r>
            <a:endParaRPr sz="1900">
              <a:latin typeface="Times New Roman"/>
              <a:ea typeface="Times New Roman"/>
              <a:cs typeface="Times New Roman"/>
              <a:sym typeface="Times New Roman"/>
            </a:endParaRPr>
          </a:p>
          <a:p>
            <a:pPr indent="-254000" lvl="0" marL="266700" marR="0" rtl="0" algn="l">
              <a:lnSpc>
                <a:spcPct val="106900"/>
              </a:lnSpc>
              <a:spcBef>
                <a:spcPts val="0"/>
              </a:spcBef>
              <a:spcAft>
                <a:spcPts val="0"/>
              </a:spcAft>
              <a:buSzPts val="2400"/>
              <a:buFont typeface="Arial"/>
              <a:buChar char="•"/>
            </a:pPr>
            <a:r>
              <a:rPr lang="en" sz="2400">
                <a:latin typeface="Tahoma"/>
                <a:ea typeface="Tahoma"/>
                <a:cs typeface="Tahoma"/>
                <a:sym typeface="Tahoma"/>
              </a:rPr>
              <a:t>Evolution of the weights is useful when gradient information  of the error function is difficult or costly to obtain.</a:t>
            </a:r>
            <a:endParaRPr sz="2400">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4" name="Shape 464"/>
        <p:cNvGrpSpPr/>
        <p:nvPr/>
      </p:nvGrpSpPr>
      <p:grpSpPr>
        <a:xfrm>
          <a:off x="0" y="0"/>
          <a:ext cx="0" cy="0"/>
          <a:chOff x="0" y="0"/>
          <a:chExt cx="0" cy="0"/>
        </a:xfrm>
      </p:grpSpPr>
      <p:sp>
        <p:nvSpPr>
          <p:cNvPr id="465" name="Google Shape;465;p61"/>
          <p:cNvSpPr txBox="1"/>
          <p:nvPr>
            <p:ph type="title"/>
          </p:nvPr>
        </p:nvSpPr>
        <p:spPr>
          <a:xfrm>
            <a:off x="1559663" y="425687"/>
            <a:ext cx="6024600" cy="387300"/>
          </a:xfrm>
          <a:prstGeom prst="rect">
            <a:avLst/>
          </a:prstGeom>
          <a:noFill/>
          <a:ln>
            <a:noFill/>
          </a:ln>
        </p:spPr>
        <p:txBody>
          <a:bodyPr anchorCtr="0" anchor="t" bIns="0" lIns="0" spcFirstLastPara="1" rIns="0" wrap="square" tIns="12125">
            <a:noAutofit/>
          </a:bodyPr>
          <a:lstStyle/>
          <a:p>
            <a:pPr indent="0" lvl="0" marL="12700" marR="0" rtl="0" algn="l">
              <a:lnSpc>
                <a:spcPct val="100000"/>
              </a:lnSpc>
              <a:spcBef>
                <a:spcPts val="0"/>
              </a:spcBef>
              <a:spcAft>
                <a:spcPts val="0"/>
              </a:spcAft>
              <a:buNone/>
            </a:pPr>
            <a:r>
              <a:rPr b="1" i="0" lang="en" sz="2800" u="none" cap="none" strike="noStrike">
                <a:solidFill>
                  <a:srgbClr val="0000B2"/>
                </a:solidFill>
                <a:latin typeface="Arial"/>
                <a:ea typeface="Arial"/>
                <a:cs typeface="Arial"/>
                <a:sym typeface="Arial"/>
              </a:rPr>
              <a:t>Conclusions and Problems (cont.)</a:t>
            </a:r>
            <a:endParaRPr sz="1100"/>
          </a:p>
        </p:txBody>
      </p:sp>
      <p:sp>
        <p:nvSpPr>
          <p:cNvPr id="466" name="Google Shape;466;p61"/>
          <p:cNvSpPr txBox="1"/>
          <p:nvPr/>
        </p:nvSpPr>
        <p:spPr>
          <a:xfrm>
            <a:off x="447067" y="1225342"/>
            <a:ext cx="8249691" cy="3029094"/>
          </a:xfrm>
          <a:prstGeom prst="rect">
            <a:avLst/>
          </a:prstGeom>
          <a:noFill/>
          <a:ln>
            <a:noFill/>
          </a:ln>
        </p:spPr>
        <p:txBody>
          <a:bodyPr anchorCtr="0" anchor="t" bIns="0" lIns="0" spcFirstLastPara="1" rIns="0" wrap="square" tIns="9600">
            <a:noAutofit/>
          </a:bodyPr>
          <a:lstStyle/>
          <a:p>
            <a:pPr indent="-254000" lvl="0" marL="266700" marR="0" rtl="0" algn="l">
              <a:lnSpc>
                <a:spcPct val="106900"/>
              </a:lnSpc>
              <a:spcBef>
                <a:spcPts val="0"/>
              </a:spcBef>
              <a:spcAft>
                <a:spcPts val="0"/>
              </a:spcAft>
              <a:buSzPts val="2400"/>
              <a:buFont typeface="Arial"/>
              <a:buChar char="•"/>
            </a:pPr>
            <a:r>
              <a:rPr lang="en" sz="2400">
                <a:latin typeface="Tahoma"/>
                <a:ea typeface="Tahoma"/>
                <a:cs typeface="Tahoma"/>
                <a:sym typeface="Tahoma"/>
              </a:rPr>
              <a:t>Evolution can be used to find a near-optimal ANN architecture automatically.</a:t>
            </a:r>
            <a:endParaRPr sz="2400">
              <a:latin typeface="Tahoma"/>
              <a:ea typeface="Tahoma"/>
              <a:cs typeface="Tahoma"/>
              <a:sym typeface="Tahoma"/>
            </a:endParaRPr>
          </a:p>
          <a:p>
            <a:pPr indent="127000" lvl="0" marL="0" marR="0" rtl="0" algn="l">
              <a:lnSpc>
                <a:spcPct val="100000"/>
              </a:lnSpc>
              <a:spcBef>
                <a:spcPts val="0"/>
              </a:spcBef>
              <a:spcAft>
                <a:spcPts val="0"/>
              </a:spcAft>
              <a:buSzPts val="2100"/>
              <a:buFont typeface="Arial"/>
              <a:buNone/>
            </a:pPr>
            <a:r>
              <a:t/>
            </a:r>
            <a:endParaRPr sz="2100">
              <a:latin typeface="Times New Roman"/>
              <a:ea typeface="Times New Roman"/>
              <a:cs typeface="Times New Roman"/>
              <a:sym typeface="Times New Roman"/>
            </a:endParaRPr>
          </a:p>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Evolution discovers possible new ANN architectures.</a:t>
            </a:r>
            <a:endParaRPr sz="2400">
              <a:latin typeface="Tahoma"/>
              <a:ea typeface="Tahoma"/>
              <a:cs typeface="Tahoma"/>
              <a:sym typeface="Tahoma"/>
            </a:endParaRPr>
          </a:p>
          <a:p>
            <a:pPr indent="-254000" lvl="0" marL="266700" marR="0" rtl="0" algn="just">
              <a:lnSpc>
                <a:spcPct val="106900"/>
              </a:lnSpc>
              <a:spcBef>
                <a:spcPts val="2200"/>
              </a:spcBef>
              <a:spcAft>
                <a:spcPts val="0"/>
              </a:spcAft>
              <a:buSzPts val="2400"/>
              <a:buFont typeface="Arial"/>
              <a:buChar char="•"/>
            </a:pPr>
            <a:r>
              <a:rPr lang="en" sz="2400">
                <a:latin typeface="Tahoma"/>
                <a:ea typeface="Tahoma"/>
                <a:cs typeface="Tahoma"/>
                <a:sym typeface="Tahoma"/>
              </a:rPr>
              <a:t>From an engineering point of view, the decision on the level  of evolution depends on what kind of prior knowledge is  available.</a:t>
            </a:r>
            <a:endParaRPr sz="2400">
              <a:latin typeface="Tahoma"/>
              <a:ea typeface="Tahoma"/>
              <a:cs typeface="Tahoma"/>
              <a:sym typeface="Tahoma"/>
            </a:endParaRPr>
          </a:p>
          <a:p>
            <a:pPr indent="127000" lvl="0" marL="0" marR="0" rtl="0" algn="l">
              <a:lnSpc>
                <a:spcPct val="100000"/>
              </a:lnSpc>
              <a:spcBef>
                <a:spcPts val="0"/>
              </a:spcBef>
              <a:spcAft>
                <a:spcPts val="0"/>
              </a:spcAft>
              <a:buSzPts val="2100"/>
              <a:buFont typeface="Arial"/>
              <a:buNone/>
            </a:pPr>
            <a:r>
              <a:t/>
            </a:r>
            <a:endParaRPr sz="2100">
              <a:latin typeface="Times New Roman"/>
              <a:ea typeface="Times New Roman"/>
              <a:cs typeface="Times New Roman"/>
              <a:sym typeface="Times New Roman"/>
            </a:endParaRPr>
          </a:p>
          <a:p>
            <a:pPr indent="-254000" lvl="0" marL="266700" marR="0" rtl="0" algn="l">
              <a:lnSpc>
                <a:spcPct val="100000"/>
              </a:lnSpc>
              <a:spcBef>
                <a:spcPts val="0"/>
              </a:spcBef>
              <a:spcAft>
                <a:spcPts val="0"/>
              </a:spcAft>
              <a:buSzPts val="2400"/>
              <a:buFont typeface="Arial"/>
              <a:buChar char="•"/>
            </a:pPr>
            <a:r>
              <a:rPr lang="en" sz="2400">
                <a:latin typeface="Tahoma"/>
                <a:ea typeface="Tahoma"/>
                <a:cs typeface="Tahoma"/>
                <a:sym typeface="Tahoma"/>
              </a:rPr>
              <a:t>Most solutions are problem specific!</a:t>
            </a:r>
            <a:endParaRPr sz="24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457200" y="320278"/>
            <a:ext cx="8229600" cy="76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Artificial Neural Networks (ANNs)</a:t>
            </a:r>
            <a:endParaRPr/>
          </a:p>
        </p:txBody>
      </p:sp>
      <p:sp>
        <p:nvSpPr>
          <p:cNvPr id="131" name="Google Shape;131;p25"/>
          <p:cNvSpPr txBox="1"/>
          <p:nvPr/>
        </p:nvSpPr>
        <p:spPr>
          <a:xfrm>
            <a:off x="6781800" y="474345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1600" u="none">
                <a:solidFill>
                  <a:srgbClr val="FFFFFF"/>
                </a:solidFill>
                <a:latin typeface="Calibri"/>
                <a:ea typeface="Calibri"/>
                <a:cs typeface="Calibri"/>
                <a:sym typeface="Calibri"/>
              </a:rPr>
              <a:t>‹#›</a:t>
            </a:fld>
            <a:r>
              <a:rPr b="0" i="0" lang="en" sz="1600" u="none">
                <a:solidFill>
                  <a:srgbClr val="FFFFFF"/>
                </a:solidFill>
                <a:latin typeface="Calibri"/>
                <a:ea typeface="Calibri"/>
                <a:cs typeface="Calibri"/>
                <a:sym typeface="Calibri"/>
              </a:rPr>
              <a:t>/19</a:t>
            </a:r>
            <a:endParaRPr/>
          </a:p>
        </p:txBody>
      </p:sp>
      <p:pic>
        <p:nvPicPr>
          <p:cNvPr id="132" name="Google Shape;132;p25"/>
          <p:cNvPicPr preferRelativeResize="0"/>
          <p:nvPr/>
        </p:nvPicPr>
        <p:blipFill>
          <a:blip r:embed="rId3">
            <a:alphaModFix/>
          </a:blip>
          <a:stretch>
            <a:fillRect/>
          </a:stretch>
        </p:blipFill>
        <p:spPr>
          <a:xfrm>
            <a:off x="5445857" y="1513775"/>
            <a:ext cx="3955557" cy="2962850"/>
          </a:xfrm>
          <a:prstGeom prst="rect">
            <a:avLst/>
          </a:prstGeom>
          <a:noFill/>
          <a:ln>
            <a:noFill/>
          </a:ln>
        </p:spPr>
      </p:pic>
      <p:pic>
        <p:nvPicPr>
          <p:cNvPr id="133" name="Google Shape;133;p25"/>
          <p:cNvPicPr preferRelativeResize="0"/>
          <p:nvPr/>
        </p:nvPicPr>
        <p:blipFill>
          <a:blip r:embed="rId4">
            <a:alphaModFix/>
          </a:blip>
          <a:stretch>
            <a:fillRect/>
          </a:stretch>
        </p:blipFill>
        <p:spPr>
          <a:xfrm>
            <a:off x="339675" y="1205875"/>
            <a:ext cx="5486400" cy="327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We use Mathematica to show an example of the perceptron algorithm finding a linear separator for a simple set of data." id="138" name="Google Shape;138;p26" title="Perceptron Learning Rule">
            <a:hlinkClick r:id="rId3"/>
          </p:cNvPr>
          <p:cNvPicPr preferRelativeResize="0"/>
          <p:nvPr/>
        </p:nvPicPr>
        <p:blipFill>
          <a:blip r:embed="rId4">
            <a:alphaModFix/>
          </a:blip>
          <a:stretch>
            <a:fillRect/>
          </a:stretch>
        </p:blipFill>
        <p:spPr>
          <a:xfrm>
            <a:off x="1205017" y="0"/>
            <a:ext cx="6799234" cy="509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457200" y="320278"/>
            <a:ext cx="8229600" cy="7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7"/>
          <p:cNvSpPr txBox="1"/>
          <p:nvPr>
            <p:ph idx="1" type="body"/>
          </p:nvPr>
        </p:nvSpPr>
        <p:spPr>
          <a:xfrm>
            <a:off x="457200" y="1200150"/>
            <a:ext cx="6172200" cy="33945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pic>
        <p:nvPicPr>
          <p:cNvPr id="145" name="Google Shape;145;p27"/>
          <p:cNvPicPr preferRelativeResize="0"/>
          <p:nvPr/>
        </p:nvPicPr>
        <p:blipFill>
          <a:blip r:embed="rId3">
            <a:alphaModFix/>
          </a:blip>
          <a:stretch>
            <a:fillRect/>
          </a:stretch>
        </p:blipFill>
        <p:spPr>
          <a:xfrm>
            <a:off x="-88175" y="0"/>
            <a:ext cx="923217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57200" y="320278"/>
            <a:ext cx="8229600" cy="76557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ANNs – Advantages </a:t>
            </a:r>
            <a:endParaRPr/>
          </a:p>
        </p:txBody>
      </p:sp>
      <p:sp>
        <p:nvSpPr>
          <p:cNvPr id="151" name="Google Shape;151;p28"/>
          <p:cNvSpPr txBox="1"/>
          <p:nvPr>
            <p:ph idx="1" type="body"/>
          </p:nvPr>
        </p:nvSpPr>
        <p:spPr>
          <a:xfrm>
            <a:off x="457200" y="1745350"/>
            <a:ext cx="8458200" cy="14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Do not require a priori knowledge about the </a:t>
            </a:r>
            <a:r>
              <a:rPr lang="en" sz="2000"/>
              <a:t>function or even the data,</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which is often the opposite to traditional statistical model-based methods.</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Have robustness and fault-tolerant capability.</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Can perform </a:t>
            </a:r>
            <a:r>
              <a:rPr b="1" i="0" lang="en" sz="2000" u="none">
                <a:solidFill>
                  <a:schemeClr val="dk1"/>
                </a:solidFill>
              </a:rPr>
              <a:t>nonlinear</a:t>
            </a:r>
            <a:r>
              <a:rPr b="0" i="0" lang="en" sz="2000" u="none">
                <a:solidFill>
                  <a:schemeClr val="dk1"/>
                </a:solidFill>
                <a:latin typeface="Calibri"/>
                <a:ea typeface="Calibri"/>
                <a:cs typeface="Calibri"/>
                <a:sym typeface="Calibri"/>
              </a:rPr>
              <a:t> modeling. In fact, can </a:t>
            </a:r>
            <a:r>
              <a:rPr b="1" i="0" lang="en" sz="2000" u="none">
                <a:solidFill>
                  <a:schemeClr val="dk1"/>
                </a:solidFill>
              </a:rPr>
              <a:t>approximate any </a:t>
            </a:r>
            <a:r>
              <a:rPr b="1" lang="en" sz="2000"/>
              <a:t>continuous</a:t>
            </a:r>
            <a:r>
              <a:rPr b="1" i="0" lang="en" sz="2000" u="none">
                <a:solidFill>
                  <a:schemeClr val="dk1"/>
                </a:solidFill>
              </a:rPr>
              <a:t> function with arbitrarily s</a:t>
            </a:r>
            <a:r>
              <a:rPr b="1" lang="en" sz="2000"/>
              <a:t>mall error</a:t>
            </a:r>
            <a:r>
              <a:rPr lang="en" sz="2000"/>
              <a:t>, given enough data for training.</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Typically structured as parallel-processing structures</a:t>
            </a:r>
            <a:r>
              <a:rPr lang="en" sz="2000"/>
              <a:t>, so they can be distributed into GPU cores or separate computers.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457200" y="320278"/>
            <a:ext cx="8229600" cy="76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ANNs – Challenges</a:t>
            </a:r>
            <a:endParaRPr/>
          </a:p>
        </p:txBody>
      </p:sp>
      <p:sp>
        <p:nvSpPr>
          <p:cNvPr id="157" name="Google Shape;157;p29"/>
          <p:cNvSpPr txBox="1"/>
          <p:nvPr/>
        </p:nvSpPr>
        <p:spPr>
          <a:xfrm>
            <a:off x="342900" y="1685838"/>
            <a:ext cx="8458200" cy="17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a:t>
            </a:r>
            <a:r>
              <a:rPr b="1" i="0" lang="en" sz="2000" u="none">
                <a:solidFill>
                  <a:schemeClr val="dk1"/>
                </a:solidFill>
                <a:latin typeface="Calibri"/>
                <a:ea typeface="Calibri"/>
                <a:cs typeface="Calibri"/>
                <a:sym typeface="Calibri"/>
              </a:rPr>
              <a:t>Black-box</a:t>
            </a:r>
            <a:r>
              <a:rPr b="0" i="0" lang="en" sz="2000" u="none">
                <a:solidFill>
                  <a:schemeClr val="dk1"/>
                </a:solidFill>
                <a:latin typeface="Calibri"/>
                <a:ea typeface="Calibri"/>
                <a:cs typeface="Calibri"/>
                <a:sym typeface="Calibri"/>
              </a:rPr>
              <a:t>” nature - even though they are successfully trained, </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no information is available from them in symbolic form, </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suitable for verification or interpretation by humans</a:t>
            </a:r>
            <a:r>
              <a:rPr lang="en" sz="2000">
                <a:solidFill>
                  <a:schemeClr val="dk1"/>
                </a:solidFill>
                <a:latin typeface="Calibri"/>
                <a:ea typeface="Calibri"/>
                <a:cs typeface="Calibri"/>
                <a:sym typeface="Calibri"/>
              </a:rPr>
              <a:t> (</a:t>
            </a:r>
            <a:r>
              <a:rPr b="1" lang="en" sz="2000">
                <a:solidFill>
                  <a:schemeClr val="dk1"/>
                </a:solidFill>
                <a:latin typeface="Calibri"/>
                <a:ea typeface="Calibri"/>
                <a:cs typeface="Calibri"/>
                <a:sym typeface="Calibri"/>
              </a:rPr>
              <a:t>although, there is new research that hopes to solve that issue</a:t>
            </a:r>
            <a:r>
              <a:rPr lang="en" sz="2000">
                <a:solidFill>
                  <a:schemeClr val="dk1"/>
                </a:solidFill>
                <a:latin typeface="Calibri"/>
                <a:ea typeface="Calibri"/>
                <a:cs typeface="Calibri"/>
                <a:sym typeface="Calibri"/>
              </a:rPr>
              <a:t>)</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Irrelevant variables may add extra noise which has consequential impact on the accuracy of the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As input dimensionality increases, the computational complexity </a:t>
            </a:r>
            <a:br>
              <a:rPr b="0" i="0" lang="en" sz="2000" u="none">
                <a:solidFill>
                  <a:schemeClr val="dk1"/>
                </a:solidFill>
                <a:latin typeface="Calibri"/>
                <a:ea typeface="Calibri"/>
                <a:cs typeface="Calibri"/>
                <a:sym typeface="Calibri"/>
              </a:rPr>
            </a:br>
            <a:r>
              <a:rPr b="0" i="0" lang="en" sz="2000" u="none">
                <a:solidFill>
                  <a:schemeClr val="dk1"/>
                </a:solidFill>
                <a:latin typeface="Calibri"/>
                <a:ea typeface="Calibri"/>
                <a:cs typeface="Calibri"/>
                <a:sym typeface="Calibri"/>
              </a:rPr>
              <a:t>and memory requirements of the model increase</a:t>
            </a:r>
            <a:r>
              <a:rPr lang="en" sz="2000">
                <a:solidFill>
                  <a:schemeClr val="dk1"/>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