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  <p:embeddedFont>
      <p:font typeface="Source Code Pro"/>
      <p:regular r:id="rId48"/>
      <p:bold r:id="rId49"/>
      <p:italic r:id="rId50"/>
      <p:boldItalic r:id="rId51"/>
    </p:embeddedFont>
    <p:embeddedFont>
      <p:font typeface="Roboto Mon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regular.fntdata"/><Relationship Id="rId43" Type="http://schemas.openxmlformats.org/officeDocument/2006/relationships/slide" Target="slides/slide37.xml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SourceCodePro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SourceCodePr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CodePro-boldItalic.fntdata"/><Relationship Id="rId50" Type="http://schemas.openxmlformats.org/officeDocument/2006/relationships/font" Target="fonts/SourceCodePro-italic.fntdata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8a375e2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28a375e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28a375e2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28a375e2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28a375e2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28a375e2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28a375e2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28a375e2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28a375e2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28a375e2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28a375e2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28a375e2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28a375e2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28a375e2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28a375e2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28a375e2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28a375e20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28a375e20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28a375e20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28a375e20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28a375e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28a375e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28a375e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28a375e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28a375e20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28a375e20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28a375e2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28a375e2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28a375e20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28a375e20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28a375e2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28a375e2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28a375e20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28a375e2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28a375e20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28a375e20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28a375e20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28a375e20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28a375e2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28a375e2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28a375e2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28a375e2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28a375e2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28a375e2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28a375e20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28a375e20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28a375e2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28a375e2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Spawner queue pops action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28a375e2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28a375e2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fly direct action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28a375e2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28a375e2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attack action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28a375e2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28a375e2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attack action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28a375e2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28a375e2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28a375e20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28a375e20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28a375e2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28a375e2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28a375e2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28a375e2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28a375e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28a375e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8a375e2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28a375e2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87059f8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87059f8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28a375e2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28a375e2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28a375e2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28a375e2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28a375e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28a375e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93C47D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vobPLkxNbJeVtWVP6VfEQ1oshUIIVwve/view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gameprogrammingpatterns.com/command.html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computerworlduk.com/it-vendors/remember-alan-turing-when-considering-young-genius-of-today-3365811/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04: Behaviours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Technical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471900" y="1919075"/>
            <a:ext cx="4483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Identify an algorithm (i.e. a behavior) that the client would prefer to access through a "flex point".</a:t>
            </a:r>
            <a:br>
              <a:rPr lang="en" sz="1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Specify the signature for that algorithm in an interface.</a:t>
            </a:r>
            <a:br>
              <a:rPr lang="en" sz="1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Bury the alternative implementation details in derived classes.</a:t>
            </a:r>
            <a:br>
              <a:rPr lang="en" sz="1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AutoNum type="arabicPeriod"/>
            </a:pPr>
            <a:r>
              <a:rPr lang="en" sz="1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Clients of the algorithm couple themselves to the interface</a:t>
            </a:r>
            <a:r>
              <a:rPr lang="en" sz="1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419" y="1919066"/>
            <a:ext cx="3738574" cy="257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Participants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the interface that is common to all supported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ConcereteStrategy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Implements an algorithm using the Strategy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Configured with a ConcreteStrategy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Maintains a reference to a Strategy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Optional: define an interface that lets Strategy access the contexts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and Context interact to implement the chosen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context forwards the request from its clients to its strategy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Clients create and pass a ConcreteStrategy object to the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Afterwhich clients interact with the context </a:t>
            </a:r>
            <a:r>
              <a:rPr lang="en"/>
              <a:t>exclusively</a:t>
            </a:r>
            <a:br>
              <a:rPr lang="en"/>
            </a:br>
            <a:r>
              <a:rPr lang="en"/>
              <a:t>	There is often a family of ConcreteStrategy classes for the client to choose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970300" y="4295300"/>
            <a:ext cx="5173800" cy="6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… and then the entity picks the algorithm and passes it to the current game context!</a:t>
            </a:r>
            <a:endParaRPr/>
          </a:p>
        </p:txBody>
      </p:sp>
      <p:sp>
        <p:nvSpPr>
          <p:cNvPr id="213" name="Google Shape;213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Pattern </a:t>
            </a:r>
            <a:r>
              <a:rPr lang="en"/>
              <a:t>revisited</a:t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083200"/>
            <a:ext cx="3074349" cy="264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025" y="2163925"/>
            <a:ext cx="359700" cy="31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7"/>
          <p:cNvCxnSpPr/>
          <p:nvPr/>
        </p:nvCxnSpPr>
        <p:spPr>
          <a:xfrm>
            <a:off x="1583700" y="2118912"/>
            <a:ext cx="1754100" cy="14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0" y="1650575"/>
            <a:ext cx="36717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Class GameAreaContext{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37"/>
          <p:cNvSpPr/>
          <p:nvPr/>
        </p:nvSpPr>
        <p:spPr>
          <a:xfrm>
            <a:off x="5138550" y="1981725"/>
            <a:ext cx="2477100" cy="76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7B7B7"/>
                </a:solidFill>
              </a:rPr>
              <a:t>IPathAlgorithm</a:t>
            </a:r>
            <a:endParaRPr i="1">
              <a:solidFill>
                <a:srgbClr val="B7B7B7"/>
              </a:solidFill>
            </a:endParaRPr>
          </a:p>
        </p:txBody>
      </p:sp>
      <p:sp>
        <p:nvSpPr>
          <p:cNvPr id="219" name="Google Shape;219;p37"/>
          <p:cNvSpPr txBox="1"/>
          <p:nvPr/>
        </p:nvSpPr>
        <p:spPr>
          <a:xfrm>
            <a:off x="5516275" y="2329800"/>
            <a:ext cx="1932300" cy="31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FindPath(context);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37"/>
          <p:cNvSpPr/>
          <p:nvPr/>
        </p:nvSpPr>
        <p:spPr>
          <a:xfrm>
            <a:off x="4478288" y="3224725"/>
            <a:ext cx="1642500" cy="36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AStarPath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21" name="Google Shape;221;p37"/>
          <p:cNvSpPr/>
          <p:nvPr/>
        </p:nvSpPr>
        <p:spPr>
          <a:xfrm>
            <a:off x="6633413" y="3224725"/>
            <a:ext cx="1642500" cy="36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DirectPath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222" name="Google Shape;222;p37"/>
          <p:cNvCxnSpPr>
            <a:stCxn id="220" idx="0"/>
            <a:endCxn id="218" idx="2"/>
          </p:cNvCxnSpPr>
          <p:nvPr/>
        </p:nvCxnSpPr>
        <p:spPr>
          <a:xfrm rot="-5400000">
            <a:off x="5600738" y="2448325"/>
            <a:ext cx="475200" cy="1077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7"/>
          <p:cNvCxnSpPr>
            <a:stCxn id="221" idx="0"/>
            <a:endCxn id="218" idx="2"/>
          </p:cNvCxnSpPr>
          <p:nvPr/>
        </p:nvCxnSpPr>
        <p:spPr>
          <a:xfrm flipH="1" rot="5400000">
            <a:off x="6678263" y="2448325"/>
            <a:ext cx="475200" cy="1077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7"/>
          <p:cNvCxnSpPr>
            <a:stCxn id="218" idx="1"/>
          </p:cNvCxnSpPr>
          <p:nvPr/>
        </p:nvCxnSpPr>
        <p:spPr>
          <a:xfrm flipH="1">
            <a:off x="3706650" y="2365575"/>
            <a:ext cx="1431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471900" y="19076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iPathAlgorithm is the strategy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970300" y="4295300"/>
            <a:ext cx="5173800" cy="6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… and then the entity picks the algorithm and passes it to the current game context!</a:t>
            </a:r>
            <a:endParaRPr/>
          </a:p>
        </p:txBody>
      </p:sp>
      <p:sp>
        <p:nvSpPr>
          <p:cNvPr id="236" name="Google Shape;236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Pattern now with interfaces</a:t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083200"/>
            <a:ext cx="3074349" cy="264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025" y="2163925"/>
            <a:ext cx="359700" cy="31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9"/>
          <p:cNvCxnSpPr/>
          <p:nvPr/>
        </p:nvCxnSpPr>
        <p:spPr>
          <a:xfrm>
            <a:off x="1583700" y="2118912"/>
            <a:ext cx="1754100" cy="14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0" y="1650575"/>
            <a:ext cx="36717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Class GameAreaContext{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5138550" y="1981725"/>
            <a:ext cx="2477100" cy="76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7B7B7"/>
                </a:solidFill>
              </a:rPr>
              <a:t>IPathAlgorithm</a:t>
            </a:r>
            <a:endParaRPr i="1">
              <a:solidFill>
                <a:srgbClr val="B7B7B7"/>
              </a:solidFill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5516275" y="2329800"/>
            <a:ext cx="1932300" cy="31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FindPath(context);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39"/>
          <p:cNvSpPr/>
          <p:nvPr/>
        </p:nvSpPr>
        <p:spPr>
          <a:xfrm>
            <a:off x="4478288" y="3224725"/>
            <a:ext cx="1642500" cy="36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AStarPath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44" name="Google Shape;244;p39"/>
          <p:cNvSpPr/>
          <p:nvPr/>
        </p:nvSpPr>
        <p:spPr>
          <a:xfrm>
            <a:off x="6633413" y="3224725"/>
            <a:ext cx="1642500" cy="36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DirectPath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245" name="Google Shape;245;p39"/>
          <p:cNvCxnSpPr>
            <a:stCxn id="243" idx="0"/>
            <a:endCxn id="241" idx="2"/>
          </p:cNvCxnSpPr>
          <p:nvPr/>
        </p:nvCxnSpPr>
        <p:spPr>
          <a:xfrm rot="-5400000">
            <a:off x="5600738" y="2448325"/>
            <a:ext cx="475200" cy="1077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9"/>
          <p:cNvCxnSpPr>
            <a:stCxn id="244" idx="0"/>
            <a:endCxn id="241" idx="2"/>
          </p:cNvCxnSpPr>
          <p:nvPr/>
        </p:nvCxnSpPr>
        <p:spPr>
          <a:xfrm flipH="1" rot="5400000">
            <a:off x="6678263" y="2448325"/>
            <a:ext cx="475200" cy="1077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9"/>
          <p:cNvCxnSpPr>
            <a:stCxn id="241" idx="1"/>
          </p:cNvCxnSpPr>
          <p:nvPr/>
        </p:nvCxnSpPr>
        <p:spPr>
          <a:xfrm flipH="1">
            <a:off x="3706650" y="2365575"/>
            <a:ext cx="1431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471900" y="19076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iPathAlgorithm is the strategy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AStarPath and DirectPath are the ConcreteStrategies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3970300" y="4295300"/>
            <a:ext cx="5173800" cy="6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… and then the entity picks the algorithm and passes it to the current game context!</a:t>
            </a:r>
            <a:endParaRPr/>
          </a:p>
        </p:txBody>
      </p:sp>
      <p:sp>
        <p:nvSpPr>
          <p:cNvPr id="259" name="Google Shape;259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Pattern return of the context</a:t>
            </a:r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083200"/>
            <a:ext cx="3074349" cy="264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025" y="2163925"/>
            <a:ext cx="359700" cy="31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41"/>
          <p:cNvCxnSpPr/>
          <p:nvPr/>
        </p:nvCxnSpPr>
        <p:spPr>
          <a:xfrm>
            <a:off x="1583700" y="2118912"/>
            <a:ext cx="1754100" cy="14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0" y="1650575"/>
            <a:ext cx="36717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Class GameAreaContext{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4" name="Google Shape;264;p41"/>
          <p:cNvSpPr/>
          <p:nvPr/>
        </p:nvSpPr>
        <p:spPr>
          <a:xfrm>
            <a:off x="5138550" y="1981725"/>
            <a:ext cx="2477100" cy="76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7B7B7"/>
                </a:solidFill>
              </a:rPr>
              <a:t>IPathAlgorithm</a:t>
            </a:r>
            <a:endParaRPr i="1">
              <a:solidFill>
                <a:srgbClr val="B7B7B7"/>
              </a:solidFill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5516275" y="2329800"/>
            <a:ext cx="1932300" cy="31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FindPath(context);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41"/>
          <p:cNvSpPr/>
          <p:nvPr/>
        </p:nvSpPr>
        <p:spPr>
          <a:xfrm>
            <a:off x="4478288" y="3224725"/>
            <a:ext cx="1642500" cy="36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AStarPath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67" name="Google Shape;267;p41"/>
          <p:cNvSpPr/>
          <p:nvPr/>
        </p:nvSpPr>
        <p:spPr>
          <a:xfrm>
            <a:off x="6633413" y="3224725"/>
            <a:ext cx="1642500" cy="36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DirectPath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268" name="Google Shape;268;p41"/>
          <p:cNvCxnSpPr>
            <a:stCxn id="266" idx="0"/>
            <a:endCxn id="264" idx="2"/>
          </p:cNvCxnSpPr>
          <p:nvPr/>
        </p:nvCxnSpPr>
        <p:spPr>
          <a:xfrm rot="-5400000">
            <a:off x="5600738" y="2448325"/>
            <a:ext cx="475200" cy="1077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41"/>
          <p:cNvCxnSpPr>
            <a:stCxn id="267" idx="0"/>
            <a:endCxn id="264" idx="2"/>
          </p:cNvCxnSpPr>
          <p:nvPr/>
        </p:nvCxnSpPr>
        <p:spPr>
          <a:xfrm flipH="1" rot="5400000">
            <a:off x="6678263" y="2448325"/>
            <a:ext cx="475200" cy="1077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41"/>
          <p:cNvCxnSpPr>
            <a:stCxn id="264" idx="1"/>
          </p:cNvCxnSpPr>
          <p:nvPr/>
        </p:nvCxnSpPr>
        <p:spPr>
          <a:xfrm flipH="1">
            <a:off x="3706650" y="2365575"/>
            <a:ext cx="1431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together now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471900" y="19076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iPathAlgorithm is the strategy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AStarPath and DirectPath are the ConcreteStrategies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GameAreaContext is the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Lets look at some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https://drive.google.com/file/d/1vobPLkxNbJeVtWVP6VfEQ1oshUIIVwve/view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Example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105400" y="1721625"/>
            <a:ext cx="5015700" cy="3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Flying mob found the path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we want it to perform its dance: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Flying mob Spawns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Flies right to the end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Waits for 5 seconds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Attacks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use this to introduce the</a:t>
            </a:r>
            <a:br>
              <a:rPr lang="en"/>
            </a:br>
            <a:r>
              <a:rPr i="1" lang="en"/>
              <a:t>Command Pattern!</a:t>
            </a:r>
            <a:endParaRPr i="1"/>
          </a:p>
        </p:txBody>
      </p:sp>
      <p:pic>
        <p:nvPicPr>
          <p:cNvPr id="283" name="Google Shape;2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700" y="1668150"/>
            <a:ext cx="3970301" cy="341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8125" y="2006925"/>
            <a:ext cx="359700" cy="3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300" y="3067928"/>
            <a:ext cx="600900" cy="5245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43"/>
          <p:cNvCxnSpPr>
            <a:stCxn id="284" idx="3"/>
          </p:cNvCxnSpPr>
          <p:nvPr/>
        </p:nvCxnSpPr>
        <p:spPr>
          <a:xfrm>
            <a:off x="7187825" y="2163937"/>
            <a:ext cx="1657500" cy="14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Behaviours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different ways of pathfinding (for example)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 the algorithm from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sure they do everything in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 pattern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Replays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AI control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‘Action queue’ in an 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490250" y="488250"/>
            <a:ext cx="76146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Wrapping method calls in objects since 1985</a:t>
            </a:r>
            <a:endParaRPr baseline="30000"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Command is an object-oriented replacement for callbacks. 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.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.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.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What?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square do? What about triangle? X? O?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if I told you we could map the buttons to functions that take parameters that determine what happens by whom?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if I told you we could use this same strategy to let our AIs control the world the way we do… </a:t>
            </a:r>
            <a:endParaRPr/>
          </a:p>
        </p:txBody>
      </p:sp>
      <p:pic>
        <p:nvPicPr>
          <p:cNvPr descr="Image result for command and conquer logo"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312" y="90275"/>
            <a:ext cx="4841375" cy="16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5"/>
          <p:cNvPicPr preferRelativeResize="0"/>
          <p:nvPr/>
        </p:nvPicPr>
        <p:blipFill rotWithShape="1">
          <a:blip r:embed="rId4">
            <a:alphaModFix/>
          </a:blip>
          <a:srcRect b="50691" l="68663" r="5745" t="11302"/>
          <a:stretch/>
        </p:blipFill>
        <p:spPr>
          <a:xfrm>
            <a:off x="286475" y="447625"/>
            <a:ext cx="1340675" cy="12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in a nutshell 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471900" y="1919075"/>
            <a:ext cx="7881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we are passing methods as arguments → functional much?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also pass who acts on the passed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allows for all kinds of neat stuff.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 for nothing this is also the first pattern discussed in</a:t>
            </a:r>
            <a:br>
              <a:rPr lang="en"/>
            </a:b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Game Programming Patterns</a:t>
            </a:r>
            <a:r>
              <a:rPr lang="en"/>
              <a:t>...</a:t>
            </a:r>
            <a:endParaRPr/>
          </a:p>
        </p:txBody>
      </p:sp>
      <p:pic>
        <p:nvPicPr>
          <p:cNvPr descr="Image result for nutshell" id="305" name="Google Shape;30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1025" y="2920525"/>
            <a:ext cx="2222975" cy="222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mmand and conquer logo" id="306" name="Google Shape;306;p46"/>
          <p:cNvPicPr preferRelativeResize="0"/>
          <p:nvPr/>
        </p:nvPicPr>
        <p:blipFill rotWithShape="1">
          <a:blip r:embed="rId5">
            <a:alphaModFix/>
          </a:blip>
          <a:srcRect b="66471" l="0" r="0" t="0"/>
          <a:stretch/>
        </p:blipFill>
        <p:spPr>
          <a:xfrm>
            <a:off x="7067550" y="4052525"/>
            <a:ext cx="1884574" cy="209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Motivation</a:t>
            </a:r>
            <a:endParaRPr/>
          </a:p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9AA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InputHandler::handleInput()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(isPressed(BUTTON_X)) jump();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if (isPressed(BUTTON_Y)) fireGun();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if (isPressed(BUTTON_A)) swapWeapon();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if (isPressed(BUTTON_B)) lurchIneffectively();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rgbClr val="444444"/>
              </a:solidFill>
              <a:highlight>
                <a:srgbClr val="F8FBF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do this we can't re-configure the controller.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likely we can't control anything else either.</a:t>
            </a:r>
            <a:endParaRPr/>
          </a:p>
        </p:txBody>
      </p:sp>
      <p:pic>
        <p:nvPicPr>
          <p:cNvPr descr="A controller, with A mapped to swapWeapon(), B mapped to lurch(), X mapped to jump(), and Y mapped to fireGun()." id="313" name="Google Shape;313;p47"/>
          <p:cNvPicPr preferRelativeResize="0"/>
          <p:nvPr/>
        </p:nvPicPr>
        <p:blipFill rotWithShape="1">
          <a:blip r:embed="rId3">
            <a:alphaModFix/>
          </a:blip>
          <a:srcRect b="0" l="8428" r="29001" t="0"/>
          <a:stretch/>
        </p:blipFill>
        <p:spPr>
          <a:xfrm>
            <a:off x="5748425" y="189525"/>
            <a:ext cx="2654575" cy="13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209675" y="1235550"/>
            <a:ext cx="3999900" cy="3273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Command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public: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virtual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~Command() {}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virtual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0099AA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execute() = 0;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000">
              <a:solidFill>
                <a:srgbClr val="444444"/>
              </a:solidFill>
              <a:highlight>
                <a:srgbClr val="F8FBF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01600" marR="10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JumpCommand :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Command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public: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virtual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0099AA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execute() { jump(); }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FireCommand :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Command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public: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virtual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0099AA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execute() { fireGun(); }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000">
              <a:solidFill>
                <a:srgbClr val="999999"/>
              </a:solidFill>
              <a:highlight>
                <a:srgbClr val="F8FBF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8"/>
          <p:cNvSpPr txBox="1"/>
          <p:nvPr>
            <p:ph idx="2" type="body"/>
          </p:nvPr>
        </p:nvSpPr>
        <p:spPr>
          <a:xfrm>
            <a:off x="124525" y="106850"/>
            <a:ext cx="56577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have the command pattern.  We can swap out our methods like variables.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we wanted jump() to be lurch()...</a:t>
            </a:r>
            <a:endParaRPr/>
          </a:p>
        </p:txBody>
      </p:sp>
      <p:sp>
        <p:nvSpPr>
          <p:cNvPr id="320" name="Google Shape;320;p48"/>
          <p:cNvSpPr txBox="1"/>
          <p:nvPr>
            <p:ph idx="2" type="body"/>
          </p:nvPr>
        </p:nvSpPr>
        <p:spPr>
          <a:xfrm>
            <a:off x="6222000" y="0"/>
            <a:ext cx="2922000" cy="2710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InputHandler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public: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0099AA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handleInput();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999999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Methods to bind commands...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private: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Command* buttonX_;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Command* buttonY_;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Command* buttonA_;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Command* buttonB_;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000">
              <a:solidFill>
                <a:srgbClr val="444444"/>
              </a:solidFill>
              <a:highlight>
                <a:srgbClr val="F8FBF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8"/>
          <p:cNvSpPr txBox="1"/>
          <p:nvPr>
            <p:ph idx="2" type="body"/>
          </p:nvPr>
        </p:nvSpPr>
        <p:spPr>
          <a:xfrm>
            <a:off x="4572000" y="3167525"/>
            <a:ext cx="4472100" cy="1720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9AA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InputHandler::handleInput()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000">
              <a:solidFill>
                <a:srgbClr val="444444"/>
              </a:solidFill>
              <a:highlight>
                <a:srgbClr val="F8FBF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01600" marR="10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buttonX_ = JumpCommand();</a:t>
            </a:r>
            <a:endParaRPr sz="1000">
              <a:solidFill>
                <a:srgbClr val="444444"/>
              </a:solidFill>
              <a:highlight>
                <a:srgbClr val="F8FBF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01600" marR="10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uttonY_ = FireCommad();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(isPressed(BUTTON_X)) buttonX_-&gt;execute();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if (isPressed(BUTTON_Y)) buttonY_-&gt;execute();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if (isPressed(BUTTON_A)) buttonA_-&gt;execute();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if (isPressed(BUTTON_B)) buttonB_-&gt;execute();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rgbClr val="444444"/>
              </a:solidFill>
              <a:highlight>
                <a:srgbClr val="F8FBF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1481B8"/>
              </a:solidFill>
              <a:highlight>
                <a:srgbClr val="F8FBF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idx="4294967295" type="body"/>
          </p:nvPr>
        </p:nvSpPr>
        <p:spPr>
          <a:xfrm>
            <a:off x="5071025" y="0"/>
            <a:ext cx="4072800" cy="17220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Command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public: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virtual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~Command() {}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virtual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0099AA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execute(GameActor&amp; actor) = 0;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000">
              <a:solidFill>
                <a:srgbClr val="444444"/>
              </a:solidFill>
              <a:highlight>
                <a:srgbClr val="F8FBF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1481B8"/>
              </a:solidFill>
              <a:highlight>
                <a:srgbClr val="F8FBF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7" name="Google Shape;327;p49"/>
          <p:cNvSpPr txBox="1"/>
          <p:nvPr>
            <p:ph type="title"/>
          </p:nvPr>
        </p:nvSpPr>
        <p:spPr>
          <a:xfrm>
            <a:off x="471900" y="696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Step Further</a:t>
            </a:r>
            <a:endParaRPr/>
          </a:p>
        </p:txBody>
      </p:sp>
      <p:sp>
        <p:nvSpPr>
          <p:cNvPr id="328" name="Google Shape;328;p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passing in an object that can be acted upon, here it is a player object, we can have our execute() method operate on the actor itself… provided the actor knows what to do:</a:t>
            </a:r>
            <a:endParaRPr/>
          </a:p>
          <a:p>
            <a:pPr indent="0" lvl="0" marL="101600" marR="10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JumpCommand :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Command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public: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1481B8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virtual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0099AA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execute(GameActor&amp; actor)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{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actor.jump();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rgbClr val="444444"/>
                </a:solidFill>
                <a:highlight>
                  <a:srgbClr val="F8FBF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000">
              <a:solidFill>
                <a:srgbClr val="444444"/>
              </a:solidFill>
              <a:highlight>
                <a:srgbClr val="F8FBF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Evil AIs playing our games.</a:t>
            </a:r>
            <a:endParaRPr/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this same model we can now have our AIs pass in objects to be commanded.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also </a:t>
            </a:r>
            <a:r>
              <a:rPr lang="en"/>
              <a:t>serialize</a:t>
            </a:r>
            <a:r>
              <a:rPr lang="en"/>
              <a:t> these commands and send them to a server</a:t>
            </a:r>
            <a:br>
              <a:rPr lang="en"/>
            </a:br>
            <a:r>
              <a:rPr lang="en" sz="1600"/>
              <a:t>	Secretly this is how multiplayer often works.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ALSO yet another way to implement an undo feature… more on that in a moment. </a:t>
            </a:r>
            <a:endParaRPr/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024" y="0"/>
            <a:ext cx="1283975" cy="171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0875" y="3662700"/>
            <a:ext cx="1783125" cy="148080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version</a:t>
            </a:r>
            <a:endParaRPr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507050" y="1831250"/>
            <a:ext cx="4341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each update: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if ( !_spawned) 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SpawnMonster();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_spawned = true;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}else if (! NearGoal()) 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FlyToGoal();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}else if (! TimerStarted()){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StartTimer();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}else if (TimerFinished()){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Attack();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pic>
        <p:nvPicPr>
          <p:cNvPr descr="X All The Y Meme | HARDCODE ALL THE THINGS | image tagged in memes,x all the y | made w/ Imgflip meme maker" id="343" name="Google Shape;34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6817" y="0"/>
            <a:ext cx="3817182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4286550" y="2845950"/>
            <a:ext cx="47520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UGLY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Also, this is just a handmade state machine…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also makes baby Turing cry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 Version - finite state machine</a:t>
            </a:r>
            <a:endParaRPr/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FSMs are easy to implement</a:t>
            </a:r>
            <a:endParaRPr/>
          </a:p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messy once they scale up,</a:t>
            </a:r>
            <a:br>
              <a:rPr lang="en"/>
            </a:br>
            <a:r>
              <a:rPr lang="en"/>
              <a:t>or add different variants</a:t>
            </a:r>
            <a:endParaRPr/>
          </a:p>
        </p:txBody>
      </p:sp>
      <p:pic>
        <p:nvPicPr>
          <p:cNvPr id="351" name="Google Shape;3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00" y="2047153"/>
            <a:ext cx="600900" cy="52459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2"/>
          <p:cNvSpPr/>
          <p:nvPr/>
        </p:nvSpPr>
        <p:spPr>
          <a:xfrm>
            <a:off x="966225" y="2362850"/>
            <a:ext cx="12267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Spawn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353" name="Google Shape;353;p52"/>
          <p:cNvSpPr/>
          <p:nvPr/>
        </p:nvSpPr>
        <p:spPr>
          <a:xfrm>
            <a:off x="2392300" y="3490275"/>
            <a:ext cx="12267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Fly directly to goal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354" name="Google Shape;354;p52"/>
          <p:cNvSpPr/>
          <p:nvPr/>
        </p:nvSpPr>
        <p:spPr>
          <a:xfrm>
            <a:off x="3958638" y="2398000"/>
            <a:ext cx="12267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Wait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355" name="Google Shape;355;p52"/>
          <p:cNvSpPr/>
          <p:nvPr/>
        </p:nvSpPr>
        <p:spPr>
          <a:xfrm>
            <a:off x="6951075" y="2362850"/>
            <a:ext cx="12267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Wait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356" name="Google Shape;356;p52"/>
          <p:cNvCxnSpPr>
            <a:endCxn id="352" idx="1"/>
          </p:cNvCxnSpPr>
          <p:nvPr/>
        </p:nvCxnSpPr>
        <p:spPr>
          <a:xfrm flipH="1" rot="10800000">
            <a:off x="105525" y="2625200"/>
            <a:ext cx="8607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52"/>
          <p:cNvCxnSpPr>
            <a:stCxn id="354" idx="3"/>
            <a:endCxn id="355" idx="1"/>
          </p:cNvCxnSpPr>
          <p:nvPr/>
        </p:nvCxnSpPr>
        <p:spPr>
          <a:xfrm flipH="1" rot="10800000">
            <a:off x="5185338" y="2625250"/>
            <a:ext cx="17658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52"/>
          <p:cNvCxnSpPr>
            <a:stCxn id="352" idx="2"/>
            <a:endCxn id="353" idx="1"/>
          </p:cNvCxnSpPr>
          <p:nvPr/>
        </p:nvCxnSpPr>
        <p:spPr>
          <a:xfrm flipH="1" rot="-5400000">
            <a:off x="1553325" y="2913800"/>
            <a:ext cx="865200" cy="81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52"/>
          <p:cNvCxnSpPr>
            <a:stCxn id="353" idx="3"/>
            <a:endCxn id="354" idx="2"/>
          </p:cNvCxnSpPr>
          <p:nvPr/>
        </p:nvCxnSpPr>
        <p:spPr>
          <a:xfrm flipH="1" rot="10800000">
            <a:off x="3619000" y="2922825"/>
            <a:ext cx="953100" cy="829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52"/>
          <p:cNvSpPr txBox="1"/>
          <p:nvPr/>
        </p:nvSpPr>
        <p:spPr>
          <a:xfrm>
            <a:off x="1080425" y="3943950"/>
            <a:ext cx="1062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Spawning</a:t>
            </a:r>
            <a:br>
              <a:rPr lang="en"/>
            </a:br>
            <a:r>
              <a:rPr lang="en"/>
              <a:t>done</a:t>
            </a:r>
            <a:endParaRPr/>
          </a:p>
        </p:txBody>
      </p:sp>
      <p:sp>
        <p:nvSpPr>
          <p:cNvPr id="361" name="Google Shape;361;p52"/>
          <p:cNvSpPr txBox="1"/>
          <p:nvPr/>
        </p:nvSpPr>
        <p:spPr>
          <a:xfrm>
            <a:off x="3736225" y="3943950"/>
            <a:ext cx="1062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 goal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Version - Action Sequence</a:t>
            </a:r>
            <a:endParaRPr/>
          </a:p>
        </p:txBody>
      </p:sp>
      <p:pic>
        <p:nvPicPr>
          <p:cNvPr id="367" name="Google Shape;3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00" y="1894753"/>
            <a:ext cx="600900" cy="52459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3"/>
          <p:cNvSpPr/>
          <p:nvPr/>
        </p:nvSpPr>
        <p:spPr>
          <a:xfrm>
            <a:off x="1203400" y="1970900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Spawn at (x,y)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69" name="Google Shape;369;p53"/>
          <p:cNvSpPr/>
          <p:nvPr/>
        </p:nvSpPr>
        <p:spPr>
          <a:xfrm>
            <a:off x="2722500" y="1970900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Fly direct to (x’,y’)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70" name="Google Shape;370;p53"/>
          <p:cNvSpPr/>
          <p:nvPr/>
        </p:nvSpPr>
        <p:spPr>
          <a:xfrm>
            <a:off x="4267200" y="1970900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Wait 5 seconds...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71" name="Google Shape;371;p53"/>
          <p:cNvSpPr/>
          <p:nvPr/>
        </p:nvSpPr>
        <p:spPr>
          <a:xfrm>
            <a:off x="5811900" y="1970900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72" name="Google Shape;372;p53"/>
          <p:cNvSpPr/>
          <p:nvPr/>
        </p:nvSpPr>
        <p:spPr>
          <a:xfrm>
            <a:off x="7490700" y="1970900"/>
            <a:ext cx="12033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73" name="Google Shape;373;p53"/>
          <p:cNvSpPr/>
          <p:nvPr/>
        </p:nvSpPr>
        <p:spPr>
          <a:xfrm rot="5400000">
            <a:off x="3798975" y="1275"/>
            <a:ext cx="975000" cy="6148800"/>
          </a:xfrm>
          <a:prstGeom prst="rightBrace">
            <a:avLst>
              <a:gd fmla="val 8333" name="adj1"/>
              <a:gd fmla="val 5028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3"/>
          <p:cNvSpPr txBox="1"/>
          <p:nvPr/>
        </p:nvSpPr>
        <p:spPr>
          <a:xfrm>
            <a:off x="2257425" y="3563250"/>
            <a:ext cx="41547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is a data object inside a Queue&lt;&gt; that fully encapsulates that behaviour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Strategy</a:t>
            </a:r>
            <a:endParaRPr sz="4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interchangeable, encapsulated, algorithms that perform different functions that are indistinguishable from each other.</a:t>
            </a:r>
            <a:endParaRPr sz="3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Version - The action queue</a:t>
            </a:r>
            <a:endParaRPr/>
          </a:p>
        </p:txBody>
      </p:sp>
      <p:pic>
        <p:nvPicPr>
          <p:cNvPr id="380" name="Google Shape;38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00" y="1818553"/>
            <a:ext cx="600900" cy="524597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4"/>
          <p:cNvSpPr/>
          <p:nvPr/>
        </p:nvSpPr>
        <p:spPr>
          <a:xfrm>
            <a:off x="1203400" y="189470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Spawn at (x,y)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82" name="Google Shape;382;p54"/>
          <p:cNvSpPr/>
          <p:nvPr/>
        </p:nvSpPr>
        <p:spPr>
          <a:xfrm>
            <a:off x="2722500" y="189470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Fly direct to (x’,y’)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83" name="Google Shape;383;p54"/>
          <p:cNvSpPr/>
          <p:nvPr/>
        </p:nvSpPr>
        <p:spPr>
          <a:xfrm>
            <a:off x="4267200" y="189470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Wait 5 seconds...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84" name="Google Shape;384;p54"/>
          <p:cNvSpPr/>
          <p:nvPr/>
        </p:nvSpPr>
        <p:spPr>
          <a:xfrm>
            <a:off x="5811900" y="189470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85" name="Google Shape;385;p54"/>
          <p:cNvSpPr/>
          <p:nvPr/>
        </p:nvSpPr>
        <p:spPr>
          <a:xfrm>
            <a:off x="7490700" y="1894700"/>
            <a:ext cx="1203300" cy="524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86" name="Google Shape;386;p54"/>
          <p:cNvSpPr/>
          <p:nvPr/>
        </p:nvSpPr>
        <p:spPr>
          <a:xfrm>
            <a:off x="2737150" y="2612125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Fly direct to (x’,y’)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87" name="Google Shape;387;p54"/>
          <p:cNvSpPr/>
          <p:nvPr/>
        </p:nvSpPr>
        <p:spPr>
          <a:xfrm>
            <a:off x="4281850" y="2612125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Wait 5 seconds...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88" name="Google Shape;388;p54"/>
          <p:cNvSpPr/>
          <p:nvPr/>
        </p:nvSpPr>
        <p:spPr>
          <a:xfrm>
            <a:off x="5826550" y="2612125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89" name="Google Shape;389;p54"/>
          <p:cNvSpPr/>
          <p:nvPr/>
        </p:nvSpPr>
        <p:spPr>
          <a:xfrm>
            <a:off x="7505350" y="2612125"/>
            <a:ext cx="12033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Version - The action queue</a:t>
            </a:r>
            <a:endParaRPr/>
          </a:p>
        </p:txBody>
      </p:sp>
      <p:pic>
        <p:nvPicPr>
          <p:cNvPr id="395" name="Google Shape;3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00" y="1742353"/>
            <a:ext cx="600900" cy="52459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5"/>
          <p:cNvSpPr/>
          <p:nvPr/>
        </p:nvSpPr>
        <p:spPr>
          <a:xfrm>
            <a:off x="1203400" y="181850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Spawn at (x,y)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97" name="Google Shape;397;p55"/>
          <p:cNvSpPr/>
          <p:nvPr/>
        </p:nvSpPr>
        <p:spPr>
          <a:xfrm>
            <a:off x="2722500" y="181850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Fly direct to (x’,y’)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98" name="Google Shape;398;p55"/>
          <p:cNvSpPr/>
          <p:nvPr/>
        </p:nvSpPr>
        <p:spPr>
          <a:xfrm>
            <a:off x="4267200" y="181850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Wait 5 seconds...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99" name="Google Shape;399;p55"/>
          <p:cNvSpPr/>
          <p:nvPr/>
        </p:nvSpPr>
        <p:spPr>
          <a:xfrm>
            <a:off x="5811900" y="181850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00" name="Google Shape;400;p55"/>
          <p:cNvSpPr/>
          <p:nvPr/>
        </p:nvSpPr>
        <p:spPr>
          <a:xfrm>
            <a:off x="7490700" y="1818500"/>
            <a:ext cx="1203300" cy="524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01" name="Google Shape;401;p55"/>
          <p:cNvSpPr/>
          <p:nvPr/>
        </p:nvSpPr>
        <p:spPr>
          <a:xfrm>
            <a:off x="2737150" y="2535925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Fly direct to (x’,y’)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02" name="Google Shape;402;p55"/>
          <p:cNvSpPr/>
          <p:nvPr/>
        </p:nvSpPr>
        <p:spPr>
          <a:xfrm>
            <a:off x="4281850" y="2535925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Wait 5 seconds...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03" name="Google Shape;403;p55"/>
          <p:cNvSpPr/>
          <p:nvPr/>
        </p:nvSpPr>
        <p:spPr>
          <a:xfrm>
            <a:off x="5826550" y="2535925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7505350" y="2535925"/>
            <a:ext cx="1203300" cy="524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05" name="Google Shape;405;p55"/>
          <p:cNvSpPr/>
          <p:nvPr/>
        </p:nvSpPr>
        <p:spPr>
          <a:xfrm>
            <a:off x="4281850" y="3253350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Wait 5 seconds...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06" name="Google Shape;406;p55"/>
          <p:cNvSpPr/>
          <p:nvPr/>
        </p:nvSpPr>
        <p:spPr>
          <a:xfrm>
            <a:off x="5826550" y="3253350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07" name="Google Shape;407;p55"/>
          <p:cNvSpPr/>
          <p:nvPr/>
        </p:nvSpPr>
        <p:spPr>
          <a:xfrm>
            <a:off x="7505350" y="3253350"/>
            <a:ext cx="12033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Version - The action queue</a:t>
            </a:r>
            <a:endParaRPr/>
          </a:p>
        </p:txBody>
      </p:sp>
      <p:pic>
        <p:nvPicPr>
          <p:cNvPr id="413" name="Google Shape;41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00" y="1666153"/>
            <a:ext cx="600900" cy="524597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6"/>
          <p:cNvSpPr/>
          <p:nvPr/>
        </p:nvSpPr>
        <p:spPr>
          <a:xfrm>
            <a:off x="1203400" y="174230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Spawn at (x,y)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15" name="Google Shape;415;p56"/>
          <p:cNvSpPr/>
          <p:nvPr/>
        </p:nvSpPr>
        <p:spPr>
          <a:xfrm>
            <a:off x="2722500" y="174230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Fly direct to (x’,y’)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16" name="Google Shape;416;p56"/>
          <p:cNvSpPr/>
          <p:nvPr/>
        </p:nvSpPr>
        <p:spPr>
          <a:xfrm>
            <a:off x="4267200" y="174230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Wait 5 seconds...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17" name="Google Shape;417;p56"/>
          <p:cNvSpPr/>
          <p:nvPr/>
        </p:nvSpPr>
        <p:spPr>
          <a:xfrm>
            <a:off x="5811900" y="174230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18" name="Google Shape;418;p56"/>
          <p:cNvSpPr/>
          <p:nvPr/>
        </p:nvSpPr>
        <p:spPr>
          <a:xfrm>
            <a:off x="7490700" y="1742300"/>
            <a:ext cx="1203300" cy="524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19" name="Google Shape;419;p56"/>
          <p:cNvSpPr/>
          <p:nvPr/>
        </p:nvSpPr>
        <p:spPr>
          <a:xfrm>
            <a:off x="2737150" y="2459725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Fly direct to (x’,y’)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20" name="Google Shape;420;p56"/>
          <p:cNvSpPr/>
          <p:nvPr/>
        </p:nvSpPr>
        <p:spPr>
          <a:xfrm>
            <a:off x="4281850" y="2459725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Wait 5 seconds...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21" name="Google Shape;421;p56"/>
          <p:cNvSpPr/>
          <p:nvPr/>
        </p:nvSpPr>
        <p:spPr>
          <a:xfrm>
            <a:off x="5826550" y="2459725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22" name="Google Shape;422;p56"/>
          <p:cNvSpPr/>
          <p:nvPr/>
        </p:nvSpPr>
        <p:spPr>
          <a:xfrm>
            <a:off x="7505350" y="2459725"/>
            <a:ext cx="1203300" cy="524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23" name="Google Shape;423;p56"/>
          <p:cNvSpPr/>
          <p:nvPr/>
        </p:nvSpPr>
        <p:spPr>
          <a:xfrm>
            <a:off x="4281850" y="317715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Wait 5 seconds...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24" name="Google Shape;424;p56"/>
          <p:cNvSpPr/>
          <p:nvPr/>
        </p:nvSpPr>
        <p:spPr>
          <a:xfrm>
            <a:off x="5826550" y="317715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25" name="Google Shape;425;p56"/>
          <p:cNvSpPr/>
          <p:nvPr/>
        </p:nvSpPr>
        <p:spPr>
          <a:xfrm>
            <a:off x="7505350" y="3177150"/>
            <a:ext cx="1203300" cy="524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26" name="Google Shape;426;p56"/>
          <p:cNvSpPr/>
          <p:nvPr/>
        </p:nvSpPr>
        <p:spPr>
          <a:xfrm>
            <a:off x="5811900" y="3935625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27" name="Google Shape;427;p56"/>
          <p:cNvSpPr/>
          <p:nvPr/>
        </p:nvSpPr>
        <p:spPr>
          <a:xfrm>
            <a:off x="7490700" y="3935625"/>
            <a:ext cx="12033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Version - The action queue</a:t>
            </a:r>
            <a:endParaRPr/>
          </a:p>
        </p:txBody>
      </p:sp>
      <p:pic>
        <p:nvPicPr>
          <p:cNvPr id="433" name="Google Shape;4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00" y="1589953"/>
            <a:ext cx="600900" cy="524597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7"/>
          <p:cNvSpPr/>
          <p:nvPr/>
        </p:nvSpPr>
        <p:spPr>
          <a:xfrm>
            <a:off x="1203400" y="166610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Spawn at (x,y)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35" name="Google Shape;435;p57"/>
          <p:cNvSpPr/>
          <p:nvPr/>
        </p:nvSpPr>
        <p:spPr>
          <a:xfrm>
            <a:off x="2722500" y="166610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Fly direct to (x’,y’)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36" name="Google Shape;436;p57"/>
          <p:cNvSpPr/>
          <p:nvPr/>
        </p:nvSpPr>
        <p:spPr>
          <a:xfrm>
            <a:off x="4267200" y="166610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Wait 5 seconds...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37" name="Google Shape;437;p57"/>
          <p:cNvSpPr/>
          <p:nvPr/>
        </p:nvSpPr>
        <p:spPr>
          <a:xfrm>
            <a:off x="5811900" y="166610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38" name="Google Shape;438;p57"/>
          <p:cNvSpPr/>
          <p:nvPr/>
        </p:nvSpPr>
        <p:spPr>
          <a:xfrm>
            <a:off x="7490700" y="1666100"/>
            <a:ext cx="1203300" cy="524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39" name="Google Shape;439;p57"/>
          <p:cNvSpPr/>
          <p:nvPr/>
        </p:nvSpPr>
        <p:spPr>
          <a:xfrm>
            <a:off x="2737150" y="2383525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Fly direct to (x’,y’)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40" name="Google Shape;440;p57"/>
          <p:cNvSpPr/>
          <p:nvPr/>
        </p:nvSpPr>
        <p:spPr>
          <a:xfrm>
            <a:off x="4281850" y="2383525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Wait 5 seconds...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41" name="Google Shape;441;p57"/>
          <p:cNvSpPr/>
          <p:nvPr/>
        </p:nvSpPr>
        <p:spPr>
          <a:xfrm>
            <a:off x="5826550" y="2383525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42" name="Google Shape;442;p57"/>
          <p:cNvSpPr/>
          <p:nvPr/>
        </p:nvSpPr>
        <p:spPr>
          <a:xfrm>
            <a:off x="7505350" y="2383525"/>
            <a:ext cx="1203300" cy="524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43" name="Google Shape;443;p57"/>
          <p:cNvSpPr/>
          <p:nvPr/>
        </p:nvSpPr>
        <p:spPr>
          <a:xfrm>
            <a:off x="4281850" y="310095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Wait 5 seconds...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44" name="Google Shape;444;p57"/>
          <p:cNvSpPr/>
          <p:nvPr/>
        </p:nvSpPr>
        <p:spPr>
          <a:xfrm>
            <a:off x="5826550" y="3100950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45" name="Google Shape;445;p57"/>
          <p:cNvSpPr/>
          <p:nvPr/>
        </p:nvSpPr>
        <p:spPr>
          <a:xfrm>
            <a:off x="7505350" y="3100950"/>
            <a:ext cx="1203300" cy="524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46" name="Google Shape;446;p57"/>
          <p:cNvSpPr/>
          <p:nvPr/>
        </p:nvSpPr>
        <p:spPr>
          <a:xfrm>
            <a:off x="5811900" y="3859425"/>
            <a:ext cx="1544700" cy="5247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47" name="Google Shape;447;p57"/>
          <p:cNvSpPr/>
          <p:nvPr/>
        </p:nvSpPr>
        <p:spPr>
          <a:xfrm>
            <a:off x="7490700" y="3859425"/>
            <a:ext cx="1203300" cy="524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48" name="Google Shape;448;p57"/>
          <p:cNvSpPr/>
          <p:nvPr/>
        </p:nvSpPr>
        <p:spPr>
          <a:xfrm>
            <a:off x="7490700" y="4535800"/>
            <a:ext cx="12033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449" name="Google Shape;449;p57"/>
          <p:cNvCxnSpPr>
            <a:stCxn id="448" idx="1"/>
            <a:endCxn id="450" idx="3"/>
          </p:cNvCxnSpPr>
          <p:nvPr/>
        </p:nvCxnSpPr>
        <p:spPr>
          <a:xfrm rot="10800000">
            <a:off x="3741900" y="4018750"/>
            <a:ext cx="3748800" cy="779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57"/>
          <p:cNvSpPr txBox="1"/>
          <p:nvPr/>
        </p:nvSpPr>
        <p:spPr>
          <a:xfrm>
            <a:off x="272300" y="3566250"/>
            <a:ext cx="34695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Now figure out what to do next and refill the action queue with MOAR ACTIONS!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Version - Action Sequence</a:t>
            </a:r>
            <a:endParaRPr/>
          </a:p>
        </p:txBody>
      </p:sp>
      <p:pic>
        <p:nvPicPr>
          <p:cNvPr id="456" name="Google Shape;4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00" y="2047153"/>
            <a:ext cx="600900" cy="524597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8"/>
          <p:cNvSpPr/>
          <p:nvPr/>
        </p:nvSpPr>
        <p:spPr>
          <a:xfrm>
            <a:off x="1203400" y="2123300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Spawn at (x,y)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58" name="Google Shape;458;p58"/>
          <p:cNvSpPr/>
          <p:nvPr/>
        </p:nvSpPr>
        <p:spPr>
          <a:xfrm>
            <a:off x="2722500" y="2123300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Fly direct to (x’,y’)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59" name="Google Shape;459;p58"/>
          <p:cNvSpPr/>
          <p:nvPr/>
        </p:nvSpPr>
        <p:spPr>
          <a:xfrm>
            <a:off x="4267200" y="2123300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Wait 5 seconds...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60" name="Google Shape;460;p58"/>
          <p:cNvSpPr/>
          <p:nvPr/>
        </p:nvSpPr>
        <p:spPr>
          <a:xfrm>
            <a:off x="5811900" y="2123300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61" name="Google Shape;461;p58"/>
          <p:cNvSpPr/>
          <p:nvPr/>
        </p:nvSpPr>
        <p:spPr>
          <a:xfrm>
            <a:off x="7490700" y="2123300"/>
            <a:ext cx="12033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462" name="Google Shape;46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300" y="3125612"/>
            <a:ext cx="600900" cy="6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8"/>
          <p:cNvSpPr txBox="1"/>
          <p:nvPr/>
        </p:nvSpPr>
        <p:spPr>
          <a:xfrm>
            <a:off x="2505600" y="1751300"/>
            <a:ext cx="4154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Flying monster action queue:</a:t>
            </a:r>
            <a:endParaRPr/>
          </a:p>
        </p:txBody>
      </p:sp>
      <p:sp>
        <p:nvSpPr>
          <p:cNvPr id="464" name="Google Shape;464;p58"/>
          <p:cNvSpPr/>
          <p:nvPr/>
        </p:nvSpPr>
        <p:spPr>
          <a:xfrm>
            <a:off x="1224050" y="3265000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Spawn at (x,y)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65" name="Google Shape;465;p58"/>
          <p:cNvSpPr/>
          <p:nvPr/>
        </p:nvSpPr>
        <p:spPr>
          <a:xfrm>
            <a:off x="2743150" y="3265000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Compute A* path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66" name="Google Shape;466;p58"/>
          <p:cNvSpPr/>
          <p:nvPr/>
        </p:nvSpPr>
        <p:spPr>
          <a:xfrm>
            <a:off x="4287850" y="3265000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Use A* path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67" name="Google Shape;467;p58"/>
          <p:cNvSpPr/>
          <p:nvPr/>
        </p:nvSpPr>
        <p:spPr>
          <a:xfrm>
            <a:off x="5832550" y="3265000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68" name="Google Shape;468;p58"/>
          <p:cNvSpPr/>
          <p:nvPr/>
        </p:nvSpPr>
        <p:spPr>
          <a:xfrm>
            <a:off x="7511350" y="3265000"/>
            <a:ext cx="12033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69" name="Google Shape;469;p58"/>
          <p:cNvSpPr txBox="1"/>
          <p:nvPr/>
        </p:nvSpPr>
        <p:spPr>
          <a:xfrm>
            <a:off x="2526250" y="2893000"/>
            <a:ext cx="4154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monster action queue:</a:t>
            </a:r>
            <a:endParaRPr/>
          </a:p>
        </p:txBody>
      </p:sp>
      <p:sp>
        <p:nvSpPr>
          <p:cNvPr id="470" name="Google Shape;470;p58"/>
          <p:cNvSpPr txBox="1"/>
          <p:nvPr/>
        </p:nvSpPr>
        <p:spPr>
          <a:xfrm>
            <a:off x="746625" y="4181125"/>
            <a:ext cx="7947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Mix and match functionality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implement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in a lot of games (RTSs, the Sims, etc)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idea… </a:t>
            </a:r>
            <a:endParaRPr/>
          </a:p>
        </p:txBody>
      </p:sp>
      <p:pic>
        <p:nvPicPr>
          <p:cNvPr id="476" name="Google Shape;4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00" y="2552078"/>
            <a:ext cx="600900" cy="524597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9"/>
          <p:cNvSpPr/>
          <p:nvPr/>
        </p:nvSpPr>
        <p:spPr>
          <a:xfrm>
            <a:off x="1203400" y="2628225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</a:t>
            </a:r>
            <a:r>
              <a:rPr lang="en">
                <a:solidFill>
                  <a:srgbClr val="D9D9D9"/>
                </a:solidFill>
              </a:rPr>
              <a:t>pawn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(bird, x,y)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78" name="Google Shape;478;p59"/>
          <p:cNvSpPr/>
          <p:nvPr/>
        </p:nvSpPr>
        <p:spPr>
          <a:xfrm>
            <a:off x="2722500" y="2628225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move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(bird, x’,y’)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79" name="Google Shape;479;p59"/>
          <p:cNvSpPr/>
          <p:nvPr/>
        </p:nvSpPr>
        <p:spPr>
          <a:xfrm>
            <a:off x="4267200" y="2628225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wait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(bird,5)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80" name="Google Shape;480;p59"/>
          <p:cNvSpPr/>
          <p:nvPr/>
        </p:nvSpPr>
        <p:spPr>
          <a:xfrm>
            <a:off x="5811900" y="2628225"/>
            <a:ext cx="1544700" cy="524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attack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(bird)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81" name="Google Shape;481;p59"/>
          <p:cNvSpPr/>
          <p:nvPr/>
        </p:nvSpPr>
        <p:spPr>
          <a:xfrm>
            <a:off x="7490700" y="2628225"/>
            <a:ext cx="12033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 DONE!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82" name="Google Shape;482;p59"/>
          <p:cNvSpPr txBox="1"/>
          <p:nvPr/>
        </p:nvSpPr>
        <p:spPr>
          <a:xfrm>
            <a:off x="2505600" y="2256225"/>
            <a:ext cx="4154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Flying monster action queue:</a:t>
            </a:r>
            <a:endParaRPr/>
          </a:p>
        </p:txBody>
      </p:sp>
      <p:sp>
        <p:nvSpPr>
          <p:cNvPr id="483" name="Google Shape;483;p59"/>
          <p:cNvSpPr txBox="1"/>
          <p:nvPr/>
        </p:nvSpPr>
        <p:spPr>
          <a:xfrm>
            <a:off x="609300" y="1804050"/>
            <a:ext cx="79473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each of these entries is a function call... </a:t>
            </a:r>
            <a:endParaRPr/>
          </a:p>
        </p:txBody>
      </p:sp>
      <p:sp>
        <p:nvSpPr>
          <p:cNvPr id="484" name="Google Shape;484;p59"/>
          <p:cNvSpPr/>
          <p:nvPr/>
        </p:nvSpPr>
        <p:spPr>
          <a:xfrm>
            <a:off x="4709250" y="3439850"/>
            <a:ext cx="660600" cy="1007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9"/>
          <p:cNvSpPr txBox="1"/>
          <p:nvPr/>
        </p:nvSpPr>
        <p:spPr>
          <a:xfrm>
            <a:off x="4487250" y="4446950"/>
            <a:ext cx="1104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endParaRPr/>
          </a:p>
        </p:txBody>
      </p:sp>
      <p:sp>
        <p:nvSpPr>
          <p:cNvPr id="486" name="Google Shape;486;p59"/>
          <p:cNvSpPr txBox="1"/>
          <p:nvPr/>
        </p:nvSpPr>
        <p:spPr>
          <a:xfrm>
            <a:off x="2219825" y="3439850"/>
            <a:ext cx="24363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move(actor, x,y) : command{</a:t>
            </a:r>
            <a:br>
              <a:rPr lang="en"/>
            </a:br>
            <a:r>
              <a:rPr lang="en"/>
              <a:t>    prevX = x;</a:t>
            </a:r>
            <a:br>
              <a:rPr lang="en"/>
            </a:br>
            <a:r>
              <a:rPr lang="en"/>
              <a:t>    prevY = y;</a:t>
            </a:r>
            <a:br>
              <a:rPr lang="en"/>
            </a:br>
            <a:r>
              <a:rPr lang="en"/>
              <a:t>    actor.move(x,y);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Pattern</a:t>
            </a:r>
            <a:endParaRPr/>
          </a:p>
        </p:txBody>
      </p:sp>
      <p:sp>
        <p:nvSpPr>
          <p:cNvPr id="492" name="Google Shape;492;p6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up behaviour logic into steps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Each step is its own class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a queue of commands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 each frame: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Let only the first command run its logic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Ask the first command if it is done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If done, pop it and start the next one</a:t>
            </a:r>
            <a:endParaRPr/>
          </a:p>
        </p:txBody>
      </p:sp>
      <p:sp>
        <p:nvSpPr>
          <p:cNvPr id="493" name="Google Shape;493;p6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also shows up anywhere you have a sequence of things that need to take a while but must run in sequence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useful for encapsulating actions that game actors can take.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04: Behaviours Summary</a:t>
            </a:r>
            <a:endParaRPr/>
          </a:p>
        </p:txBody>
      </p:sp>
      <p:sp>
        <p:nvSpPr>
          <p:cNvPr id="499" name="Google Shape;499;p61"/>
          <p:cNvSpPr txBox="1"/>
          <p:nvPr>
            <p:ph idx="1" type="body"/>
          </p:nvPr>
        </p:nvSpPr>
        <p:spPr>
          <a:xfrm>
            <a:off x="471900" y="1686500"/>
            <a:ext cx="8496300" cy="29427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Strategy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have multiple variants of the same behaviour, don’t use if/else statements!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Encapsulate each variant in a class and switch them at runtime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Command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Encapsulate small behaviours inside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hard coding a state machine, use a Queue&lt;&gt; of those commands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head of the queue is the only one that actually runs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when it’s done, pop and move to the next one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our units</a:t>
            </a:r>
            <a:endParaRPr/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105400" y="1721625"/>
            <a:ext cx="5015700" cy="3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have 2 mobs with different behaviours: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Walking mobs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Spawns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Follows 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Flying mobs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Spawns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Flies right to the end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Waits for 5 seconds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Attacks</a:t>
            </a:r>
            <a:endParaRPr/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700" y="1668150"/>
            <a:ext cx="3970301" cy="341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8125" y="2006925"/>
            <a:ext cx="359700" cy="3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3075" y="2522812"/>
            <a:ext cx="600900" cy="6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075" y="3951478"/>
            <a:ext cx="600900" cy="5245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8"/>
          <p:cNvCxnSpPr>
            <a:stCxn id="131" idx="3"/>
          </p:cNvCxnSpPr>
          <p:nvPr/>
        </p:nvCxnSpPr>
        <p:spPr>
          <a:xfrm>
            <a:off x="7187825" y="2163937"/>
            <a:ext cx="1657500" cy="14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Pathfinding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970300" y="1650575"/>
            <a:ext cx="51738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different pathfinding for walkers, fliers and other mobs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InitializeGrid(mGrid);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if (walker) 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findWalkingPath();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}else if (flier) 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findDirectPath();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return mGrid;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… What happens if we get a different type? (say a  runner)</a:t>
            </a:r>
            <a:endParaRPr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4500"/>
            <a:ext cx="3970301" cy="341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775" y="2006925"/>
            <a:ext cx="359700" cy="31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9"/>
          <p:cNvCxnSpPr>
            <a:stCxn id="142" idx="3"/>
          </p:cNvCxnSpPr>
          <p:nvPr/>
        </p:nvCxnSpPr>
        <p:spPr>
          <a:xfrm>
            <a:off x="2040475" y="2163937"/>
            <a:ext cx="1754100" cy="14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Pathfinding</a:t>
            </a:r>
            <a:endParaRPr/>
          </a:p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3970300" y="1650575"/>
            <a:ext cx="51738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different pathfinding for walkers, fliers and other mobs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InitializeGrid(mGrid);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if (walker) 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findWalkingPath();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}else if (flier) 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findDirectPath();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return mGrid;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… neither modular nor extensible!</a:t>
            </a:r>
            <a:br>
              <a:rPr lang="en"/>
            </a:br>
            <a:r>
              <a:rPr lang="en"/>
              <a:t>… VERY tempting though</a:t>
            </a:r>
            <a:endParaRPr/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4500"/>
            <a:ext cx="3970301" cy="341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775" y="2006925"/>
            <a:ext cx="359700" cy="31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30"/>
          <p:cNvCxnSpPr>
            <a:stCxn id="151" idx="3"/>
          </p:cNvCxnSpPr>
          <p:nvPr/>
        </p:nvCxnSpPr>
        <p:spPr>
          <a:xfrm>
            <a:off x="2040475" y="2163937"/>
            <a:ext cx="1754100" cy="14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3970300" y="1650575"/>
            <a:ext cx="5173800" cy="33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 all shared state in one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is flyweight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Encapsulate the </a:t>
            </a:r>
            <a:r>
              <a:rPr i="1" lang="en"/>
              <a:t>algorithm </a:t>
            </a:r>
            <a:r>
              <a:rPr lang="en"/>
              <a:t>in other objects that can loaded at run time</a:t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Pattern pt0</a:t>
            </a:r>
            <a:endParaRPr/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083200"/>
            <a:ext cx="3074349" cy="264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025" y="2163925"/>
            <a:ext cx="359700" cy="31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31"/>
          <p:cNvCxnSpPr/>
          <p:nvPr/>
        </p:nvCxnSpPr>
        <p:spPr>
          <a:xfrm>
            <a:off x="1583700" y="2118912"/>
            <a:ext cx="1754100" cy="14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0" y="1650575"/>
            <a:ext cx="36717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Class GameAreaContext{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970300" y="4295300"/>
            <a:ext cx="5173800" cy="6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… and then the entity picks the algorithm and passes it to the current game context!</a:t>
            </a:r>
            <a:endParaRPr/>
          </a:p>
        </p:txBody>
      </p:sp>
      <p:sp>
        <p:nvSpPr>
          <p:cNvPr id="168" name="Google Shape;168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Pattern pt1</a:t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083200"/>
            <a:ext cx="3074349" cy="264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025" y="2163925"/>
            <a:ext cx="359700" cy="31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32"/>
          <p:cNvCxnSpPr/>
          <p:nvPr/>
        </p:nvCxnSpPr>
        <p:spPr>
          <a:xfrm>
            <a:off x="1583700" y="2118912"/>
            <a:ext cx="1754100" cy="14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0" y="1650575"/>
            <a:ext cx="36717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Class GameAreaContext{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5138550" y="1981725"/>
            <a:ext cx="2477100" cy="76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7B7B7"/>
                </a:solidFill>
              </a:rPr>
              <a:t>IPathAlgorithm</a:t>
            </a:r>
            <a:endParaRPr i="1">
              <a:solidFill>
                <a:srgbClr val="B7B7B7"/>
              </a:solidFill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5516275" y="2329800"/>
            <a:ext cx="1932300" cy="31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FindPath(context);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4478288" y="3224725"/>
            <a:ext cx="1642500" cy="36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AStarPath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76" name="Google Shape;176;p32"/>
          <p:cNvSpPr/>
          <p:nvPr/>
        </p:nvSpPr>
        <p:spPr>
          <a:xfrm>
            <a:off x="6633413" y="3224725"/>
            <a:ext cx="1642500" cy="36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DirectPath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177" name="Google Shape;177;p32"/>
          <p:cNvCxnSpPr>
            <a:stCxn id="175" idx="0"/>
            <a:endCxn id="173" idx="2"/>
          </p:cNvCxnSpPr>
          <p:nvPr/>
        </p:nvCxnSpPr>
        <p:spPr>
          <a:xfrm rot="-5400000">
            <a:off x="5600738" y="2448325"/>
            <a:ext cx="475200" cy="1077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32"/>
          <p:cNvCxnSpPr>
            <a:stCxn id="176" idx="0"/>
            <a:endCxn id="173" idx="2"/>
          </p:cNvCxnSpPr>
          <p:nvPr/>
        </p:nvCxnSpPr>
        <p:spPr>
          <a:xfrm flipH="1" rot="5400000">
            <a:off x="6678263" y="2448325"/>
            <a:ext cx="475200" cy="1077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32"/>
          <p:cNvCxnSpPr>
            <a:stCxn id="173" idx="1"/>
          </p:cNvCxnSpPr>
          <p:nvPr/>
        </p:nvCxnSpPr>
        <p:spPr>
          <a:xfrm flipH="1">
            <a:off x="3706650" y="2365575"/>
            <a:ext cx="1431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idx="2" type="body"/>
          </p:nvPr>
        </p:nvSpPr>
        <p:spPr>
          <a:xfrm>
            <a:off x="4308950" y="1919075"/>
            <a:ext cx="4835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InitializeGrid(mGrid);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IPathFindingAlgorithm algo = mob.getAlgorithm();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algo.findPath(mGrid);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return mGrid;</a:t>
            </a:r>
            <a:endParaRPr/>
          </a:p>
        </p:txBody>
      </p:sp>
      <p:sp>
        <p:nvSpPr>
          <p:cNvPr id="185" name="Google Shape;185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Pattern pt02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InitializeGrid(mGrid);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if (walker) 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findWalkingPath();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}else if (flier) 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findDirectPath();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return mGrid;</a:t>
            </a:r>
            <a:endParaRPr/>
          </a:p>
        </p:txBody>
      </p:sp>
      <p:sp>
        <p:nvSpPr>
          <p:cNvPr id="187" name="Google Shape;187;p33"/>
          <p:cNvSpPr/>
          <p:nvPr/>
        </p:nvSpPr>
        <p:spPr>
          <a:xfrm>
            <a:off x="3004075" y="2679075"/>
            <a:ext cx="1168200" cy="53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575" y="3572000"/>
            <a:ext cx="2098050" cy="1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