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DrewClinkenbear/CST426EnumExample?language=cpp&amp;folderId=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Memento and Flyweight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Pseudo code</a:t>
            </a:r>
          </a:p>
        </p:txBody>
      </p:sp>
    </p:spTree>
    <p:extLst>
      <p:ext uri="{BB962C8B-B14F-4D97-AF65-F5344CB8AC3E}">
        <p14:creationId xmlns:p14="http://schemas.microsoft.com/office/powerpoint/2010/main" val="167403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5BE9-0DEC-AB47-A052-200BF5D1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that is not Saved is 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E7FB-335D-7C48-911F-BD99E70B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Now we can encode data in a way that is easy to save, transfer, and store.</a:t>
            </a:r>
          </a:p>
          <a:p>
            <a:r>
              <a:rPr lang="en-US" sz="2800" dirty="0"/>
              <a:t>We have to write methods that will translate an int to an object but we can DO that.</a:t>
            </a:r>
          </a:p>
          <a:p>
            <a:r>
              <a:rPr lang="en-US" sz="2800" dirty="0"/>
              <a:t>Bitwise operation in a loop with a switch statement </a:t>
            </a:r>
            <a:r>
              <a:rPr lang="en-US" sz="2800"/>
              <a:t>and we are good to go.</a:t>
            </a:r>
          </a:p>
        </p:txBody>
      </p:sp>
    </p:spTree>
    <p:extLst>
      <p:ext uri="{BB962C8B-B14F-4D97-AF65-F5344CB8AC3E}">
        <p14:creationId xmlns:p14="http://schemas.microsoft.com/office/powerpoint/2010/main" val="248675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Next Week I am going to have folks present some of these design patterns.</a:t>
            </a:r>
          </a:p>
          <a:p>
            <a:pPr lvl="1"/>
            <a:r>
              <a:rPr lang="en-US" dirty="0"/>
              <a:t>I will post a list of the design patterns to be presented</a:t>
            </a:r>
          </a:p>
          <a:p>
            <a:r>
              <a:rPr lang="en-US" dirty="0"/>
              <a:t>The presentation will be a combination of slides and code.</a:t>
            </a:r>
          </a:p>
          <a:p>
            <a:pPr lvl="1"/>
            <a:r>
              <a:rPr lang="en-US" dirty="0"/>
              <a:t>The code MUST be </a:t>
            </a:r>
            <a:r>
              <a:rPr lang="en-US" dirty="0" err="1"/>
              <a:t>c++</a:t>
            </a:r>
            <a:r>
              <a:rPr lang="en-US" dirty="0"/>
              <a:t> (I know I am a jerk)</a:t>
            </a:r>
          </a:p>
          <a:p>
            <a:r>
              <a:rPr lang="en-US" dirty="0"/>
              <a:t>Our first presenter will get a small bonus for being first.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887B7-DEBC-BE43-8D6F-1BA7BD4D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88" y="4953656"/>
            <a:ext cx="2406024" cy="161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4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idea of flyweight is the idea of pass by reference vs pass by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98624"/>
              </p:ext>
            </p:extLst>
          </p:nvPr>
        </p:nvGraphicFramePr>
        <p:xfrm>
          <a:off x="860253" y="4068258"/>
          <a:ext cx="35146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16">
                  <a:extLst>
                    <a:ext uri="{9D8B030D-6E8A-4147-A177-3AD203B41FA5}">
                      <a16:colId xmlns:a16="http://schemas.microsoft.com/office/drawing/2014/main" val="2126371323"/>
                    </a:ext>
                  </a:extLst>
                </a:gridCol>
                <a:gridCol w="1757316">
                  <a:extLst>
                    <a:ext uri="{9D8B030D-6E8A-4147-A177-3AD203B41FA5}">
                      <a16:colId xmlns:a16="http://schemas.microsoft.com/office/drawing/2014/main" val="2295597033"/>
                    </a:ext>
                  </a:extLst>
                </a:gridCol>
              </a:tblGrid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8934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01863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38366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36664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14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6906"/>
              </p:ext>
            </p:extLst>
          </p:nvPr>
        </p:nvGraphicFramePr>
        <p:xfrm>
          <a:off x="6275245" y="4068258"/>
          <a:ext cx="35146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16">
                  <a:extLst>
                    <a:ext uri="{9D8B030D-6E8A-4147-A177-3AD203B41FA5}">
                      <a16:colId xmlns:a16="http://schemas.microsoft.com/office/drawing/2014/main" val="1128665736"/>
                    </a:ext>
                  </a:extLst>
                </a:gridCol>
                <a:gridCol w="1757316">
                  <a:extLst>
                    <a:ext uri="{9D8B030D-6E8A-4147-A177-3AD203B41FA5}">
                      <a16:colId xmlns:a16="http://schemas.microsoft.com/office/drawing/2014/main" val="2008443182"/>
                    </a:ext>
                  </a:extLst>
                </a:gridCol>
              </a:tblGrid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50341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76535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43130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75664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7517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74885" y="4418687"/>
            <a:ext cx="1900359" cy="112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by Value</a:t>
            </a:r>
          </a:p>
        </p:txBody>
      </p:sp>
      <p:cxnSp>
        <p:nvCxnSpPr>
          <p:cNvPr id="15" name="Elbow Connector 14"/>
          <p:cNvCxnSpPr/>
          <p:nvPr/>
        </p:nvCxnSpPr>
        <p:spPr>
          <a:xfrm>
            <a:off x="9789877" y="4599377"/>
            <a:ext cx="608001" cy="459938"/>
          </a:xfrm>
          <a:prstGeom prst="bentConnector3">
            <a:avLst>
              <a:gd name="adj1" fmla="val 1004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9789878" y="5075740"/>
            <a:ext cx="602525" cy="295675"/>
          </a:xfrm>
          <a:prstGeom prst="bentConnector3">
            <a:avLst>
              <a:gd name="adj1" fmla="val 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idea of flyweight is the idea of pass by reference vs pass by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98624"/>
              </p:ext>
            </p:extLst>
          </p:nvPr>
        </p:nvGraphicFramePr>
        <p:xfrm>
          <a:off x="860253" y="4068258"/>
          <a:ext cx="35146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16">
                  <a:extLst>
                    <a:ext uri="{9D8B030D-6E8A-4147-A177-3AD203B41FA5}">
                      <a16:colId xmlns:a16="http://schemas.microsoft.com/office/drawing/2014/main" val="2126371323"/>
                    </a:ext>
                  </a:extLst>
                </a:gridCol>
                <a:gridCol w="1757316">
                  <a:extLst>
                    <a:ext uri="{9D8B030D-6E8A-4147-A177-3AD203B41FA5}">
                      <a16:colId xmlns:a16="http://schemas.microsoft.com/office/drawing/2014/main" val="2295597033"/>
                    </a:ext>
                  </a:extLst>
                </a:gridCol>
              </a:tblGrid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8934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01863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38366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36664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14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36679"/>
              </p:ext>
            </p:extLst>
          </p:nvPr>
        </p:nvGraphicFramePr>
        <p:xfrm>
          <a:off x="6275245" y="4068258"/>
          <a:ext cx="35146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16">
                  <a:extLst>
                    <a:ext uri="{9D8B030D-6E8A-4147-A177-3AD203B41FA5}">
                      <a16:colId xmlns:a16="http://schemas.microsoft.com/office/drawing/2014/main" val="1128665736"/>
                    </a:ext>
                  </a:extLst>
                </a:gridCol>
                <a:gridCol w="1757316">
                  <a:extLst>
                    <a:ext uri="{9D8B030D-6E8A-4147-A177-3AD203B41FA5}">
                      <a16:colId xmlns:a16="http://schemas.microsoft.com/office/drawing/2014/main" val="2008443182"/>
                    </a:ext>
                  </a:extLst>
                </a:gridCol>
              </a:tblGrid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50341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76535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43130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75664"/>
                  </a:ext>
                </a:extLst>
              </a:tr>
              <a:tr h="364746">
                <a:tc>
                  <a:txBody>
                    <a:bodyPr/>
                    <a:lstStyle/>
                    <a:p>
                      <a:r>
                        <a:rPr lang="en-US" dirty="0"/>
                        <a:t>0x11D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7517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74886" y="4418687"/>
            <a:ext cx="1900358" cy="112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by Reference</a:t>
            </a:r>
          </a:p>
        </p:txBody>
      </p:sp>
      <p:cxnSp>
        <p:nvCxnSpPr>
          <p:cNvPr id="15" name="Elbow Connector 14"/>
          <p:cNvCxnSpPr/>
          <p:nvPr/>
        </p:nvCxnSpPr>
        <p:spPr>
          <a:xfrm>
            <a:off x="9789877" y="4599377"/>
            <a:ext cx="608001" cy="459938"/>
          </a:xfrm>
          <a:prstGeom prst="bentConnector3">
            <a:avLst>
              <a:gd name="adj1" fmla="val 1004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 flipV="1">
            <a:off x="9789878" y="5075740"/>
            <a:ext cx="602525" cy="295675"/>
          </a:xfrm>
          <a:prstGeom prst="bentConnector3">
            <a:avLst>
              <a:gd name="adj1" fmla="val 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simple data this is trivial (and may be worse)</a:t>
            </a:r>
          </a:p>
          <a:p>
            <a:pPr lvl="1"/>
            <a:r>
              <a:rPr lang="en-US" dirty="0"/>
              <a:t>Storing a 2 byte reference to a 1 byte char is silly</a:t>
            </a:r>
          </a:p>
          <a:p>
            <a:endParaRPr lang="en-US" dirty="0"/>
          </a:p>
          <a:p>
            <a:r>
              <a:rPr lang="en-US" dirty="0"/>
              <a:t>HOWEVER storing a 2 byte reference instead of a 2MB image… that’s clever. </a:t>
            </a:r>
          </a:p>
        </p:txBody>
      </p:sp>
    </p:spTree>
    <p:extLst>
      <p:ext uri="{BB962C8B-B14F-4D97-AF65-F5344CB8AC3E}">
        <p14:creationId xmlns:p14="http://schemas.microsoft.com/office/powerpoint/2010/main" val="362862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(bad) Flyweight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29" y="2160693"/>
            <a:ext cx="5625253" cy="18939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Bird extends Enemy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Flyweight bird = new Flyweight(“bird”);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long id = new </a:t>
            </a:r>
            <a:r>
              <a:rPr lang="en-US" dirty="0" err="1">
                <a:latin typeface="Consolas" panose="020B0609020204030204" pitchFamily="49" charset="0"/>
              </a:rPr>
              <a:t>getID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double </a:t>
            </a:r>
            <a:r>
              <a:rPr lang="en-US" dirty="0" err="1">
                <a:latin typeface="Consolas" panose="020B0609020204030204" pitchFamily="49" charset="0"/>
              </a:rPr>
              <a:t>hp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Enemy.getHP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70982" y="2160693"/>
            <a:ext cx="5936726" cy="4463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class Flyweight{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public class Flyweight(String type){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	switch (type){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	case "bird":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		return </a:t>
            </a:r>
            <a:r>
              <a:rPr lang="en-US" dirty="0" err="1">
                <a:latin typeface="Consolas" panose="020B0609020204030204" pitchFamily="49" charset="0"/>
              </a:rPr>
              <a:t>FlyweightBird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	break;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	default: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	return </a:t>
            </a:r>
            <a:r>
              <a:rPr lang="en-US" dirty="0" err="1">
                <a:latin typeface="Consolas" panose="020B0609020204030204" pitchFamily="49" charset="0"/>
              </a:rPr>
              <a:t>FlyweightThing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5729" y="4175760"/>
            <a:ext cx="5625253" cy="1893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FlyweightBird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private final static mesh …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    private final static Skills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69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8CF7C5-117C-459C-9B4C-82B31795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B3FB86-7EC1-4073-8317-D932BC571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6F02C3-73C4-4B91-B422-EAB2FACE6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E54839-92D5-4E97-B38E-24927FD44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959A4D-BD4D-4664-AA21-132D65AF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CB0910B-74A9-4D39-9741-5AD6A5A54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03AEDDF-85E0-4F20-B92E-3C244FB6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 dirty="0"/>
              <a:t>Memento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82" y="1686722"/>
            <a:ext cx="5122283" cy="3039824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Memento is concerned with the opposite set of values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Memento is concerned with the unique properties whereas flyweight is only interested in the unique properties.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875D5-C004-C74B-9AF7-93897D81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46831"/>
            <a:ext cx="5371343" cy="49819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9E16AD-C39A-45E0-9155-60C082A8D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41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(meh) Memento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29" y="2160693"/>
            <a:ext cx="5171339" cy="18939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Bird extends Enemy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BirdMemento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getMemento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new </a:t>
            </a:r>
            <a:r>
              <a:rPr lang="en-US" dirty="0" err="1">
                <a:latin typeface="Consolas" panose="020B0609020204030204" pitchFamily="49" charset="0"/>
              </a:rPr>
              <a:t>BirdMemento</a:t>
            </a:r>
            <a:r>
              <a:rPr lang="en-US" dirty="0">
                <a:latin typeface="Consolas" panose="020B0609020204030204" pitchFamily="49" charset="0"/>
              </a:rPr>
              <a:t>(this.id,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					</a:t>
            </a:r>
            <a:r>
              <a:rPr lang="en-US" dirty="0" err="1">
                <a:latin typeface="Consolas" panose="020B0609020204030204" pitchFamily="49" charset="0"/>
              </a:rPr>
              <a:t>this.hp</a:t>
            </a:r>
            <a:r>
              <a:rPr lang="en-US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7068" y="2160694"/>
            <a:ext cx="6692052" cy="3929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BirdSaver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SaveBirds</a:t>
            </a:r>
            <a:r>
              <a:rPr lang="en-US" dirty="0">
                <a:latin typeface="Consolas" panose="020B0609020204030204" pitchFamily="49" charset="0"/>
              </a:rPr>
              <a:t>(List&lt;</a:t>
            </a:r>
            <a:r>
              <a:rPr lang="en-US" dirty="0" err="1">
                <a:latin typeface="Consolas" panose="020B0609020204030204" pitchFamily="49" charset="0"/>
              </a:rPr>
              <a:t>BirdMemento</a:t>
            </a:r>
            <a:r>
              <a:rPr lang="en-US" dirty="0">
                <a:latin typeface="Consolas" panose="020B0609020204030204" pitchFamily="49" charset="0"/>
              </a:rPr>
              <a:t>&gt; birds){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 for( </a:t>
            </a:r>
            <a:r>
              <a:rPr lang="en-US" dirty="0" err="1">
                <a:latin typeface="Consolas" panose="020B0609020204030204" pitchFamily="49" charset="0"/>
              </a:rPr>
              <a:t>birdMemento</a:t>
            </a:r>
            <a:r>
              <a:rPr lang="en-US" dirty="0">
                <a:latin typeface="Consolas" panose="020B0609020204030204" pitchFamily="49" charset="0"/>
              </a:rPr>
              <a:t> m : birds){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savedBirds.put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getMemento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writeBirds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savedBirds</a:t>
            </a:r>
            <a:r>
              <a:rPr lang="en-US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File </a:t>
            </a:r>
            <a:r>
              <a:rPr lang="en-US" dirty="0" err="1">
                <a:latin typeface="Consolas" panose="020B0609020204030204" pitchFamily="49" charset="0"/>
              </a:rPr>
              <a:t>writeBirds</a:t>
            </a:r>
            <a:r>
              <a:rPr lang="en-US" dirty="0">
                <a:latin typeface="Consolas" panose="020B0609020204030204" pitchFamily="49" charset="0"/>
              </a:rPr>
              <a:t>(List&lt;</a:t>
            </a:r>
            <a:r>
              <a:rPr lang="en-US" dirty="0" err="1">
                <a:latin typeface="Consolas" panose="020B0609020204030204" pitchFamily="49" charset="0"/>
              </a:rPr>
              <a:t>birdMemento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savedBirds</a:t>
            </a:r>
            <a:r>
              <a:rPr lang="en-US" dirty="0">
                <a:latin typeface="Consolas" panose="020B0609020204030204" pitchFamily="49" charset="0"/>
              </a:rPr>
              <a:t>){…}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5730" y="4196081"/>
            <a:ext cx="5171338" cy="1893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BirdMemento</a:t>
            </a:r>
            <a:r>
              <a:rPr lang="en-US" dirty="0">
                <a:latin typeface="Consolas" panose="020B0609020204030204" pitchFamily="49" charset="0"/>
              </a:rPr>
              <a:t> extends Memento{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	private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id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nsolas" panose="020B0609020204030204" pitchFamily="49" charset="0"/>
              </a:rPr>
              <a:t>    private double </a:t>
            </a:r>
            <a:r>
              <a:rPr lang="en-US" dirty="0" err="1">
                <a:latin typeface="Consolas" panose="020B0609020204030204" pitchFamily="49" charset="0"/>
              </a:rPr>
              <a:t>hp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78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DB9E-0F78-BD4A-9C54-910072EA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 and bitwise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0B45-0AC4-4D49-A3B6-A296F3A2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Suppose we have an enum</a:t>
            </a:r>
            <a:endParaRPr lang="en-US" sz="3200" dirty="0"/>
          </a:p>
          <a:p>
            <a:r>
              <a:rPr lang="en-US" sz="3200" dirty="0"/>
              <a:t>Suppose that </a:t>
            </a:r>
            <a:r>
              <a:rPr lang="en-US" sz="3200" dirty="0" err="1"/>
              <a:t>enum</a:t>
            </a:r>
            <a:r>
              <a:rPr lang="en-US" sz="3200" dirty="0"/>
              <a:t> is used to encode something like fish in a simulator.</a:t>
            </a:r>
          </a:p>
          <a:p>
            <a:r>
              <a:rPr lang="en-US" sz="3200" dirty="0"/>
              <a:t>Instead of storing a reference to the fish, or worse the MESH of the fish, we can store its </a:t>
            </a:r>
            <a:r>
              <a:rPr lang="en-US" sz="3200" dirty="0" err="1"/>
              <a:t>enum</a:t>
            </a:r>
            <a:r>
              <a:rPr lang="en-US" sz="3200" dirty="0"/>
              <a:t> value…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365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8CF7C5-117C-459C-9B4C-82B31795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B3FB86-7EC1-4073-8317-D932BC571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6F02C3-73C4-4B91-B422-EAB2FACE6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E54839-92D5-4E97-B38E-24927FD44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959A4D-BD4D-4664-AA21-132D65AF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CB0910B-74A9-4D39-9741-5AD6A5A54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03AEDDF-85E0-4F20-B92E-3C244FB6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4F49EF-2AF7-D949-A6C5-EDB7751A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0A4A-1645-0B43-AD06-85D11AE2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650475"/>
            <a:ext cx="4886461" cy="381174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we are using powers of two for our constants we can combine them without clobbering…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101010 == ??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What number is that in decimal?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What fish are represented by that binary number?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257A45-14EC-8B4E-B707-3A1A5A1C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13364"/>
            <a:ext cx="5371343" cy="40488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9E16AD-C39A-45E0-9155-60C082A8D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61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389</Words>
  <Application>Microsoft Macintosh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Ion Boardroom</vt:lpstr>
      <vt:lpstr>Memento and Flyweight</vt:lpstr>
      <vt:lpstr>Flyweight</vt:lpstr>
      <vt:lpstr>Flyweight</vt:lpstr>
      <vt:lpstr>Flyweight</vt:lpstr>
      <vt:lpstr>(bad) Flyweight Code</vt:lpstr>
      <vt:lpstr>Memento</vt:lpstr>
      <vt:lpstr>(meh) Memento Code</vt:lpstr>
      <vt:lpstr>Memento and bitwise encoding</vt:lpstr>
      <vt:lpstr>Bitwise OR</vt:lpstr>
      <vt:lpstr>All that is not Saved is Lost</vt:lpstr>
      <vt:lpstr>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and Flyweight</dc:title>
  <dc:creator>Drew Clinkenbeard</dc:creator>
  <cp:lastModifiedBy>Drew Clinkenbeard</cp:lastModifiedBy>
  <cp:revision>1</cp:revision>
  <dcterms:created xsi:type="dcterms:W3CDTF">2019-09-04T14:43:26Z</dcterms:created>
  <dcterms:modified xsi:type="dcterms:W3CDTF">2019-09-04T14:47:50Z</dcterms:modified>
</cp:coreProperties>
</file>