
<file path=[Content_Types].xml><?xml version="1.0" encoding="utf-8"?>
<Types xmlns="http://schemas.openxmlformats.org/package/2006/content-types">
  <Default Extension="png" ContentType="image/png"/>
  <Default Extension="svg" ContentType="image/sv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OOXDiagramDataRels2_1.svg"/><Relationship Id="rId1" Type="http://schemas.openxmlformats.org/officeDocument/2006/relationships/image" Target="../media/image5.png"/><Relationship Id="rId4" Type="http://schemas.openxmlformats.org/officeDocument/2006/relationships/image" Target="../media/OOXDiagramDataRels2_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OOXDiagramDataRels2_1.svg"/><Relationship Id="rId1" Type="http://schemas.openxmlformats.org/officeDocument/2006/relationships/image" Target="../media/image5.png"/><Relationship Id="rId4" Type="http://schemas.openxmlformats.org/officeDocument/2006/relationships/image" Target="../media/OOXDiagramDataRels2_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400" b="1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solidFill>
                <a:schemeClr val="bg2">
                  <a:lumMod val="50000"/>
                </a:schemeClr>
              </a:solidFill>
            </a:rPr>
            <a:t>Standalone DFS namespace</a:t>
          </a:r>
          <a:endParaRPr lang="ru-RU" sz="2100" dirty="0">
            <a:solidFill>
              <a:schemeClr val="bg2">
                <a:lumMod val="50000"/>
              </a:schemeClr>
            </a:solidFill>
          </a:endParaRPr>
        </a:p>
      </dgm:t>
    </dgm:pt>
    <dgm:pt modelId="{E459F664-A62C-4466-90D1-14D94F7456F9}" type="parTrans" cxnId="{D7BBB8C6-B60F-4050-B5C1-3F3A86AF4294}">
      <dgm:prSet/>
      <dgm:spPr/>
      <dgm:t>
        <a:bodyPr/>
        <a:lstStyle/>
        <a:p>
          <a:endParaRPr lang="ru-RU"/>
        </a:p>
      </dgm:t>
    </dgm:pt>
    <dgm:pt modelId="{29667D30-8073-4626-A65C-0442C9DA4455}" type="sibTrans" cxnId="{D7BBB8C6-B60F-4050-B5C1-3F3A86AF4294}">
      <dgm:prSet/>
      <dgm:spPr/>
      <dgm:t>
        <a:bodyPr/>
        <a:lstStyle/>
        <a:p>
          <a:endParaRPr lang="ru-RU"/>
        </a:p>
      </dgm:t>
    </dgm:pt>
    <dgm:pt modelId="{4786322A-3DB1-4B13-A039-9C2B4BD3390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2" custLinFactNeighborX="-580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2" custScaleX="111492" custLinFactNeighborX="-580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36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sp:txBody>
      <dsp:txXfrm>
        <a:off x="477836" y="523"/>
        <a:ext cx="3123645" cy="1628821"/>
      </dsp:txXfrm>
    </dsp:sp>
    <dsp:sp modelId="{B86E23A3-742D-4587-88CF-2D56A8442149}">
      <dsp:nvSpPr>
        <dsp:cNvPr id="0" name=""/>
        <dsp:cNvSpPr/>
      </dsp:nvSpPr>
      <dsp:spPr>
        <a:xfrm>
          <a:off x="3872952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sp:txBody>
      <dsp:txXfrm>
        <a:off x="3872952" y="523"/>
        <a:ext cx="3123645" cy="1628821"/>
      </dsp:txXfrm>
    </dsp:sp>
    <dsp:sp modelId="{D64973A5-4E87-44F1-B369-B0D5E0C2A462}">
      <dsp:nvSpPr>
        <dsp:cNvPr id="0" name=""/>
        <dsp:cNvSpPr/>
      </dsp:nvSpPr>
      <dsp:spPr>
        <a:xfrm>
          <a:off x="7268068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068" y="523"/>
        <a:ext cx="3123645" cy="1628821"/>
      </dsp:txXfrm>
    </dsp:sp>
    <dsp:sp modelId="{18405FE4-7B27-4C69-B6FE-12C8B84249EF}">
      <dsp:nvSpPr>
        <dsp:cNvPr id="0" name=""/>
        <dsp:cNvSpPr/>
      </dsp:nvSpPr>
      <dsp:spPr>
        <a:xfrm>
          <a:off x="2175394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sp:txBody>
      <dsp:txXfrm>
        <a:off x="2175394" y="1900815"/>
        <a:ext cx="3123645" cy="1628821"/>
      </dsp:txXfrm>
    </dsp:sp>
    <dsp:sp modelId="{435C0E89-FD70-4DD9-A771-832DBFC9ACBC}">
      <dsp:nvSpPr>
        <dsp:cNvPr id="0" name=""/>
        <dsp:cNvSpPr/>
      </dsp:nvSpPr>
      <dsp:spPr>
        <a:xfrm>
          <a:off x="5570510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sp:txBody>
      <dsp:txXfrm>
        <a:off x="5570510" y="1900815"/>
        <a:ext cx="3123645" cy="1628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-95491" y="613918"/>
          <a:ext cx="4663800" cy="1119894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243276" y="865894"/>
          <a:ext cx="615942" cy="6159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02486" y="613918"/>
          <a:ext cx="3367791" cy="111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22" tIns="118522" rIns="118522" bIns="118522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Standalone DFS namespace</a:t>
          </a:r>
          <a:endParaRPr lang="ru-RU" sz="21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2486" y="613918"/>
        <a:ext cx="3367791" cy="1119894"/>
      </dsp:txXfrm>
    </dsp:sp>
    <dsp:sp modelId="{7CF4F8AE-2437-4954-B698-495A078F9E64}">
      <dsp:nvSpPr>
        <dsp:cNvPr id="0" name=""/>
        <dsp:cNvSpPr/>
      </dsp:nvSpPr>
      <dsp:spPr>
        <a:xfrm>
          <a:off x="-95491" y="2013786"/>
          <a:ext cx="4663800" cy="1119894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243276" y="2265763"/>
          <a:ext cx="615942" cy="6159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808973" y="2013786"/>
          <a:ext cx="3754818" cy="111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22" tIns="118522" rIns="118522" bIns="118522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808973" y="2013786"/>
        <a:ext cx="3754818" cy="1119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FB23344-3C55-4009-A964-AA2326A2EAF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456969-4B54-4E50-9EC9-04FEE6D5767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1A09559-8F45-4E61-A622-3083B1636E2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B3ACEAF0-618D-447A-89C7-2563753F50EE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C47500D-26AD-4918-841C-FBB1B5D1A248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F4FD717-271D-4A52-9438-8A8CE4C49536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200" cy="374832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200" cy="374832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CFB0070-AD80-45FF-9991-576D97E3DEDB}" type="datetime1">
              <a:rPr lang="en-U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6/7/2022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22699632-D480-413A-A677-B2477884EA5F}" type="slidenum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0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33280" y="246600"/>
            <a:ext cx="11724840" cy="63644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852480" y="2103480"/>
            <a:ext cx="5243040" cy="3747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656580"/>
                </a:solidFill>
                <a:latin typeface="Arial"/>
                <a:ea typeface="DejaVu Sans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1530AB8-DF03-4F49-B193-E5C547BAC42A}" type="datetime1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6/7/2022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E95BF67E-0F74-4BA8-81D4-B90290BDC4F5}" type="slidenum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Click to edit Master title style</a:t>
            </a:r>
            <a:endParaRPr lang="ru-RU" sz="32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9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900" b="0" strike="noStrike" spc="-1">
              <a:solidFill>
                <a:srgbClr val="000000"/>
              </a:solidFill>
              <a:latin typeface="Garamond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Garamond"/>
              </a:rPr>
              <a:t>Second level</a:t>
            </a:r>
            <a:endParaRPr lang="ru-RU" sz="1600" b="0" strike="noStrike" spc="-1">
              <a:solidFill>
                <a:srgbClr val="000000"/>
              </a:solidFill>
              <a:latin typeface="Garamond"/>
            </a:endParaRP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Third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Fourth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Fifth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1" name="PlaceHolder 8"/>
          <p:cNvSpPr>
            <a:spLocks noGrp="1"/>
          </p:cNvSpPr>
          <p:nvPr>
            <p:ph type="body"/>
          </p:nvPr>
        </p:nvSpPr>
        <p:spPr>
          <a:xfrm>
            <a:off x="8458200" y="2336760"/>
            <a:ext cx="3161520" cy="3606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2" name="PlaceHolder 9"/>
          <p:cNvSpPr>
            <a:spLocks noGrp="1"/>
          </p:cNvSpPr>
          <p:nvPr>
            <p:ph type="dt"/>
          </p:nvPr>
        </p:nvSpPr>
        <p:spPr>
          <a:xfrm>
            <a:off x="5587920" y="6035040"/>
            <a:ext cx="19555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85946C-B29B-4700-85D4-340F58F8ECEA}" type="datetime1">
              <a:rPr lang="en-US" sz="1000" b="0" strike="noStrike" spc="-1">
                <a:solidFill>
                  <a:srgbClr val="5C5C5C"/>
                </a:solidFill>
                <a:latin typeface="Garamond"/>
              </a:rPr>
              <a:t>6/7/2022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93" name="PlaceHolder 10"/>
          <p:cNvSpPr>
            <a:spLocks noGrp="1"/>
          </p:cNvSpPr>
          <p:nvPr>
            <p:ph type="ftr"/>
          </p:nvPr>
        </p:nvSpPr>
        <p:spPr>
          <a:xfrm>
            <a:off x="685800" y="6035040"/>
            <a:ext cx="458424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94" name="PlaceHolder 11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29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FDE9B4F-6D2F-44D3-B9DA-880254799896}" type="slidenum">
              <a:rPr lang="en-US" sz="1000" b="0" strike="noStrike" spc="-1">
                <a:solidFill>
                  <a:srgbClr val="5C5C5C"/>
                </a:solidFill>
                <a:latin typeface="Garamond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Picture 3_2" descr="Man in headphones with a laptop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1769400" y="2091240"/>
            <a:ext cx="8652240" cy="246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b="0" strike="noStrike" cap="all" spc="-100">
                <a:solidFill>
                  <a:srgbClr val="FFC000"/>
                </a:solidFill>
                <a:latin typeface="Garamond"/>
                <a:ea typeface="DejaVu Sans"/>
              </a:rPr>
              <a:t>DFS Installation  and configuration </a:t>
            </a:r>
            <a:r>
              <a:t/>
            </a:r>
            <a:br/>
            <a:r>
              <a:rPr lang="en-US" sz="3200" b="0" strike="noStrike" cap="all" spc="-100">
                <a:solidFill>
                  <a:srgbClr val="FFC000"/>
                </a:solidFill>
                <a:latin typeface="Garamond"/>
                <a:ea typeface="DejaVu Sans"/>
              </a:rPr>
              <a:t>in windows server 2016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769400" y="4623120"/>
            <a:ext cx="8654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75">
                <a:solidFill>
                  <a:srgbClr val="FFC000"/>
                </a:solidFill>
                <a:latin typeface="Garamond"/>
                <a:ea typeface="DejaVu Sans"/>
              </a:rPr>
              <a:t>Presentation Subtitle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Content Placeholder 5" descr="Group of people work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233280" y="248760"/>
            <a:ext cx="11724480" cy="636192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656580"/>
                </a:solidFill>
                <a:latin typeface="Garamond"/>
                <a:ea typeface="DejaVu Sans"/>
              </a:rPr>
              <a:t>Outline</a:t>
            </a:r>
            <a:endParaRPr lang="en-US" sz="48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940077776"/>
              </p:ext>
            </p:extLst>
          </p:nvPr>
        </p:nvGraphicFramePr>
        <p:xfrm>
          <a:off x="685800" y="2037600"/>
          <a:ext cx="10816200" cy="352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Placeholder 5" descr="Young man is writi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774000" y="727560"/>
            <a:ext cx="4601880" cy="171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DFS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74000" y="2539080"/>
            <a:ext cx="4601880" cy="347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41242D"/>
                </a:solidFill>
                <a:latin typeface="Arial"/>
                <a:ea typeface="DejaVu Sans"/>
              </a:rPr>
              <a:t>(DFS) is the abbreviation of the distributed file system.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41242D"/>
                </a:solidFill>
                <a:latin typeface="Arial"/>
                <a:ea typeface="DejaVu Sans"/>
              </a:rPr>
              <a:t>Which is a file system that store data on a server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41242D"/>
                </a:solidFill>
                <a:latin typeface="Arial"/>
                <a:ea typeface="DejaVu Sans"/>
              </a:rPr>
              <a:t>Through DFS, you can easily share information and files between users on the network in a controlled and authorized manner.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5" descr="People discuss some documents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233280" y="247680"/>
            <a:ext cx="11724840" cy="6362280"/>
          </a:xfrm>
          <a:prstGeom prst="rect">
            <a:avLst/>
          </a:prstGeom>
          <a:ln>
            <a:noFill/>
          </a:ln>
        </p:spPr>
      </p:pic>
      <p:sp>
        <p:nvSpPr>
          <p:cNvPr id="249" name="TextShape 1"/>
          <p:cNvSpPr txBox="1"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656580"/>
                </a:solidFill>
                <a:latin typeface="Arial"/>
                <a:ea typeface="DejaVu Sans"/>
              </a:rPr>
              <a:t>How does DFS 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804313651"/>
              </p:ext>
            </p:extLst>
          </p:nvPr>
        </p:nvGraphicFramePr>
        <p:xfrm>
          <a:off x="6461280" y="2103480"/>
          <a:ext cx="4663800" cy="374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50" name="Picture Placeholder 5" descr="Man shows something on the laptop"/>
          <p:cNvPicPr/>
          <p:nvPr/>
        </p:nvPicPr>
        <p:blipFill>
          <a:blip r:embed="rId9"/>
          <a:stretch/>
        </p:blipFill>
        <p:spPr>
          <a:xfrm>
            <a:off x="852480" y="2103480"/>
            <a:ext cx="5243040" cy="374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Content Placeholder 7"/>
          <p:cNvPicPr/>
          <p:nvPr/>
        </p:nvPicPr>
        <p:blipFill>
          <a:blip r:embed="rId3"/>
          <a:stretch/>
        </p:blipFill>
        <p:spPr>
          <a:xfrm>
            <a:off x="685800" y="451080"/>
            <a:ext cx="6857640" cy="523008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7851600" y="109800"/>
            <a:ext cx="4230360" cy="66564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7851600" y="384120"/>
            <a:ext cx="4108320" cy="610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8095320" y="646200"/>
            <a:ext cx="365724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aramond"/>
              </a:rPr>
              <a:t>Domain-based DFS namespace</a:t>
            </a:r>
            <a:endParaRPr lang="en-US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6543B"/>
              </a:buClr>
              <a:buFont typeface="Wingdings" charset="2"/>
              <a:buChar char=""/>
            </a:pPr>
            <a:r>
              <a:rPr lang="en-US" sz="1800" b="1" strike="noStrike" spc="-1">
                <a:solidFill>
                  <a:srgbClr val="56543B"/>
                </a:solidFill>
                <a:latin typeface="Garamond"/>
              </a:rPr>
              <a:t>Use Active directory </a:t>
            </a:r>
            <a:endParaRPr lang="en-US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6543B"/>
              </a:buClr>
              <a:buFont typeface="Wingdings" charset="2"/>
              <a:buChar char=""/>
            </a:pPr>
            <a:r>
              <a:rPr lang="en-US" sz="1800" b="1" strike="noStrike" spc="-1">
                <a:solidFill>
                  <a:srgbClr val="56543B"/>
                </a:solidFill>
                <a:latin typeface="Garamond"/>
              </a:rPr>
              <a:t>Support multiple root </a:t>
            </a:r>
            <a:r>
              <a:t/>
            </a:r>
            <a:br/>
            <a:r>
              <a:rPr lang="ru-RU" sz="2800" b="1" strike="noStrike" spc="-1">
                <a:solidFill>
                  <a:srgbClr val="000000"/>
                </a:solidFill>
                <a:latin typeface="Garamond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8107560" y="3231000"/>
            <a:ext cx="362052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aramond"/>
              </a:rPr>
              <a:t>Standalone DFS namespace:</a:t>
            </a:r>
            <a:endParaRPr lang="en-US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Don’t use Active directory</a:t>
            </a:r>
            <a:endParaRPr lang="en-US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Support single root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Advantage of DFS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4729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 allows multiple user to access or store data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 allows remote sharing of data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 improve the ability to exchange data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Even if the server or disk fails, the DFS can provide data transparency.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 improves file availability, access time and network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5178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6</TotalTime>
  <Words>160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DejaVu Sans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of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Niazi Law</cp:lastModifiedBy>
  <cp:revision>10</cp:revision>
  <dcterms:created xsi:type="dcterms:W3CDTF">2022-06-03T06:22:56Z</dcterms:created>
  <dcterms:modified xsi:type="dcterms:W3CDTF">2022-06-07T07:08:07Z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