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r>
            <a:rPr lang="en-US" sz="2400" b="1" dirty="0">
              <a:solidFill>
                <a:schemeClr val="bg2">
                  <a:lumMod val="50000"/>
                </a:schemeClr>
              </a:solidFill>
            </a:rPr>
            <a:t>What is DFS?</a:t>
          </a: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 phldrT="1" phldr="0"/>
      <dgm:spPr/>
      <dgm:t>
        <a:bodyPr/>
        <a:lstStyle/>
        <a:p>
          <a:endParaRPr lang="en-US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How does DFS Work?</a:t>
          </a: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 phldrT="2" phldr="0"/>
      <dgm:spPr/>
      <dgm:t>
        <a:bodyPr/>
        <a:lstStyle/>
        <a:p>
          <a:endParaRPr lang="en-US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Advantage</a:t>
          </a:r>
          <a:r>
            <a:rPr lang="en-US" sz="2400" b="1" kern="1200" baseline="0" dirty="0">
              <a:solidFill>
                <a:schemeClr val="bg2">
                  <a:lumMod val="50000"/>
                </a:schemeClr>
              </a:solidFill>
            </a:rPr>
            <a:t> of DFS</a:t>
          </a:r>
          <a:endParaRPr lang="en-US" sz="2400" b="1" kern="1200" dirty="0">
            <a:solidFill>
              <a:schemeClr val="bg2">
                <a:lumMod val="50000"/>
              </a:schemeClr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 phldrT="3" phldr="0"/>
      <dgm:spPr/>
      <dgm:t>
        <a:bodyPr/>
        <a:lstStyle/>
        <a:p>
          <a:endParaRPr lang="en-US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Disadvantage of DFS</a:t>
          </a: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 phldrT="4" phldr="0"/>
      <dgm:spPr/>
      <dgm:t>
        <a:bodyPr/>
        <a:lstStyle/>
        <a:p>
          <a:endParaRPr lang="en-US"/>
        </a:p>
      </dgm:t>
    </dgm:pt>
    <dgm:pt modelId="{C2F8C7F7-44C4-414A-BCCD-56E91DD0A77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Application of DFS</a:t>
          </a:r>
        </a:p>
      </dgm:t>
    </dgm:pt>
    <dgm:pt modelId="{E6C6DF88-9436-40D7-BA84-18FE896A6151}" type="parTrans" cxnId="{14D43B81-F92D-4CD8-9D1E-78CBF092C750}">
      <dgm:prSet/>
      <dgm:spPr/>
      <dgm:t>
        <a:bodyPr/>
        <a:lstStyle/>
        <a:p>
          <a:endParaRPr lang="en-US"/>
        </a:p>
      </dgm:t>
    </dgm:pt>
    <dgm:pt modelId="{4E39967D-43EF-4F15-814A-2F491D900D43}" type="sibTrans" cxnId="{14D43B81-F92D-4CD8-9D1E-78CBF092C750}">
      <dgm:prSet phldrT="5" phldr="0"/>
      <dgm:spPr/>
      <dgm:t>
        <a:bodyPr/>
        <a:lstStyle/>
        <a:p>
          <a:endParaRPr lang="en-US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5" custScaleX="115064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5" custScaleX="115064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5" custScaleX="115064" custLinFactNeighborX="976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5" custScaleX="115064" custLinFactNeighborX="976">
        <dgm:presLayoutVars>
          <dgm:bulletEnabled val="1"/>
        </dgm:presLayoutVars>
      </dgm:prSet>
      <dgm:spPr/>
    </dgm:pt>
    <dgm:pt modelId="{4F5C547E-E40F-424A-82FA-BB8EDB1515B0}" type="pres">
      <dgm:prSet presAssocID="{2804F27C-9BA9-4D07-AB02-74BE7DFA2C0E}" presName="sibTrans" presStyleCnt="0"/>
      <dgm:spPr/>
    </dgm:pt>
    <dgm:pt modelId="{435C0E89-FD70-4DD9-A771-832DBFC9ACBC}" type="pres">
      <dgm:prSet presAssocID="{C2F8C7F7-44C4-414A-BCCD-56E91DD0A777}" presName="node" presStyleLbl="node1" presStyleIdx="4" presStyleCnt="5" custScaleX="115064" custLinFactNeighborX="976">
        <dgm:presLayoutVars>
          <dgm:bulletEnabled val="1"/>
        </dgm:presLayoutVars>
      </dgm:prSet>
      <dgm:spPr/>
    </dgm:pt>
  </dgm:ptLst>
  <dgm:cxnLst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F765DD9-BF93-49A8-A6EA-AB13464D24B0}" type="presOf" srcId="{C2F8C7F7-44C4-414A-BCCD-56E91DD0A777}" destId="{435C0E89-FD70-4DD9-A771-832DBFC9ACBC}" srcOrd="0" destOrd="0" presId="urn:microsoft.com/office/officeart/2005/8/layout/default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92AFC3EA-4297-4063-94E0-C5A1BE863E54}" type="presParOf" srcId="{40FE0EB9-B287-43F6-ABB4-527CB1B94B4A}" destId="{4F5C547E-E40F-424A-82FA-BB8EDB1515B0}" srcOrd="7" destOrd="0" presId="urn:microsoft.com/office/officeart/2005/8/layout/default"/>
    <dgm:cxn modelId="{CBB0F55F-5C58-443F-989A-EC667A9C4731}" type="presParOf" srcId="{40FE0EB9-B287-43F6-ABB4-527CB1B94B4A}" destId="{435C0E89-FD70-4DD9-A771-832DBFC9ACB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2373DC-11B1-4708-92E2-E1B8EB8D76D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2" csCatId="accent5" phldr="1"/>
      <dgm:spPr/>
    </dgm:pt>
    <dgm:pt modelId="{7084B800-7E1D-4DA6-89C0-37EA52DDBCB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>
              <a:solidFill>
                <a:schemeClr val="bg2">
                  <a:lumMod val="50000"/>
                </a:schemeClr>
              </a:solidFill>
            </a:rPr>
            <a:t>Standalone </a:t>
          </a:r>
          <a:r>
            <a:rPr lang="en-US" sz="2100">
              <a:solidFill>
                <a:schemeClr val="bg2">
                  <a:lumMod val="50000"/>
                </a:schemeClr>
              </a:solidFill>
            </a:rPr>
            <a:t>DFS namespace.</a:t>
          </a:r>
          <a:endParaRPr lang="ru-RU" sz="2100" dirty="0">
            <a:solidFill>
              <a:schemeClr val="bg2">
                <a:lumMod val="50000"/>
              </a:schemeClr>
            </a:solidFill>
          </a:endParaRPr>
        </a:p>
      </dgm:t>
    </dgm:pt>
    <dgm:pt modelId="{E459F664-A62C-4466-90D1-14D94F7456F9}" type="parTrans" cxnId="{D7BBB8C6-B60F-4050-B5C1-3F3A86AF4294}">
      <dgm:prSet/>
      <dgm:spPr/>
      <dgm:t>
        <a:bodyPr/>
        <a:lstStyle/>
        <a:p>
          <a:endParaRPr lang="ru-RU"/>
        </a:p>
      </dgm:t>
    </dgm:pt>
    <dgm:pt modelId="{29667D30-8073-4626-A65C-0442C9DA4455}" type="sibTrans" cxnId="{D7BBB8C6-B60F-4050-B5C1-3F3A86AF4294}">
      <dgm:prSet/>
      <dgm:spPr/>
      <dgm:t>
        <a:bodyPr/>
        <a:lstStyle/>
        <a:p>
          <a:endParaRPr lang="ru-RU"/>
        </a:p>
      </dgm:t>
    </dgm:pt>
    <dgm:pt modelId="{4786322A-3DB1-4B13-A039-9C2B4BD3390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kern="120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Domain-based DFS namespace</a:t>
          </a:r>
          <a:endParaRPr lang="ru-RU" sz="2100" kern="1200" dirty="0">
            <a:solidFill>
              <a:srgbClr val="E2E2E8">
                <a:lumMod val="50000"/>
              </a:srgbClr>
            </a:solidFill>
            <a:latin typeface="Garamond" panose="02020404030301010803"/>
            <a:ea typeface="+mn-ea"/>
            <a:cs typeface="+mn-cs"/>
          </a:endParaRPr>
        </a:p>
      </dgm:t>
    </dgm:pt>
    <dgm:pt modelId="{4F3F2426-EA56-4F79-A02F-DE7A210D680D}" type="parTrans" cxnId="{07D1F65C-7C41-4EB6-A133-CA7F29791640}">
      <dgm:prSet/>
      <dgm:spPr/>
      <dgm:t>
        <a:bodyPr/>
        <a:lstStyle/>
        <a:p>
          <a:endParaRPr lang="ru-RU"/>
        </a:p>
      </dgm:t>
    </dgm:pt>
    <dgm:pt modelId="{7D0A801E-90E9-4D73-A31E-D58F04D3BBF2}" type="sibTrans" cxnId="{07D1F65C-7C41-4EB6-A133-CA7F29791640}">
      <dgm:prSet/>
      <dgm:spPr/>
      <dgm:t>
        <a:bodyPr/>
        <a:lstStyle/>
        <a:p>
          <a:endParaRPr lang="ru-RU"/>
        </a:p>
      </dgm:t>
    </dgm:pt>
    <dgm:pt modelId="{BEBE168A-5E85-43CC-B9BA-D1974F9A5753}" type="pres">
      <dgm:prSet presAssocID="{592373DC-11B1-4708-92E2-E1B8EB8D76D8}" presName="root" presStyleCnt="0">
        <dgm:presLayoutVars>
          <dgm:dir/>
          <dgm:resizeHandles val="exact"/>
        </dgm:presLayoutVars>
      </dgm:prSet>
      <dgm:spPr/>
    </dgm:pt>
    <dgm:pt modelId="{6F7D1589-E38C-4EEF-8940-633D1FA307AE}" type="pres">
      <dgm:prSet presAssocID="{7084B800-7E1D-4DA6-89C0-37EA52DDBCB8}" presName="compNode" presStyleCnt="0"/>
      <dgm:spPr/>
    </dgm:pt>
    <dgm:pt modelId="{5055791F-FD8B-4C95-BE9E-DCA1684759AE}" type="pres">
      <dgm:prSet presAssocID="{7084B800-7E1D-4DA6-89C0-37EA52DDBCB8}" presName="bgRect" presStyleLbl="bgShp" presStyleIdx="0" presStyleCnt="2"/>
      <dgm:spPr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</dgm:pt>
    <dgm:pt modelId="{3A2A1665-F91D-4C16-A420-BA5DD166AEE3}" type="pres">
      <dgm:prSet presAssocID="{7084B800-7E1D-4DA6-89C0-37EA52DDBCB8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2BD51AD2-3E0A-4639-9A99-2EB58CCE5B59}" type="pres">
      <dgm:prSet presAssocID="{7084B800-7E1D-4DA6-89C0-37EA52DDBCB8}" presName="spaceRect" presStyleCnt="0"/>
      <dgm:spPr/>
    </dgm:pt>
    <dgm:pt modelId="{C777032A-9475-4396-9274-DE9A78A74CC0}" type="pres">
      <dgm:prSet presAssocID="{7084B800-7E1D-4DA6-89C0-37EA52DDBCB8}" presName="parTx" presStyleLbl="revTx" presStyleIdx="0" presStyleCnt="2" custLinFactNeighborX="-5805">
        <dgm:presLayoutVars>
          <dgm:chMax val="0"/>
          <dgm:chPref val="0"/>
        </dgm:presLayoutVars>
      </dgm:prSet>
      <dgm:spPr/>
    </dgm:pt>
    <dgm:pt modelId="{E8F86784-F939-4DC2-B805-3A2239B0770F}" type="pres">
      <dgm:prSet presAssocID="{29667D30-8073-4626-A65C-0442C9DA4455}" presName="sibTrans" presStyleCnt="0"/>
      <dgm:spPr/>
    </dgm:pt>
    <dgm:pt modelId="{B1715078-3176-4DF1-A2E4-CA69BD0DE3DE}" type="pres">
      <dgm:prSet presAssocID="{4786322A-3DB1-4B13-A039-9C2B4BD33902}" presName="compNode" presStyleCnt="0"/>
      <dgm:spPr/>
    </dgm:pt>
    <dgm:pt modelId="{7CF4F8AE-2437-4954-B698-495A078F9E64}" type="pres">
      <dgm:prSet presAssocID="{4786322A-3DB1-4B13-A039-9C2B4BD33902}" presName="bgRect" presStyleLbl="bgShp" presStyleIdx="1" presStyleCnt="2"/>
      <dgm:spPr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</dgm:pt>
    <dgm:pt modelId="{321B0D94-DDA9-4A26-A4C1-0608CDA16D85}" type="pres">
      <dgm:prSet presAssocID="{4786322A-3DB1-4B13-A039-9C2B4BD33902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6B38183A-C137-4797-A6AA-5032FB424C80}" type="pres">
      <dgm:prSet presAssocID="{4786322A-3DB1-4B13-A039-9C2B4BD33902}" presName="spaceRect" presStyleCnt="0"/>
      <dgm:spPr/>
    </dgm:pt>
    <dgm:pt modelId="{8988E990-E700-4C93-BC55-7BF7864AEFFE}" type="pres">
      <dgm:prSet presAssocID="{4786322A-3DB1-4B13-A039-9C2B4BD33902}" presName="parTx" presStyleLbl="revTx" presStyleIdx="1" presStyleCnt="2" custScaleX="111492" custLinFactNeighborX="-5805">
        <dgm:presLayoutVars>
          <dgm:chMax val="0"/>
          <dgm:chPref val="0"/>
        </dgm:presLayoutVars>
      </dgm:prSet>
      <dgm:spPr/>
    </dgm:pt>
  </dgm:ptLst>
  <dgm:cxnLst>
    <dgm:cxn modelId="{63841A12-C18B-1141-BB66-67F94352C339}" type="presOf" srcId="{7084B800-7E1D-4DA6-89C0-37EA52DDBCB8}" destId="{C777032A-9475-4396-9274-DE9A78A74CC0}" srcOrd="0" destOrd="0" presId="urn:microsoft.com/office/officeart/2018/2/layout/IconVerticalSolidList"/>
    <dgm:cxn modelId="{07D1F65C-7C41-4EB6-A133-CA7F29791640}" srcId="{592373DC-11B1-4708-92E2-E1B8EB8D76D8}" destId="{4786322A-3DB1-4B13-A039-9C2B4BD33902}" srcOrd="1" destOrd="0" parTransId="{4F3F2426-EA56-4F79-A02F-DE7A210D680D}" sibTransId="{7D0A801E-90E9-4D73-A31E-D58F04D3BBF2}"/>
    <dgm:cxn modelId="{9B527D63-3134-1743-961D-BB943F9BC328}" type="presOf" srcId="{4786322A-3DB1-4B13-A039-9C2B4BD33902}" destId="{8988E990-E700-4C93-BC55-7BF7864AEFFE}" srcOrd="0" destOrd="0" presId="urn:microsoft.com/office/officeart/2018/2/layout/IconVerticalSolidList"/>
    <dgm:cxn modelId="{99FCC3A2-7D1A-B343-BC04-AA140FF8D6F7}" type="presOf" srcId="{592373DC-11B1-4708-92E2-E1B8EB8D76D8}" destId="{BEBE168A-5E85-43CC-B9BA-D1974F9A5753}" srcOrd="0" destOrd="0" presId="urn:microsoft.com/office/officeart/2018/2/layout/IconVerticalSolidList"/>
    <dgm:cxn modelId="{D7BBB8C6-B60F-4050-B5C1-3F3A86AF4294}" srcId="{592373DC-11B1-4708-92E2-E1B8EB8D76D8}" destId="{7084B800-7E1D-4DA6-89C0-37EA52DDBCB8}" srcOrd="0" destOrd="0" parTransId="{E459F664-A62C-4466-90D1-14D94F7456F9}" sibTransId="{29667D30-8073-4626-A65C-0442C9DA4455}"/>
    <dgm:cxn modelId="{EC6A6010-62D0-E741-9ED3-0E0A4F187C22}" type="presParOf" srcId="{BEBE168A-5E85-43CC-B9BA-D1974F9A5753}" destId="{6F7D1589-E38C-4EEF-8940-633D1FA307AE}" srcOrd="0" destOrd="0" presId="urn:microsoft.com/office/officeart/2018/2/layout/IconVerticalSolidList"/>
    <dgm:cxn modelId="{3651A24D-686D-D14B-8701-AFB991DD91A7}" type="presParOf" srcId="{6F7D1589-E38C-4EEF-8940-633D1FA307AE}" destId="{5055791F-FD8B-4C95-BE9E-DCA1684759AE}" srcOrd="0" destOrd="0" presId="urn:microsoft.com/office/officeart/2018/2/layout/IconVerticalSolidList"/>
    <dgm:cxn modelId="{7B546F74-9BC9-8B4A-907D-549F35C2FD3E}" type="presParOf" srcId="{6F7D1589-E38C-4EEF-8940-633D1FA307AE}" destId="{3A2A1665-F91D-4C16-A420-BA5DD166AEE3}" srcOrd="1" destOrd="0" presId="urn:microsoft.com/office/officeart/2018/2/layout/IconVerticalSolidList"/>
    <dgm:cxn modelId="{E8DFB209-C627-2849-A9A8-82FA4FE3CBC9}" type="presParOf" srcId="{6F7D1589-E38C-4EEF-8940-633D1FA307AE}" destId="{2BD51AD2-3E0A-4639-9A99-2EB58CCE5B59}" srcOrd="2" destOrd="0" presId="urn:microsoft.com/office/officeart/2018/2/layout/IconVerticalSolidList"/>
    <dgm:cxn modelId="{366B5496-FD7E-304F-8B99-D11946F94228}" type="presParOf" srcId="{6F7D1589-E38C-4EEF-8940-633D1FA307AE}" destId="{C777032A-9475-4396-9274-DE9A78A74CC0}" srcOrd="3" destOrd="0" presId="urn:microsoft.com/office/officeart/2018/2/layout/IconVerticalSolidList"/>
    <dgm:cxn modelId="{DE81DE76-EB46-0649-BD1A-C07B117C077E}" type="presParOf" srcId="{BEBE168A-5E85-43CC-B9BA-D1974F9A5753}" destId="{E8F86784-F939-4DC2-B805-3A2239B0770F}" srcOrd="1" destOrd="0" presId="urn:microsoft.com/office/officeart/2018/2/layout/IconVerticalSolidList"/>
    <dgm:cxn modelId="{81974EFD-7ED7-404C-A7EA-97800BA1897B}" type="presParOf" srcId="{BEBE168A-5E85-43CC-B9BA-D1974F9A5753}" destId="{B1715078-3176-4DF1-A2E4-CA69BD0DE3DE}" srcOrd="2" destOrd="0" presId="urn:microsoft.com/office/officeart/2018/2/layout/IconVerticalSolidList"/>
    <dgm:cxn modelId="{7B2034C8-584E-E84E-8A99-1E4DA478C58D}" type="presParOf" srcId="{B1715078-3176-4DF1-A2E4-CA69BD0DE3DE}" destId="{7CF4F8AE-2437-4954-B698-495A078F9E64}" srcOrd="0" destOrd="0" presId="urn:microsoft.com/office/officeart/2018/2/layout/IconVerticalSolidList"/>
    <dgm:cxn modelId="{EBEFAFAD-B5F2-8F47-8319-9C351553D79B}" type="presParOf" srcId="{B1715078-3176-4DF1-A2E4-CA69BD0DE3DE}" destId="{321B0D94-DDA9-4A26-A4C1-0608CDA16D85}" srcOrd="1" destOrd="0" presId="urn:microsoft.com/office/officeart/2018/2/layout/IconVerticalSolidList"/>
    <dgm:cxn modelId="{0C0BCCB3-B2AC-DB41-9209-8BD32F39E7CA}" type="presParOf" srcId="{B1715078-3176-4DF1-A2E4-CA69BD0DE3DE}" destId="{6B38183A-C137-4797-A6AA-5032FB424C80}" srcOrd="2" destOrd="0" presId="urn:microsoft.com/office/officeart/2018/2/layout/IconVerticalSolidList"/>
    <dgm:cxn modelId="{6AF7860D-FDAE-D944-A15C-8365DBB36ED6}" type="presParOf" srcId="{B1715078-3176-4DF1-A2E4-CA69BD0DE3DE}" destId="{8988E990-E700-4C93-BC55-7BF7864AEFFE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477836" y="523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What is DFS?</a:t>
          </a:r>
        </a:p>
      </dsp:txBody>
      <dsp:txXfrm>
        <a:off x="477836" y="523"/>
        <a:ext cx="3123645" cy="1628821"/>
      </dsp:txXfrm>
    </dsp:sp>
    <dsp:sp modelId="{B86E23A3-742D-4587-88CF-2D56A8442149}">
      <dsp:nvSpPr>
        <dsp:cNvPr id="0" name=""/>
        <dsp:cNvSpPr/>
      </dsp:nvSpPr>
      <dsp:spPr>
        <a:xfrm>
          <a:off x="3872952" y="523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How does DFS Work?</a:t>
          </a:r>
        </a:p>
      </dsp:txBody>
      <dsp:txXfrm>
        <a:off x="3872952" y="523"/>
        <a:ext cx="3123645" cy="1628821"/>
      </dsp:txXfrm>
    </dsp:sp>
    <dsp:sp modelId="{D64973A5-4E87-44F1-B369-B0D5E0C2A462}">
      <dsp:nvSpPr>
        <dsp:cNvPr id="0" name=""/>
        <dsp:cNvSpPr/>
      </dsp:nvSpPr>
      <dsp:spPr>
        <a:xfrm>
          <a:off x="7268068" y="523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Advantage</a:t>
          </a:r>
          <a:r>
            <a:rPr lang="en-US" sz="2400" b="1" kern="1200" baseline="0" dirty="0">
              <a:solidFill>
                <a:schemeClr val="bg2">
                  <a:lumMod val="50000"/>
                </a:schemeClr>
              </a:solidFill>
            </a:rPr>
            <a:t> of DFS</a:t>
          </a:r>
          <a:endParaRPr lang="en-US" sz="240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7268068" y="523"/>
        <a:ext cx="3123645" cy="1628821"/>
      </dsp:txXfrm>
    </dsp:sp>
    <dsp:sp modelId="{18405FE4-7B27-4C69-B6FE-12C8B84249EF}">
      <dsp:nvSpPr>
        <dsp:cNvPr id="0" name=""/>
        <dsp:cNvSpPr/>
      </dsp:nvSpPr>
      <dsp:spPr>
        <a:xfrm>
          <a:off x="2175394" y="1900815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Disadvantage of DFS</a:t>
          </a:r>
        </a:p>
      </dsp:txBody>
      <dsp:txXfrm>
        <a:off x="2175394" y="1900815"/>
        <a:ext cx="3123645" cy="1628821"/>
      </dsp:txXfrm>
    </dsp:sp>
    <dsp:sp modelId="{435C0E89-FD70-4DD9-A771-832DBFC9ACBC}">
      <dsp:nvSpPr>
        <dsp:cNvPr id="0" name=""/>
        <dsp:cNvSpPr/>
      </dsp:nvSpPr>
      <dsp:spPr>
        <a:xfrm>
          <a:off x="5570510" y="1900815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Application of DFS</a:t>
          </a:r>
        </a:p>
      </dsp:txBody>
      <dsp:txXfrm>
        <a:off x="5570510" y="1900815"/>
        <a:ext cx="3123645" cy="1628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5791F-FD8B-4C95-BE9E-DCA1684759AE}">
      <dsp:nvSpPr>
        <dsp:cNvPr id="0" name=""/>
        <dsp:cNvSpPr/>
      </dsp:nvSpPr>
      <dsp:spPr>
        <a:xfrm>
          <a:off x="-95491" y="613918"/>
          <a:ext cx="4663800" cy="1119894"/>
        </a:xfrm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A1665-F91D-4C16-A420-BA5DD166AEE3}">
      <dsp:nvSpPr>
        <dsp:cNvPr id="0" name=""/>
        <dsp:cNvSpPr/>
      </dsp:nvSpPr>
      <dsp:spPr>
        <a:xfrm>
          <a:off x="243276" y="865894"/>
          <a:ext cx="615942" cy="61594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7032A-9475-4396-9274-DE9A78A74CC0}">
      <dsp:nvSpPr>
        <dsp:cNvPr id="0" name=""/>
        <dsp:cNvSpPr/>
      </dsp:nvSpPr>
      <dsp:spPr>
        <a:xfrm>
          <a:off x="1002486" y="613918"/>
          <a:ext cx="3367791" cy="1119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22" tIns="118522" rIns="118522" bIns="11852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Standalone </a:t>
          </a:r>
          <a:r>
            <a:rPr lang="en-US" sz="2100" kern="1200">
              <a:solidFill>
                <a:schemeClr val="bg2">
                  <a:lumMod val="50000"/>
                </a:schemeClr>
              </a:solidFill>
            </a:rPr>
            <a:t>DFS namespace.</a:t>
          </a:r>
          <a:endParaRPr lang="ru-RU" sz="21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002486" y="613918"/>
        <a:ext cx="3367791" cy="1119894"/>
      </dsp:txXfrm>
    </dsp:sp>
    <dsp:sp modelId="{7CF4F8AE-2437-4954-B698-495A078F9E64}">
      <dsp:nvSpPr>
        <dsp:cNvPr id="0" name=""/>
        <dsp:cNvSpPr/>
      </dsp:nvSpPr>
      <dsp:spPr>
        <a:xfrm>
          <a:off x="-95491" y="2013786"/>
          <a:ext cx="4663800" cy="1119894"/>
        </a:xfrm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B0D94-DDA9-4A26-A4C1-0608CDA16D85}">
      <dsp:nvSpPr>
        <dsp:cNvPr id="0" name=""/>
        <dsp:cNvSpPr/>
      </dsp:nvSpPr>
      <dsp:spPr>
        <a:xfrm>
          <a:off x="243276" y="2265763"/>
          <a:ext cx="615942" cy="61594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8E990-E700-4C93-BC55-7BF7864AEFFE}">
      <dsp:nvSpPr>
        <dsp:cNvPr id="0" name=""/>
        <dsp:cNvSpPr/>
      </dsp:nvSpPr>
      <dsp:spPr>
        <a:xfrm>
          <a:off x="808973" y="2013786"/>
          <a:ext cx="3754818" cy="1119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22" tIns="118522" rIns="118522" bIns="11852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Domain-based DFS namespace</a:t>
          </a:r>
          <a:endParaRPr lang="ru-RU" sz="2100" kern="1200" dirty="0">
            <a:solidFill>
              <a:srgbClr val="E2E2E8">
                <a:lumMod val="50000"/>
              </a:srgbClr>
            </a:solidFill>
            <a:latin typeface="Garamond" panose="02020404030301010803"/>
            <a:ea typeface="+mn-ea"/>
            <a:cs typeface="+mn-cs"/>
          </a:endParaRPr>
        </a:p>
      </dsp:txBody>
      <dsp:txXfrm>
        <a:off x="808973" y="2013786"/>
        <a:ext cx="3754818" cy="1119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3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3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3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FB23344-3C55-4009-A964-AA2326A2EAF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7456969-4B54-4E50-9EC9-04FEE6D5767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1A09559-8F45-4E61-A622-3083B1636E2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B3ACEAF0-618D-447A-89C7-2563753F50EE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7C47500D-26AD-4918-841C-FBB1B5D1A248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F4FD717-271D-4A52-9438-8A8CE4C49536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9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00456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32296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8580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00456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532296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8458200" y="607320"/>
            <a:ext cx="316152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00456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32296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8580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00456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532296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8458200" y="607320"/>
            <a:ext cx="316152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00456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32296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8580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00456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532296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8458200" y="607320"/>
            <a:ext cx="316152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00456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32296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8580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300456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532296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8458200" y="607320"/>
            <a:ext cx="316152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8458200" y="607320"/>
            <a:ext cx="316152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300456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322960" y="60948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8580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body"/>
          </p:nvPr>
        </p:nvSpPr>
        <p:spPr>
          <a:xfrm>
            <a:off x="300456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 type="body"/>
          </p:nvPr>
        </p:nvSpPr>
        <p:spPr>
          <a:xfrm>
            <a:off x="5322960" y="3395520"/>
            <a:ext cx="220788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3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5333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199760" y="339552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199760" y="609480"/>
            <a:ext cx="334620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85800" y="3395520"/>
            <a:ext cx="6857640" cy="254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 hidden="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2" hidden="1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w="648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307880" y="1267560"/>
            <a:ext cx="9575640" cy="4307400"/>
          </a:xfrm>
          <a:prstGeom prst="rect">
            <a:avLst/>
          </a:prstGeom>
          <a:solidFill>
            <a:srgbClr val="FFFFFF"/>
          </a:solidFill>
          <a:ln w="6480">
            <a:noFill/>
          </a:ln>
          <a:effectLst>
            <a:outerShdw blurRad="50800" algn="ctr" rotWithShape="0">
              <a:srgbClr val="000000">
                <a:alpha val="66000"/>
              </a:srgbClr>
            </a:outerShdw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447920" y="1411560"/>
            <a:ext cx="9295560" cy="4034160"/>
          </a:xfrm>
          <a:prstGeom prst="rect">
            <a:avLst/>
          </a:prstGeom>
          <a:noFill/>
          <a:ln w="6480" cap="sq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5135760" y="1267560"/>
            <a:ext cx="1919520" cy="7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5249880" y="1267560"/>
            <a:ext cx="1691640" cy="615960"/>
            <a:chOff x="5249880" y="1267560"/>
            <a:chExt cx="1691640" cy="615960"/>
          </a:xfrm>
        </p:grpSpPr>
        <p:sp>
          <p:nvSpPr>
            <p:cNvPr id="8" name="Line 9"/>
            <p:cNvSpPr/>
            <p:nvPr/>
          </p:nvSpPr>
          <p:spPr>
            <a:xfrm>
              <a:off x="524988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694152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5249880" y="1883520"/>
              <a:ext cx="169164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3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w="648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200" cy="374832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200" cy="374832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 hidden="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 hidden="1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3" hidden="1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w="648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8119800" y="237600"/>
            <a:ext cx="3826080" cy="638208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Click icon to add picture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dt"/>
          </p:nvPr>
        </p:nvSpPr>
        <p:spPr>
          <a:xfrm>
            <a:off x="5662440" y="6035040"/>
            <a:ext cx="2071440" cy="36540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fld id="{4CFB0070-AD80-45FF-9991-576D97E3DEDB}" type="datetime1">
              <a:rPr lang="en-US" sz="1800" b="1" strike="noStrike" spc="-1">
                <a:solidFill>
                  <a:srgbClr val="FFFFFF"/>
                </a:solidFill>
                <a:latin typeface="Arial"/>
                <a:ea typeface="DejaVu Sans"/>
              </a:rPr>
              <a:t>6/7/2022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ftr"/>
          </p:nvPr>
        </p:nvSpPr>
        <p:spPr>
          <a:xfrm>
            <a:off x="612720" y="6035040"/>
            <a:ext cx="4587480" cy="36540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sldNum"/>
          </p:nvPr>
        </p:nvSpPr>
        <p:spPr>
          <a:xfrm>
            <a:off x="10396800" y="6035040"/>
            <a:ext cx="1225080" cy="36540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fld id="{22699632-D480-413A-A677-B2477884EA5F}" type="slidenum"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8254800" y="374760"/>
            <a:ext cx="3556800" cy="6107760"/>
          </a:xfrm>
          <a:prstGeom prst="rect">
            <a:avLst/>
          </a:prstGeom>
          <a:noFill/>
          <a:ln w="648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PlaceHolder 10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11"/>
          <p:cNvSpPr>
            <a:spLocks noGrp="1"/>
          </p:cNvSpPr>
          <p:nvPr>
            <p:ph type="body"/>
          </p:nvPr>
        </p:nvSpPr>
        <p:spPr>
          <a:xfrm>
            <a:off x="8477280" y="2386440"/>
            <a:ext cx="3144240" cy="351108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>
              <a:lnSpc>
                <a:spcPct val="110000"/>
              </a:lnSpc>
              <a:spcBef>
                <a:spcPts val="7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Edit Master text styles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w="648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233280" y="246600"/>
            <a:ext cx="11724840" cy="63644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Click icon to add picture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852480" y="2103480"/>
            <a:ext cx="5243040" cy="37476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Click icon to add picture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7680" cy="137088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656580"/>
                </a:solidFill>
                <a:latin typeface="Arial"/>
                <a:ea typeface="DejaVu Sans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6461640" y="2103120"/>
            <a:ext cx="4663080" cy="3748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Edit Master text styles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Third level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Fourth level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Fifth level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8"/>
          <p:cNvSpPr>
            <a:spLocks noGrp="1"/>
          </p:cNvSpPr>
          <p:nvPr>
            <p:ph type="dt"/>
          </p:nvPr>
        </p:nvSpPr>
        <p:spPr>
          <a:xfrm>
            <a:off x="7256880" y="6035040"/>
            <a:ext cx="2892240" cy="36504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fld id="{41530AB8-DF03-4F49-B193-E5C547BAC42A}" type="datetime1"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6/7/2022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46" name="PlaceHolder 9"/>
          <p:cNvSpPr>
            <a:spLocks noGrp="1"/>
          </p:cNvSpPr>
          <p:nvPr>
            <p:ph type="ftr"/>
          </p:nvPr>
        </p:nvSpPr>
        <p:spPr>
          <a:xfrm>
            <a:off x="1066680" y="6035040"/>
            <a:ext cx="5815800" cy="36504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47" name="PlaceHolder 10"/>
          <p:cNvSpPr>
            <a:spLocks noGrp="1"/>
          </p:cNvSpPr>
          <p:nvPr>
            <p:ph type="sldNum"/>
          </p:nvPr>
        </p:nvSpPr>
        <p:spPr>
          <a:xfrm>
            <a:off x="10287000" y="6035040"/>
            <a:ext cx="837360" cy="36504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fld id="{E95BF67E-0F74-4BA8-81D4-B90290BDC4F5}" type="slidenum"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3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48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8119800" y="237600"/>
            <a:ext cx="3826080" cy="638208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5"/>
          <p:cNvSpPr/>
          <p:nvPr/>
        </p:nvSpPr>
        <p:spPr>
          <a:xfrm>
            <a:off x="8254800" y="374760"/>
            <a:ext cx="3556800" cy="6107760"/>
          </a:xfrm>
          <a:prstGeom prst="rect">
            <a:avLst/>
          </a:prstGeom>
          <a:noFill/>
          <a:ln w="6480" cap="sq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PlaceHolder 6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Garamond"/>
              </a:rPr>
              <a:t>Click to edit Master title style</a:t>
            </a:r>
            <a:endParaRPr lang="ru-RU" sz="32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900" b="0" strike="noStrike" spc="-1">
                <a:solidFill>
                  <a:srgbClr val="000000"/>
                </a:solidFill>
                <a:latin typeface="Garamond"/>
              </a:rPr>
              <a:t>Edit Master text styles</a:t>
            </a:r>
            <a:endParaRPr lang="ru-RU" sz="1900" b="0" strike="noStrike" spc="-1">
              <a:solidFill>
                <a:srgbClr val="000000"/>
              </a:solidFill>
              <a:latin typeface="Garamond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latin typeface="Garamond"/>
              </a:rPr>
              <a:t>Second level</a:t>
            </a:r>
            <a:endParaRPr lang="ru-RU" sz="1600" b="0" strike="noStrike" spc="-1">
              <a:solidFill>
                <a:srgbClr val="000000"/>
              </a:solidFill>
              <a:latin typeface="Garamond"/>
            </a:endParaRPr>
          </a:p>
          <a:p>
            <a:pPr marL="731520" lvl="2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latin typeface="Garamond"/>
              </a:rPr>
              <a:t>Third level</a:t>
            </a:r>
            <a:endParaRPr lang="ru-RU" sz="1400" b="0" strike="noStrike" spc="-1">
              <a:solidFill>
                <a:srgbClr val="000000"/>
              </a:solidFill>
              <a:latin typeface="Garamond"/>
            </a:endParaRPr>
          </a:p>
          <a:p>
            <a:pPr marL="1005840" lvl="3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latin typeface="Garamond"/>
              </a:rPr>
              <a:t>Fourth level</a:t>
            </a:r>
            <a:endParaRPr lang="ru-RU" sz="1400" b="0" strike="noStrike" spc="-1">
              <a:solidFill>
                <a:srgbClr val="000000"/>
              </a:solidFill>
              <a:latin typeface="Garamond"/>
            </a:endParaRPr>
          </a:p>
          <a:p>
            <a:pPr marL="1280160" lvl="4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latin typeface="Garamond"/>
              </a:rPr>
              <a:t>Fifth level</a:t>
            </a:r>
            <a:endParaRPr lang="ru-RU" sz="14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1" name="PlaceHolder 8"/>
          <p:cNvSpPr>
            <a:spLocks noGrp="1"/>
          </p:cNvSpPr>
          <p:nvPr>
            <p:ph type="body"/>
          </p:nvPr>
        </p:nvSpPr>
        <p:spPr>
          <a:xfrm>
            <a:off x="8458200" y="2336760"/>
            <a:ext cx="3161520" cy="36064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7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Garamond"/>
              </a:rPr>
              <a:t>Edit Master text styles</a:t>
            </a:r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92" name="PlaceHolder 9"/>
          <p:cNvSpPr>
            <a:spLocks noGrp="1"/>
          </p:cNvSpPr>
          <p:nvPr>
            <p:ph type="dt"/>
          </p:nvPr>
        </p:nvSpPr>
        <p:spPr>
          <a:xfrm>
            <a:off x="5587920" y="6035040"/>
            <a:ext cx="1955520" cy="3654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985946C-B29B-4700-85D4-340F58F8ECEA}" type="datetime1">
              <a:rPr lang="en-US" sz="1000" b="0" strike="noStrike" spc="-1">
                <a:solidFill>
                  <a:srgbClr val="5C5C5C"/>
                </a:solidFill>
                <a:latin typeface="Garamond"/>
              </a:rPr>
              <a:t>6/7/2022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93" name="PlaceHolder 10"/>
          <p:cNvSpPr>
            <a:spLocks noGrp="1"/>
          </p:cNvSpPr>
          <p:nvPr>
            <p:ph type="ftr"/>
          </p:nvPr>
        </p:nvSpPr>
        <p:spPr>
          <a:xfrm>
            <a:off x="685800" y="6035040"/>
            <a:ext cx="4584240" cy="3654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94" name="PlaceHolder 11"/>
          <p:cNvSpPr>
            <a:spLocks noGrp="1"/>
          </p:cNvSpPr>
          <p:nvPr>
            <p:ph type="sldNum"/>
          </p:nvPr>
        </p:nvSpPr>
        <p:spPr>
          <a:xfrm>
            <a:off x="10396800" y="6035040"/>
            <a:ext cx="1222920" cy="3654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FDE9B4F-6D2F-44D3-B9DA-880254799896}" type="slidenum">
              <a:rPr lang="en-US" sz="1000" b="0" strike="noStrike" spc="-1">
                <a:solidFill>
                  <a:srgbClr val="5C5C5C"/>
                </a:solidFill>
                <a:latin typeface="Garamond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8" name="Picture 3_2" descr="Man in headphones with a laptop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39" name="CustomShape 2"/>
          <p:cNvSpPr/>
          <p:nvPr/>
        </p:nvSpPr>
        <p:spPr>
          <a:xfrm>
            <a:off x="1307880" y="1267560"/>
            <a:ext cx="9575640" cy="4307400"/>
          </a:xfrm>
          <a:prstGeom prst="rect">
            <a:avLst/>
          </a:prstGeom>
          <a:noFill/>
          <a:ln w="9360" cap="sq">
            <a:solidFill>
              <a:schemeClr val="tx1">
                <a:lumMod val="75000"/>
                <a:lumOff val="25000"/>
              </a:schemeClr>
            </a:solidFill>
            <a:miter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3"/>
          <p:cNvSpPr/>
          <p:nvPr/>
        </p:nvSpPr>
        <p:spPr>
          <a:xfrm>
            <a:off x="1769400" y="2091240"/>
            <a:ext cx="8652240" cy="246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200" b="0" strike="noStrike" cap="all" spc="-100">
                <a:solidFill>
                  <a:srgbClr val="FFC000"/>
                </a:solidFill>
                <a:latin typeface="Garamond"/>
                <a:ea typeface="DejaVu Sans"/>
              </a:rPr>
              <a:t>DFS Installation  and configuration </a:t>
            </a:r>
            <a:br/>
            <a:r>
              <a:rPr lang="en-US" sz="3200" b="0" strike="noStrike" cap="all" spc="-100">
                <a:solidFill>
                  <a:srgbClr val="FFC000"/>
                </a:solidFill>
                <a:latin typeface="Garamond"/>
                <a:ea typeface="DejaVu Sans"/>
              </a:rPr>
              <a:t>in windows server 2016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1769400" y="4623120"/>
            <a:ext cx="865440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2400" b="0" strike="noStrike" spc="75">
                <a:solidFill>
                  <a:srgbClr val="FFC000"/>
                </a:solidFill>
                <a:latin typeface="Garamond"/>
                <a:ea typeface="DejaVu Sans"/>
              </a:rPr>
              <a:t>Presentation Subtitle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1447920" y="1411560"/>
            <a:ext cx="9295560" cy="4034160"/>
          </a:xfrm>
          <a:prstGeom prst="rect">
            <a:avLst/>
          </a:prstGeom>
          <a:noFill/>
          <a:ln w="9360" cap="sq">
            <a:solidFill>
              <a:schemeClr val="tx1">
                <a:lumMod val="75000"/>
                <a:lumOff val="25000"/>
                <a:alpha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Content Placeholder 5" descr="Group of people work"/>
          <p:cNvPicPr/>
          <p:nvPr/>
        </p:nvPicPr>
        <p:blipFill>
          <a:blip r:embed="rId3">
            <a:alphaModFix amt="10000"/>
          </a:blip>
          <a:stretch/>
        </p:blipFill>
        <p:spPr>
          <a:xfrm>
            <a:off x="233280" y="248760"/>
            <a:ext cx="11724480" cy="6361920"/>
          </a:xfrm>
          <a:prstGeom prst="rect">
            <a:avLst/>
          </a:prstGeom>
          <a:ln>
            <a:noFill/>
          </a:ln>
        </p:spPr>
      </p:pic>
      <p:sp>
        <p:nvSpPr>
          <p:cNvPr id="244" name="CustomShape 1"/>
          <p:cNvSpPr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strike="noStrike" spc="-1">
                <a:solidFill>
                  <a:srgbClr val="656580"/>
                </a:solidFill>
                <a:latin typeface="Garamond"/>
                <a:ea typeface="DejaVu Sans"/>
              </a:rPr>
              <a:t>Outline</a:t>
            </a:r>
            <a:endParaRPr lang="en-US" sz="480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940077776"/>
              </p:ext>
            </p:extLst>
          </p:nvPr>
        </p:nvGraphicFramePr>
        <p:xfrm>
          <a:off x="685800" y="2037600"/>
          <a:ext cx="10816200" cy="352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Placeholder 5" descr="Young man is writing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46" name="TextShape 1"/>
          <p:cNvSpPr txBox="1"/>
          <p:nvPr/>
        </p:nvSpPr>
        <p:spPr>
          <a:xfrm>
            <a:off x="774000" y="727560"/>
            <a:ext cx="4601880" cy="1717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DFS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774000" y="2539080"/>
            <a:ext cx="4601880" cy="347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799"/>
              </a:spcBef>
              <a:buClr>
                <a:srgbClr val="41242D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41242D"/>
                </a:solidFill>
                <a:latin typeface="Arial"/>
                <a:ea typeface="DejaVu Sans"/>
              </a:rPr>
              <a:t>(DFS) is the abbreviation of the distributed file system.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799"/>
              </a:spcBef>
              <a:buClr>
                <a:srgbClr val="41242D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41242D"/>
                </a:solidFill>
                <a:latin typeface="Arial"/>
                <a:ea typeface="DejaVu Sans"/>
              </a:rPr>
              <a:t>Which is a file system that store data on a server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799"/>
              </a:spcBef>
              <a:buClr>
                <a:srgbClr val="41242D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41242D"/>
                </a:solidFill>
                <a:latin typeface="Arial"/>
                <a:ea typeface="DejaVu Sans"/>
              </a:rPr>
              <a:t>Through DFS, you can easily share information and files between users on the network in a controlled and authorized manner.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Placeholder 5" descr="People discuss some documents"/>
          <p:cNvPicPr/>
          <p:nvPr/>
        </p:nvPicPr>
        <p:blipFill>
          <a:blip r:embed="rId3">
            <a:alphaModFix amt="10000"/>
          </a:blip>
          <a:stretch/>
        </p:blipFill>
        <p:spPr>
          <a:xfrm>
            <a:off x="233280" y="247680"/>
            <a:ext cx="11724840" cy="6362280"/>
          </a:xfrm>
          <a:prstGeom prst="rect">
            <a:avLst/>
          </a:prstGeom>
          <a:ln>
            <a:noFill/>
          </a:ln>
        </p:spPr>
      </p:pic>
      <p:sp>
        <p:nvSpPr>
          <p:cNvPr id="249" name="TextShape 1"/>
          <p:cNvSpPr txBox="1"/>
          <p:nvPr/>
        </p:nvSpPr>
        <p:spPr>
          <a:xfrm>
            <a:off x="1066680" y="642600"/>
            <a:ext cx="10057680" cy="137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656580"/>
                </a:solidFill>
                <a:latin typeface="Arial"/>
                <a:ea typeface="DejaVu Sans"/>
              </a:rPr>
              <a:t>How does DFS work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537259926"/>
              </p:ext>
            </p:extLst>
          </p:nvPr>
        </p:nvGraphicFramePr>
        <p:xfrm>
          <a:off x="6461280" y="2103480"/>
          <a:ext cx="4663800" cy="374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50" name="Picture Placeholder 5" descr="Man shows something on the laptop"/>
          <p:cNvPicPr/>
          <p:nvPr/>
        </p:nvPicPr>
        <p:blipFill>
          <a:blip r:embed="rId9"/>
          <a:stretch/>
        </p:blipFill>
        <p:spPr>
          <a:xfrm>
            <a:off x="852480" y="2103480"/>
            <a:ext cx="5243040" cy="374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Content Placeholder 7"/>
          <p:cNvPicPr/>
          <p:nvPr/>
        </p:nvPicPr>
        <p:blipFill>
          <a:blip r:embed="rId3"/>
          <a:stretch/>
        </p:blipFill>
        <p:spPr>
          <a:xfrm>
            <a:off x="685800" y="451080"/>
            <a:ext cx="6857640" cy="5230080"/>
          </a:xfrm>
          <a:prstGeom prst="rect">
            <a:avLst/>
          </a:prstGeom>
          <a:ln>
            <a:noFill/>
          </a:ln>
        </p:spPr>
      </p:pic>
      <p:sp>
        <p:nvSpPr>
          <p:cNvPr id="252" name="CustomShape 1"/>
          <p:cNvSpPr/>
          <p:nvPr/>
        </p:nvSpPr>
        <p:spPr>
          <a:xfrm>
            <a:off x="7851600" y="109800"/>
            <a:ext cx="4230360" cy="665640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7851600" y="384120"/>
            <a:ext cx="4108320" cy="6107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/>
        </p:style>
      </p:sp>
      <p:sp>
        <p:nvSpPr>
          <p:cNvPr id="254" name="CustomShape 3"/>
          <p:cNvSpPr/>
          <p:nvPr/>
        </p:nvSpPr>
        <p:spPr>
          <a:xfrm>
            <a:off x="8095320" y="646200"/>
            <a:ext cx="3657240" cy="19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Garamond"/>
              </a:rPr>
              <a:t>Domain-based DFS namespace</a:t>
            </a:r>
            <a:endParaRPr lang="en-US" sz="28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56543B"/>
              </a:buClr>
              <a:buFont typeface="Wingdings" charset="2"/>
              <a:buChar char=""/>
            </a:pPr>
            <a:r>
              <a:rPr lang="en-US" sz="1800" b="1" strike="noStrike" spc="-1">
                <a:solidFill>
                  <a:srgbClr val="56543B"/>
                </a:solidFill>
                <a:latin typeface="Garamond"/>
              </a:rPr>
              <a:t>Use Active directory </a:t>
            </a:r>
            <a:endParaRPr lang="en-US" sz="18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56543B"/>
              </a:buClr>
              <a:buFont typeface="Wingdings" charset="2"/>
              <a:buChar char=""/>
            </a:pPr>
            <a:r>
              <a:rPr lang="en-US" sz="1800" b="1" strike="noStrike" spc="-1">
                <a:solidFill>
                  <a:srgbClr val="56543B"/>
                </a:solidFill>
                <a:latin typeface="Garamond"/>
              </a:rPr>
              <a:t>Support multiple root </a:t>
            </a:r>
            <a:br/>
            <a:r>
              <a:rPr lang="ru-RU" sz="2800" b="1" strike="noStrike" spc="-1">
                <a:solidFill>
                  <a:srgbClr val="000000"/>
                </a:solidFill>
                <a:latin typeface="Garamond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8107560" y="3231000"/>
            <a:ext cx="362052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Garamond"/>
              </a:rPr>
              <a:t>Standalone DFS namespace:</a:t>
            </a:r>
            <a:endParaRPr lang="en-US" sz="28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800" b="0" strike="noStrike" spc="-1">
                <a:solidFill>
                  <a:srgbClr val="000000"/>
                </a:solidFill>
                <a:latin typeface="Garamond"/>
              </a:rPr>
              <a:t>Don’t use Active directory</a:t>
            </a:r>
            <a:endParaRPr lang="en-US" sz="18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1800" b="0" strike="noStrike" spc="-1">
                <a:solidFill>
                  <a:srgbClr val="000000"/>
                </a:solidFill>
                <a:latin typeface="Garamond"/>
              </a:rPr>
              <a:t>Support single root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Young man with the laptop">
            <a:extLst>
              <a:ext uri="{FF2B5EF4-FFF2-40B4-BE49-F238E27FC236}">
                <a16:creationId xmlns:a16="http://schemas.microsoft.com/office/drawing/2014/main" id="{B1DE2944-CBE6-437E-B09B-0F786EE86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" y="0"/>
            <a:ext cx="6391275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Advantage of DFS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2A7D9C9-44A9-4426-88FF-AAD1CA8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64082" y="2103120"/>
            <a:ext cx="4472921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It allows multiple user to access or store data</a:t>
            </a: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It allows remote sharing of data</a:t>
            </a: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It improve the ability to exchange data</a:t>
            </a: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Even if the server or disk fails, the DFS can provide data transparency.</a:t>
            </a: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It improves file availability, access time and network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51780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 a course presentation</Template>
  <TotalTime>6</TotalTime>
  <Words>161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Garamond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 of DFS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Nabi Jan</cp:lastModifiedBy>
  <cp:revision>11</cp:revision>
  <dcterms:created xsi:type="dcterms:W3CDTF">2022-06-03T06:22:56Z</dcterms:created>
  <dcterms:modified xsi:type="dcterms:W3CDTF">2022-06-07T07:34:40Z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