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"/>
  </p:notesMasterIdLst>
  <p:sldIdLst>
    <p:sldId id="256" r:id="rId4"/>
    <p:sldId id="257" r:id="rId5"/>
    <p:sldId id="273" r:id="rId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r>
            <a:rPr lang="en-US" sz="2400" b="1" dirty="0">
              <a:solidFill>
                <a:schemeClr val="bg2">
                  <a:lumMod val="50000"/>
                </a:schemeClr>
              </a:solidFill>
            </a:rPr>
            <a:t>What is DFS?</a:t>
          </a: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 phldrT="1" phldr="0"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How does DFS Work?</a:t>
          </a: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 phldrT="2" phldr="0"/>
      <dgm:spPr/>
      <dgm:t>
        <a:bodyPr/>
        <a:lstStyle/>
        <a:p>
          <a:endParaRPr lang="en-US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Advantage</a:t>
          </a:r>
          <a:r>
            <a:rPr lang="en-US" sz="2400" b="1" kern="1200" baseline="0" dirty="0">
              <a:solidFill>
                <a:schemeClr val="bg2">
                  <a:lumMod val="50000"/>
                </a:schemeClr>
              </a:solidFill>
            </a:rPr>
            <a:t> of DFS</a:t>
          </a:r>
          <a:endParaRPr lang="en-US" sz="2400" b="1" kern="1200" dirty="0">
            <a:solidFill>
              <a:schemeClr val="bg2">
                <a:lumMod val="50000"/>
              </a:schemeClr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 phldrT="3" phldr="0"/>
      <dgm:spPr/>
      <dgm:t>
        <a:bodyPr/>
        <a:lstStyle/>
        <a:p>
          <a:endParaRPr lang="en-US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Disadvantage of DFS</a:t>
          </a: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 phldrT="4" phldr="0"/>
      <dgm:spPr/>
      <dgm:t>
        <a:bodyPr/>
        <a:lstStyle/>
        <a:p>
          <a:endParaRPr lang="en-US"/>
        </a:p>
      </dgm:t>
    </dgm:pt>
    <dgm:pt modelId="{C2F8C7F7-44C4-414A-BCCD-56E91DD0A77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Application of DFS</a:t>
          </a:r>
        </a:p>
      </dgm:t>
    </dgm:pt>
    <dgm:pt modelId="{E6C6DF88-9436-40D7-BA84-18FE896A6151}" type="parTrans" cxnId="{14D43B81-F92D-4CD8-9D1E-78CBF092C750}">
      <dgm:prSet/>
      <dgm:spPr/>
      <dgm:t>
        <a:bodyPr/>
        <a:lstStyle/>
        <a:p>
          <a:endParaRPr lang="en-US"/>
        </a:p>
      </dgm:t>
    </dgm:pt>
    <dgm:pt modelId="{4E39967D-43EF-4F15-814A-2F491D900D43}" type="sibTrans" cxnId="{14D43B81-F92D-4CD8-9D1E-78CBF092C750}">
      <dgm:prSet phldrT="5" phldr="0"/>
      <dgm:spPr/>
      <dgm:t>
        <a:bodyPr/>
        <a:lstStyle/>
        <a:p>
          <a:endParaRPr lang="en-US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5" custScaleX="115064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5" custScaleX="115064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5" custScaleX="115064" custLinFactNeighborX="97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5" custScaleX="115064" custLinFactNeighborX="976">
        <dgm:presLayoutVars>
          <dgm:bulletEnabled val="1"/>
        </dgm:presLayoutVars>
      </dgm:prSet>
      <dgm:spPr/>
    </dgm:pt>
    <dgm:pt modelId="{4F5C547E-E40F-424A-82FA-BB8EDB1515B0}" type="pres">
      <dgm:prSet presAssocID="{2804F27C-9BA9-4D07-AB02-74BE7DFA2C0E}" presName="sibTrans" presStyleCnt="0"/>
      <dgm:spPr/>
    </dgm:pt>
    <dgm:pt modelId="{435C0E89-FD70-4DD9-A771-832DBFC9ACBC}" type="pres">
      <dgm:prSet presAssocID="{C2F8C7F7-44C4-414A-BCCD-56E91DD0A777}" presName="node" presStyleLbl="node1" presStyleIdx="4" presStyleCnt="5" custScaleX="115064" custLinFactNeighborX="976">
        <dgm:presLayoutVars>
          <dgm:bulletEnabled val="1"/>
        </dgm:presLayoutVars>
      </dgm:prSet>
      <dgm:spPr/>
    </dgm:pt>
  </dgm:ptLst>
  <dgm:cxnLst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F765DD9-BF93-49A8-A6EA-AB13464D24B0}" type="presOf" srcId="{C2F8C7F7-44C4-414A-BCCD-56E91DD0A777}" destId="{435C0E89-FD70-4DD9-A771-832DBFC9ACBC}" srcOrd="0" destOrd="0" presId="urn:microsoft.com/office/officeart/2005/8/layout/default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92AFC3EA-4297-4063-94E0-C5A1BE863E54}" type="presParOf" srcId="{40FE0EB9-B287-43F6-ABB4-527CB1B94B4A}" destId="{4F5C547E-E40F-424A-82FA-BB8EDB1515B0}" srcOrd="7" destOrd="0" presId="urn:microsoft.com/office/officeart/2005/8/layout/default"/>
    <dgm:cxn modelId="{CBB0F55F-5C58-443F-989A-EC667A9C4731}" type="presParOf" srcId="{40FE0EB9-B287-43F6-ABB4-527CB1B94B4A}" destId="{435C0E89-FD70-4DD9-A771-832DBFC9ACB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477836" y="523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What is DFS?</a:t>
          </a:r>
        </a:p>
      </dsp:txBody>
      <dsp:txXfrm>
        <a:off x="477836" y="523"/>
        <a:ext cx="3123645" cy="1628821"/>
      </dsp:txXfrm>
    </dsp:sp>
    <dsp:sp modelId="{B86E23A3-742D-4587-88CF-2D56A8442149}">
      <dsp:nvSpPr>
        <dsp:cNvPr id="0" name=""/>
        <dsp:cNvSpPr/>
      </dsp:nvSpPr>
      <dsp:spPr>
        <a:xfrm>
          <a:off x="3872952" y="523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How does DFS Work?</a:t>
          </a:r>
        </a:p>
      </dsp:txBody>
      <dsp:txXfrm>
        <a:off x="3872952" y="523"/>
        <a:ext cx="3123645" cy="1628821"/>
      </dsp:txXfrm>
    </dsp:sp>
    <dsp:sp modelId="{D64973A5-4E87-44F1-B369-B0D5E0C2A462}">
      <dsp:nvSpPr>
        <dsp:cNvPr id="0" name=""/>
        <dsp:cNvSpPr/>
      </dsp:nvSpPr>
      <dsp:spPr>
        <a:xfrm>
          <a:off x="7268068" y="523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Advantage</a:t>
          </a:r>
          <a:r>
            <a:rPr lang="en-US" sz="2400" b="1" kern="1200" baseline="0" dirty="0">
              <a:solidFill>
                <a:schemeClr val="bg2">
                  <a:lumMod val="50000"/>
                </a:schemeClr>
              </a:solidFill>
            </a:rPr>
            <a:t> of DFS</a:t>
          </a:r>
          <a:endParaRPr lang="en-US" sz="240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7268068" y="523"/>
        <a:ext cx="3123645" cy="1628821"/>
      </dsp:txXfrm>
    </dsp:sp>
    <dsp:sp modelId="{18405FE4-7B27-4C69-B6FE-12C8B84249EF}">
      <dsp:nvSpPr>
        <dsp:cNvPr id="0" name=""/>
        <dsp:cNvSpPr/>
      </dsp:nvSpPr>
      <dsp:spPr>
        <a:xfrm>
          <a:off x="2175394" y="1900815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Disadvantage of DFS</a:t>
          </a:r>
        </a:p>
      </dsp:txBody>
      <dsp:txXfrm>
        <a:off x="2175394" y="1900815"/>
        <a:ext cx="3123645" cy="1628821"/>
      </dsp:txXfrm>
    </dsp:sp>
    <dsp:sp modelId="{435C0E89-FD70-4DD9-A771-832DBFC9ACBC}">
      <dsp:nvSpPr>
        <dsp:cNvPr id="0" name=""/>
        <dsp:cNvSpPr/>
      </dsp:nvSpPr>
      <dsp:spPr>
        <a:xfrm>
          <a:off x="5570510" y="1900815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Application of DFS</a:t>
          </a:r>
        </a:p>
      </dsp:txBody>
      <dsp:txXfrm>
        <a:off x="5570510" y="1900815"/>
        <a:ext cx="3123645" cy="1628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Garamond"/>
              </a:rPr>
              <a:t>Click to move the slide</a:t>
            </a: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4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4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5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DFF927A-A36E-4F5D-A436-8B599504171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288A2CB-1CBB-4EAC-9B1C-C90F9FD6B52A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0903860-D3EE-47B2-979F-F1D2F774D508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066680" y="4061160"/>
            <a:ext cx="466308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45636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643480" y="210312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219920" y="210312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066680" y="406116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2643480" y="406116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219920" y="406116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345636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466308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066680" y="4061160"/>
            <a:ext cx="466308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345636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2643480" y="210312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219920" y="210312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1066680" y="406116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2643480" y="406116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4219920" y="406116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45636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466308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1066680" y="4061160"/>
            <a:ext cx="466308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345636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2643480" y="210312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219920" y="210312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1066680" y="406116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body"/>
          </p:nvPr>
        </p:nvSpPr>
        <p:spPr>
          <a:xfrm>
            <a:off x="2643480" y="406116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4219920" y="406116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45636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466308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 hidden="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2" hidden="1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307880" y="1267560"/>
            <a:ext cx="9575640" cy="4307400"/>
          </a:xfrm>
          <a:prstGeom prst="rect">
            <a:avLst/>
          </a:prstGeom>
          <a:solidFill>
            <a:srgbClr val="FFFFFF"/>
          </a:solidFill>
          <a:ln w="6480">
            <a:noFill/>
          </a:ln>
          <a:effectLst>
            <a:outerShdw blurRad="50800" algn="ctr" rotWithShape="0">
              <a:srgbClr val="000000">
                <a:alpha val="66000"/>
              </a:srgbClr>
            </a:outerShdw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447920" y="1411560"/>
            <a:ext cx="9295560" cy="4034160"/>
          </a:xfrm>
          <a:prstGeom prst="rect">
            <a:avLst/>
          </a:prstGeom>
          <a:noFill/>
          <a:ln w="6480" cap="sq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5135760" y="1267560"/>
            <a:ext cx="1919520" cy="7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5249880" y="1267560"/>
            <a:ext cx="1691640" cy="615960"/>
            <a:chOff x="5249880" y="1267560"/>
            <a:chExt cx="1691640" cy="615960"/>
          </a:xfrm>
        </p:grpSpPr>
        <p:sp>
          <p:nvSpPr>
            <p:cNvPr id="8" name="Line 9"/>
            <p:cNvSpPr/>
            <p:nvPr/>
          </p:nvSpPr>
          <p:spPr>
            <a:xfrm>
              <a:off x="524988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694152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5249880" y="1883520"/>
              <a:ext cx="169164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1629000" y="2244960"/>
            <a:ext cx="8933040" cy="2436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rgbClr val="FFFFFF"/>
          </a:solidFill>
          <a:ln w="6480">
            <a:noFill/>
          </a:ln>
          <a:effectLst>
            <a:outerShdw blurRad="50800" algn="ctr" rotWithShape="0">
              <a:srgbClr val="000000">
                <a:alpha val="66000"/>
              </a:srgbClr>
            </a:outerShdw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w="6480" cap="sq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8"/>
          <p:cNvGrpSpPr/>
          <p:nvPr/>
        </p:nvGrpSpPr>
        <p:grpSpPr>
          <a:xfrm>
            <a:off x="5249880" y="1267560"/>
            <a:ext cx="1691640" cy="615960"/>
            <a:chOff x="5249880" y="1267560"/>
            <a:chExt cx="1691640" cy="615960"/>
          </a:xfrm>
        </p:grpSpPr>
        <p:sp>
          <p:nvSpPr>
            <p:cNvPr id="56" name="Line 9"/>
            <p:cNvSpPr/>
            <p:nvPr/>
          </p:nvSpPr>
          <p:spPr>
            <a:xfrm>
              <a:off x="524988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Line 10"/>
            <p:cNvSpPr/>
            <p:nvPr/>
          </p:nvSpPr>
          <p:spPr>
            <a:xfrm>
              <a:off x="694152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Line 11"/>
            <p:cNvSpPr/>
            <p:nvPr/>
          </p:nvSpPr>
          <p:spPr>
            <a:xfrm>
              <a:off x="5249880" y="1883520"/>
              <a:ext cx="1691640" cy="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9" name="PlaceHolder 12"/>
          <p:cNvSpPr>
            <a:spLocks noGrp="1"/>
          </p:cNvSpPr>
          <p:nvPr>
            <p:ph type="title"/>
          </p:nvPr>
        </p:nvSpPr>
        <p:spPr>
          <a:xfrm>
            <a:off x="1629000" y="2244960"/>
            <a:ext cx="8933400" cy="2436840"/>
          </a:xfrm>
          <a:prstGeom prst="rect">
            <a:avLst/>
          </a:prstGeom>
        </p:spPr>
        <p:txBody>
          <a:bodyPr anchor="ctr">
            <a:normAutofit fontScale="89000"/>
          </a:bodyPr>
          <a:lstStyle/>
          <a:p>
            <a:pPr algn="ctr">
              <a:lnSpc>
                <a:spcPct val="83000"/>
              </a:lnSpc>
            </a:pPr>
            <a:r>
              <a:rPr lang="en-US" sz="6800" b="0" strike="noStrike" cap="all" spc="-100">
                <a:solidFill>
                  <a:srgbClr val="262626"/>
                </a:solidFill>
                <a:latin typeface="Garamond"/>
              </a:rPr>
              <a:t>Click to edit Master title style</a:t>
            </a:r>
            <a:endParaRPr lang="ru-RU" sz="6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0" name="PlaceHolder 13"/>
          <p:cNvSpPr>
            <a:spLocks noGrp="1"/>
          </p:cNvSpPr>
          <p:nvPr>
            <p:ph type="dt"/>
          </p:nvPr>
        </p:nvSpPr>
        <p:spPr>
          <a:xfrm>
            <a:off x="5318640" y="1341360"/>
            <a:ext cx="1554120" cy="4852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fld id="{93267919-6102-4A88-B695-21E7B697275A}" type="datetime1">
              <a:rPr lang="en-US" sz="1300" b="0" strike="noStrike" spc="-1">
                <a:solidFill>
                  <a:srgbClr val="FFFFFF"/>
                </a:solidFill>
                <a:latin typeface="Garamond"/>
              </a:rPr>
              <a:t>6/6/2022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61" name="PlaceHolder 14"/>
          <p:cNvSpPr>
            <a:spLocks noGrp="1"/>
          </p:cNvSpPr>
          <p:nvPr>
            <p:ph type="ftr"/>
          </p:nvPr>
        </p:nvSpPr>
        <p:spPr>
          <a:xfrm>
            <a:off x="1629000" y="5177520"/>
            <a:ext cx="5729760" cy="2282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2" name="PlaceHolder 15"/>
          <p:cNvSpPr>
            <a:spLocks noGrp="1"/>
          </p:cNvSpPr>
          <p:nvPr>
            <p:ph type="sldNum"/>
          </p:nvPr>
        </p:nvSpPr>
        <p:spPr>
          <a:xfrm>
            <a:off x="8606880" y="5177520"/>
            <a:ext cx="1955520" cy="2282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931AD27-4C2B-4D3C-8C04-95BA2B0BA13E}" type="slidenum">
              <a:rPr lang="en-US" sz="1000" b="0" strike="noStrike" spc="-1">
                <a:solidFill>
                  <a:srgbClr val="5C5C5C"/>
                </a:solidFill>
                <a:latin typeface="Garamond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3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Garamond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Garamond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Garamond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Garamond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Garamond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Garamond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Garamond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PlaceHolder 4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">
                <a:solidFill>
                  <a:srgbClr val="262626"/>
                </a:solidFill>
                <a:latin typeface="Garamond"/>
              </a:rPr>
              <a:t>Click to edit Master title style</a:t>
            </a:r>
            <a:endParaRPr lang="ru-RU" sz="4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800" b="0" strike="noStrike" spc="-1">
                <a:solidFill>
                  <a:srgbClr val="000000"/>
                </a:solidFill>
                <a:latin typeface="Garamond"/>
              </a:rPr>
              <a:t>Edit Master text styles</a:t>
            </a:r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latin typeface="Garamond"/>
              </a:rPr>
              <a:t>Second level</a:t>
            </a:r>
            <a:endParaRPr lang="ru-RU" sz="1600" b="0" strike="noStrike" spc="-1">
              <a:solidFill>
                <a:srgbClr val="000000"/>
              </a:solidFill>
              <a:latin typeface="Garamond"/>
            </a:endParaRPr>
          </a:p>
          <a:p>
            <a:pPr marL="731520" lvl="2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latin typeface="Garamond"/>
              </a:rPr>
              <a:t>Third level</a:t>
            </a:r>
            <a:endParaRPr lang="ru-RU" sz="1400" b="0" strike="noStrike" spc="-1">
              <a:solidFill>
                <a:srgbClr val="000000"/>
              </a:solidFill>
              <a:latin typeface="Garamond"/>
            </a:endParaRPr>
          </a:p>
          <a:p>
            <a:pPr marL="1005840" lvl="3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latin typeface="Garamond"/>
              </a:rPr>
              <a:t>Fourth level</a:t>
            </a:r>
            <a:endParaRPr lang="ru-RU" sz="1400" b="0" strike="noStrike" spc="-1">
              <a:solidFill>
                <a:srgbClr val="000000"/>
              </a:solidFill>
              <a:latin typeface="Garamond"/>
            </a:endParaRPr>
          </a:p>
          <a:p>
            <a:pPr marL="1280160" lvl="4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latin typeface="Garamond"/>
              </a:rPr>
              <a:t>Fifth level</a:t>
            </a:r>
            <a:endParaRPr lang="ru-RU" sz="14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body"/>
          </p:nvPr>
        </p:nvSpPr>
        <p:spPr>
          <a:xfrm>
            <a:off x="6461640" y="2103120"/>
            <a:ext cx="4663080" cy="37486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800" b="0" strike="noStrike" spc="-1">
                <a:solidFill>
                  <a:srgbClr val="000000"/>
                </a:solidFill>
                <a:latin typeface="Garamond"/>
              </a:rPr>
              <a:t>Edit Master text styles</a:t>
            </a:r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latin typeface="Garamond"/>
              </a:rPr>
              <a:t>Second level</a:t>
            </a:r>
            <a:endParaRPr lang="ru-RU" sz="1600" b="0" strike="noStrike" spc="-1">
              <a:solidFill>
                <a:srgbClr val="000000"/>
              </a:solidFill>
              <a:latin typeface="Garamond"/>
            </a:endParaRPr>
          </a:p>
          <a:p>
            <a:pPr marL="731520" lvl="2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latin typeface="Garamond"/>
              </a:rPr>
              <a:t>Third level</a:t>
            </a:r>
            <a:endParaRPr lang="ru-RU" sz="1400" b="0" strike="noStrike" spc="-1">
              <a:solidFill>
                <a:srgbClr val="000000"/>
              </a:solidFill>
              <a:latin typeface="Garamond"/>
            </a:endParaRPr>
          </a:p>
          <a:p>
            <a:pPr marL="1005840" lvl="3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latin typeface="Garamond"/>
              </a:rPr>
              <a:t>Fourth level</a:t>
            </a:r>
            <a:endParaRPr lang="ru-RU" sz="1400" b="0" strike="noStrike" spc="-1">
              <a:solidFill>
                <a:srgbClr val="000000"/>
              </a:solidFill>
              <a:latin typeface="Garamond"/>
            </a:endParaRPr>
          </a:p>
          <a:p>
            <a:pPr marL="1280160" lvl="4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latin typeface="Garamond"/>
              </a:rPr>
              <a:t>Fifth level</a:t>
            </a:r>
            <a:endParaRPr lang="ru-RU" sz="14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 type="dt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D4E3C5D-67DD-4982-BB9A-4196C9AF8641}" type="datetime1">
              <a:rPr lang="en-US" sz="1000" b="0" strike="noStrike" spc="-1">
                <a:solidFill>
                  <a:srgbClr val="404040"/>
                </a:solidFill>
                <a:latin typeface="Garamond"/>
              </a:rPr>
              <a:t>6/6/2022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07" name="PlaceHolder 8"/>
          <p:cNvSpPr>
            <a:spLocks noGrp="1"/>
          </p:cNvSpPr>
          <p:nvPr>
            <p:ph type="ftr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8" name="PlaceHolder 9"/>
          <p:cNvSpPr>
            <a:spLocks noGrp="1"/>
          </p:cNvSpPr>
          <p:nvPr>
            <p:ph type="sldNum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AE7FDDF-EF1A-42B6-9CF0-AA125F83BF1B}" type="slidenum">
              <a:rPr lang="en-US" sz="1000" b="0" strike="noStrike" spc="-1">
                <a:solidFill>
                  <a:srgbClr val="404040"/>
                </a:solidFill>
                <a:latin typeface="Garamond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2" name="Picture 3_2" descr="Man in headphones with a laptop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noFill/>
          <a:ln w="9360" cap="sq">
            <a:solidFill>
              <a:schemeClr val="tx1">
                <a:lumMod val="75000"/>
                <a:lumOff val="25000"/>
              </a:schemeClr>
            </a:solidFill>
            <a:miter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TextShape 3"/>
          <p:cNvSpPr txBox="1"/>
          <p:nvPr/>
        </p:nvSpPr>
        <p:spPr>
          <a:xfrm>
            <a:off x="1769400" y="2091240"/>
            <a:ext cx="8652600" cy="2461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200" b="0" strike="noStrike" cap="all" spc="-100">
                <a:solidFill>
                  <a:srgbClr val="FFC000"/>
                </a:solidFill>
                <a:latin typeface="Garamond"/>
              </a:rPr>
              <a:t>DFS Installation  and configuration </a:t>
            </a:r>
            <a:br/>
            <a:r>
              <a:rPr lang="en-US" sz="3200" b="0" strike="noStrike" cap="all" spc="-100">
                <a:solidFill>
                  <a:srgbClr val="FFC000"/>
                </a:solidFill>
                <a:latin typeface="Garamond"/>
              </a:rPr>
              <a:t>in windows server 2016</a:t>
            </a:r>
            <a:endParaRPr lang="ru-RU" sz="32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5" name="TextShape 4"/>
          <p:cNvSpPr txBox="1"/>
          <p:nvPr/>
        </p:nvSpPr>
        <p:spPr>
          <a:xfrm>
            <a:off x="1769400" y="4623120"/>
            <a:ext cx="8654760" cy="4568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2400" b="0" strike="noStrike" spc="77">
                <a:solidFill>
                  <a:srgbClr val="FFC000"/>
                </a:solidFill>
                <a:latin typeface="Garamond"/>
              </a:rPr>
              <a:t>Presentation Subtitle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w="9360" cap="sq">
            <a:solidFill>
              <a:schemeClr val="tx1">
                <a:lumMod val="75000"/>
                <a:lumOff val="25000"/>
                <a:alpha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Content Placeholder 5" descr="Group of people work"/>
          <p:cNvPicPr/>
          <p:nvPr/>
        </p:nvPicPr>
        <p:blipFill>
          <a:blip r:embed="rId3">
            <a:alphaModFix amt="10000"/>
          </a:blip>
          <a:stretch/>
        </p:blipFill>
        <p:spPr>
          <a:xfrm>
            <a:off x="233280" y="248760"/>
            <a:ext cx="11724840" cy="6362280"/>
          </a:xfrm>
          <a:prstGeom prst="rect">
            <a:avLst/>
          </a:prstGeom>
          <a:ln>
            <a:noFill/>
          </a:ln>
        </p:spPr>
      </p:pic>
      <p:sp>
        <p:nvSpPr>
          <p:cNvPr id="158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strike="noStrike" spc="-1">
                <a:solidFill>
                  <a:srgbClr val="656580"/>
                </a:solidFill>
                <a:latin typeface="Garamond"/>
              </a:rPr>
              <a:t>Outline</a:t>
            </a:r>
            <a:endParaRPr lang="ru-RU" sz="4800" b="0" strike="noStrike" spc="-1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324163745"/>
              </p:ext>
            </p:extLst>
          </p:nvPr>
        </p:nvGraphicFramePr>
        <p:xfrm>
          <a:off x="685800" y="2037600"/>
          <a:ext cx="10816560" cy="353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Young man is writing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1"/>
            <a:ext cx="12191998" cy="68579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What is DFS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4A91-7AB8-40C3-9C11-950FF5FC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(DFS) is the abbreviation of the distributed file system.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Which is a file system that store data on a server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Through DFS, you can easily share information and files between users on the network in a controlled and authorized manner.</a:t>
            </a:r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 a course presentation</Template>
  <TotalTime>5</TotalTime>
  <Words>76</Words>
  <Application>Microsoft Office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Garamond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What is DFS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Nabi Jan</cp:lastModifiedBy>
  <cp:revision>7</cp:revision>
  <dcterms:created xsi:type="dcterms:W3CDTF">2022-06-03T06:22:56Z</dcterms:created>
  <dcterms:modified xsi:type="dcterms:W3CDTF">2022-06-07T05:33:32Z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