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5143500" type="screen16x9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-9000" y="5213880"/>
            <a:ext cx="838908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-9000" y="5213880"/>
            <a:ext cx="838908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-9000" y="5213880"/>
            <a:ext cx="838908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754200" y="2877120"/>
            <a:ext cx="7329240" cy="1843920"/>
          </a:xfrm>
          <a:prstGeom prst="rect">
            <a:avLst/>
          </a:prstGeom>
          <a:noFill/>
          <a:ln>
            <a:noFill/>
          </a:ln>
          <a:effectLst>
            <a:outerShdw dist="37674" dir="270000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7030A0"/>
                </a:solidFill>
                <a:latin typeface="Calibri"/>
              </a:rPr>
              <a:t>Active Directory</a:t>
            </a:r>
            <a:r>
              <a:t/>
            </a:r>
            <a:br/>
            <a:r>
              <a:rPr lang="en-US" sz="4000" b="0" strike="noStrike" spc="-1">
                <a:solidFill>
                  <a:srgbClr val="7030A0"/>
                </a:solidFill>
                <a:latin typeface="Calibri"/>
              </a:rPr>
              <a:t>Installation &amp; Configuration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Certificate </a:t>
            </a:r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 It can create, validate and revoke public key certificates for internal uses of an </a:t>
            </a:r>
            <a:r>
              <a:rPr lang="en-US" dirty="0" smtClean="0"/>
              <a:t>organization.</a:t>
            </a:r>
          </a:p>
          <a:p>
            <a:r>
              <a:rPr lang="en-US" dirty="0" smtClean="0"/>
              <a:t>These </a:t>
            </a:r>
            <a:r>
              <a:rPr lang="en-US" dirty="0"/>
              <a:t>certificates can be used to </a:t>
            </a:r>
            <a:r>
              <a:rPr lang="en-US" dirty="0" smtClean="0"/>
              <a:t>encrypt: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Files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Emails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Network traffic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47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Federation </a:t>
            </a:r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part of the directory </a:t>
            </a:r>
            <a:r>
              <a:rPr lang="en-US" dirty="0" smtClean="0"/>
              <a:t>which is working for management </a:t>
            </a:r>
            <a:r>
              <a:rPr lang="en-US" dirty="0"/>
              <a:t>of </a:t>
            </a:r>
            <a:r>
              <a:rPr lang="en-US" dirty="0" smtClean="0"/>
              <a:t>domains.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07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Levels of Active Directory </a:t>
            </a:r>
            <a:r>
              <a:rPr lang="en-US" dirty="0" smtClean="0">
                <a:effectLst/>
              </a:rPr>
              <a:t>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domain</a:t>
            </a:r>
            <a:r>
              <a:rPr lang="en-US" dirty="0"/>
              <a:t> </a:t>
            </a:r>
            <a:r>
              <a:rPr lang="en-US" dirty="0" smtClean="0"/>
              <a:t>that shares </a:t>
            </a:r>
            <a:r>
              <a:rPr lang="en-US" dirty="0"/>
              <a:t>the same Active Directory database</a:t>
            </a:r>
            <a:r>
              <a:rPr lang="en-US" dirty="0" smtClean="0"/>
              <a:t>.</a:t>
            </a:r>
          </a:p>
          <a:p>
            <a:r>
              <a:rPr lang="en-US" dirty="0"/>
              <a:t>A </a:t>
            </a:r>
            <a:r>
              <a:rPr lang="en-US" b="1" dirty="0"/>
              <a:t>tree</a:t>
            </a:r>
            <a:r>
              <a:rPr lang="en-US" dirty="0"/>
              <a:t> is a collection of one or more </a:t>
            </a:r>
            <a:r>
              <a:rPr lang="en-US" dirty="0" smtClean="0"/>
              <a:t>domains.</a:t>
            </a:r>
          </a:p>
          <a:p>
            <a:r>
              <a:rPr lang="en-US" dirty="0" smtClean="0"/>
              <a:t>A </a:t>
            </a:r>
            <a:r>
              <a:rPr lang="en-US" b="1" dirty="0"/>
              <a:t>forest</a:t>
            </a:r>
            <a:r>
              <a:rPr lang="en-US" dirty="0"/>
              <a:t> is a collection of </a:t>
            </a:r>
            <a:r>
              <a:rPr lang="en-US" dirty="0" smtClean="0"/>
              <a:t>trees</a:t>
            </a:r>
          </a:p>
          <a:p>
            <a:r>
              <a:rPr lang="en-US" dirty="0"/>
              <a:t>At the top of the structure is the forest</a:t>
            </a:r>
            <a:r>
              <a:rPr lang="en-US" i="1" dirty="0"/>
              <a:t>.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06389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2586960" y="128520"/>
            <a:ext cx="6107400" cy="72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7030A0"/>
                </a:solidFill>
                <a:latin typeface="Calibri"/>
              </a:rPr>
              <a:t>Group members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2433960" y="1502640"/>
            <a:ext cx="6260040" cy="320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2060"/>
                </a:solidFill>
                <a:latin typeface="Calibri"/>
              </a:rPr>
              <a:t>Mahdi </a:t>
            </a:r>
            <a:endParaRPr lang="en-US" sz="28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002060"/>
                </a:solidFill>
                <a:latin typeface="Calibri"/>
              </a:rPr>
              <a:t>Samiullah</a:t>
            </a:r>
            <a:r>
              <a:rPr lang="en-US" sz="2800" b="0" strike="noStrike" spc="-1" dirty="0">
                <a:solidFill>
                  <a:srgbClr val="002060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2060"/>
                </a:solidFill>
                <a:latin typeface="Calibri"/>
              </a:rPr>
              <a:t>Wardak</a:t>
            </a:r>
            <a:endParaRPr lang="en-US" sz="28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002060"/>
                </a:solidFill>
                <a:latin typeface="Calibri"/>
              </a:rPr>
              <a:t>Atiqullah</a:t>
            </a:r>
            <a:r>
              <a:rPr lang="en-US" sz="2800" b="0" strike="noStrike" spc="-1" dirty="0">
                <a:solidFill>
                  <a:srgbClr val="002060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2060"/>
                </a:solidFill>
                <a:latin typeface="Calibri"/>
              </a:rPr>
              <a:t>Hamraz</a:t>
            </a:r>
            <a:endParaRPr lang="en-US" sz="28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2060"/>
                </a:solidFill>
                <a:latin typeface="Calibri"/>
              </a:rPr>
              <a:t>Baha-</a:t>
            </a:r>
            <a:r>
              <a:rPr lang="en-US" sz="2800" b="0" strike="noStrike" spc="-1" dirty="0" err="1">
                <a:solidFill>
                  <a:srgbClr val="002060"/>
                </a:solidFill>
                <a:latin typeface="Calibri"/>
              </a:rPr>
              <a:t>ul</a:t>
            </a:r>
            <a:r>
              <a:rPr lang="en-US" sz="2800" b="0" strike="noStrike" spc="-1" dirty="0">
                <a:solidFill>
                  <a:srgbClr val="002060"/>
                </a:solidFill>
                <a:latin typeface="Calibri"/>
              </a:rPr>
              <a:t>-</a:t>
            </a:r>
            <a:r>
              <a:rPr lang="en-US" sz="2800" b="0" strike="noStrike" spc="-1" dirty="0" err="1">
                <a:solidFill>
                  <a:srgbClr val="002060"/>
                </a:solidFill>
                <a:latin typeface="Calibri"/>
              </a:rPr>
              <a:t>haq</a:t>
            </a:r>
            <a:r>
              <a:rPr lang="en-US" sz="2800" b="0" strike="noStrike" spc="-1" dirty="0">
                <a:solidFill>
                  <a:srgbClr val="002060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2060"/>
                </a:solidFill>
                <a:latin typeface="Calibri"/>
              </a:rPr>
              <a:t>Sharifi</a:t>
            </a:r>
            <a:endParaRPr lang="en-US" sz="28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 smtClean="0">
                <a:solidFill>
                  <a:srgbClr val="002060"/>
                </a:solidFill>
                <a:latin typeface="Calibri"/>
              </a:rPr>
              <a:t>Hidayatullah</a:t>
            </a:r>
            <a:r>
              <a:rPr lang="en-US" sz="2800" b="0" strike="noStrike" spc="-1" dirty="0" smtClean="0">
                <a:solidFill>
                  <a:srgbClr val="002060"/>
                </a:solidFill>
                <a:latin typeface="Calibri"/>
              </a:rPr>
              <a:t> </a:t>
            </a:r>
            <a:r>
              <a:rPr lang="en-US" sz="2800" b="0" strike="noStrike" spc="-1" dirty="0" err="1" smtClean="0">
                <a:solidFill>
                  <a:srgbClr val="002060"/>
                </a:solidFill>
                <a:latin typeface="Calibri"/>
              </a:rPr>
              <a:t>Nikzad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448920" y="586440"/>
            <a:ext cx="8245440" cy="76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7030A0"/>
                </a:solidFill>
                <a:latin typeface="Calibri"/>
              </a:rPr>
              <a:t>History of Active Directory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448920" y="1502640"/>
            <a:ext cx="8245440" cy="320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Microsoft previewed Active Directory in 1999, released it first with Windows 2000 Server.</a:t>
            </a:r>
            <a:endParaRPr lang="en-US" sz="2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Active Directory support was also added to </a:t>
            </a:r>
            <a:r>
              <a:rPr lang="en-US" sz="2800" b="1" strike="noStrike" spc="-1">
                <a:solidFill>
                  <a:srgbClr val="002060"/>
                </a:solidFill>
                <a:latin typeface="Calibri"/>
              </a:rPr>
              <a:t>Windows 95</a:t>
            </a: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, </a:t>
            </a:r>
            <a:r>
              <a:rPr lang="en-US" sz="2800" b="1" strike="noStrike" spc="-1">
                <a:solidFill>
                  <a:srgbClr val="002060"/>
                </a:solidFill>
                <a:latin typeface="Calibri"/>
              </a:rPr>
              <a:t>Windows 98 </a:t>
            </a: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and </a:t>
            </a:r>
            <a:r>
              <a:rPr lang="en-US" sz="2800" b="1" strike="noStrike" spc="-1">
                <a:solidFill>
                  <a:srgbClr val="002060"/>
                </a:solidFill>
                <a:latin typeface="Calibri"/>
              </a:rPr>
              <a:t>Windows NT 4.0</a:t>
            </a: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, with some features being </a:t>
            </a:r>
            <a:r>
              <a:rPr lang="en-US" sz="2800" b="1" i="1" strike="noStrike" spc="-1">
                <a:solidFill>
                  <a:srgbClr val="002060"/>
                </a:solidFill>
                <a:latin typeface="Calibri"/>
              </a:rPr>
              <a:t>unsupported.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448920" y="586440"/>
            <a:ext cx="8245440" cy="76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7030A0"/>
                </a:solidFill>
                <a:latin typeface="Calibri"/>
              </a:rPr>
              <a:t>Active Directory (AD)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448920" y="1502640"/>
            <a:ext cx="8245440" cy="320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AD is a directory service that runs on MS Windows Server</a:t>
            </a:r>
            <a:endParaRPr lang="en-US" sz="2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It enables administrators to manage permissions and control access to network resources</a:t>
            </a:r>
            <a:endParaRPr lang="en-US" sz="2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In AD data is stored in objects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448920" y="586440"/>
            <a:ext cx="8245080" cy="915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7030A0"/>
                </a:solidFill>
                <a:latin typeface="Calibri"/>
                <a:ea typeface="DejaVu Sans"/>
              </a:rPr>
              <a:t>Objects includes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444240" y="1655640"/>
            <a:ext cx="8245080" cy="320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Users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Groups 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Applications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Devices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Which categorized according to their name add attributes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448920" y="586440"/>
            <a:ext cx="8245080" cy="76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7030A0"/>
                </a:solidFill>
                <a:latin typeface="Calibri"/>
                <a:ea typeface="DejaVu Sans"/>
              </a:rPr>
              <a:t>Domain Controller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448920" y="1502640"/>
            <a:ext cx="8245080" cy="320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A server running the AD </a:t>
            </a:r>
            <a:r>
              <a:rPr lang="en-US" sz="2800" b="1" strike="noStrike" spc="-1">
                <a:solidFill>
                  <a:srgbClr val="002060"/>
                </a:solidFill>
                <a:latin typeface="Calibri"/>
                <a:ea typeface="DejaVu Sans"/>
              </a:rPr>
              <a:t>Domain Service</a:t>
            </a: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 (</a:t>
            </a:r>
            <a:r>
              <a:rPr lang="en-US" sz="2800" b="1" strike="noStrike" spc="-1">
                <a:solidFill>
                  <a:srgbClr val="002060"/>
                </a:solidFill>
                <a:latin typeface="Calibri"/>
                <a:ea typeface="DejaVu Sans"/>
              </a:rPr>
              <a:t>AD DS</a:t>
            </a: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) role is called a </a:t>
            </a:r>
            <a:r>
              <a:rPr lang="en-US" sz="2800" b="1" strike="noStrike" spc="-1">
                <a:solidFill>
                  <a:srgbClr val="002060"/>
                </a:solidFill>
                <a:latin typeface="Calibri"/>
                <a:ea typeface="DejaVu Sans"/>
              </a:rPr>
              <a:t>domain controller</a:t>
            </a: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.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It authenticates and authorizes all users and computers.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A domain controller is contacted when a user logs into a device.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OR accesses another device across the network.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448920" y="586440"/>
            <a:ext cx="8245080" cy="76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7030A0"/>
                </a:solidFill>
                <a:latin typeface="Calibri"/>
                <a:ea typeface="DejaVu Sans"/>
              </a:rPr>
              <a:t>Domain Services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448920" y="1502640"/>
            <a:ext cx="8245080" cy="320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Active Directory Domain Services (AD DS) is the foundation stone of every Windows domain network.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It stores information about members of the domain.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Defines their access rights.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The server running this service is called a </a:t>
            </a:r>
            <a:r>
              <a:rPr lang="en-US" sz="2800" b="1" strike="noStrike" spc="-1">
                <a:solidFill>
                  <a:srgbClr val="002060"/>
                </a:solidFill>
                <a:latin typeface="Calibri"/>
                <a:ea typeface="DejaVu Sans"/>
              </a:rPr>
              <a:t>domain controller</a:t>
            </a: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. 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448920" y="586440"/>
            <a:ext cx="8245080" cy="76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7030A0"/>
                </a:solidFill>
                <a:latin typeface="Calibri"/>
                <a:ea typeface="DejaVu Sans"/>
              </a:rPr>
              <a:t>Domain Services Examples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448920" y="1502640"/>
            <a:ext cx="8245080" cy="320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Group Policy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Encrypting File System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BitLocker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Domain Name Services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Remote Desktop Services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197405"/>
            <a:ext cx="8246070" cy="763525"/>
          </a:xfrm>
        </p:spPr>
        <p:txBody>
          <a:bodyPr/>
          <a:lstStyle/>
          <a:p>
            <a:r>
              <a:rPr lang="en-US" dirty="0"/>
              <a:t>Lightweight Directory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48965" y="2419045"/>
            <a:ext cx="8246070" cy="3206806"/>
          </a:xfrm>
        </p:spPr>
        <p:txBody>
          <a:bodyPr/>
          <a:lstStyle/>
          <a:p>
            <a:r>
              <a:rPr lang="en-US" dirty="0" smtClean="0"/>
              <a:t>It </a:t>
            </a:r>
            <a:r>
              <a:rPr lang="en-US" dirty="0"/>
              <a:t>provides a </a:t>
            </a:r>
            <a:r>
              <a:rPr lang="en-US" i="1" dirty="0"/>
              <a:t>Data Store</a:t>
            </a:r>
            <a:r>
              <a:rPr lang="en-US" dirty="0"/>
              <a:t> for the storage of directory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94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Words>178</Words>
  <Application>Microsoft Office PowerPoint</Application>
  <PresentationFormat>On-screen Show (16:9)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DejaVu Sans</vt:lpstr>
      <vt:lpstr>Symbol</vt:lpstr>
      <vt:lpstr>Wingdings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Lightweight Directory Services</vt:lpstr>
      <vt:lpstr>Certificate Services</vt:lpstr>
      <vt:lpstr>Federation Services</vt:lpstr>
      <vt:lpstr>Levels of Active Directory framework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Windows User</cp:lastModifiedBy>
  <cp:revision>13</cp:revision>
  <dcterms:created xsi:type="dcterms:W3CDTF">2017-08-01T15:40:51Z</dcterms:created>
  <dcterms:modified xsi:type="dcterms:W3CDTF">2022-06-07T07:01:54Z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</vt:i4>
  </property>
</Properties>
</file>