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7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9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91" r:id="rId3"/>
    <p:sldId id="382" r:id="rId4"/>
    <p:sldId id="343" r:id="rId5"/>
    <p:sldId id="408" r:id="rId6"/>
    <p:sldId id="401" r:id="rId7"/>
    <p:sldId id="365" r:id="rId8"/>
    <p:sldId id="403" r:id="rId9"/>
    <p:sldId id="402" r:id="rId10"/>
    <p:sldId id="385" r:id="rId11"/>
    <p:sldId id="404" r:id="rId12"/>
    <p:sldId id="414" r:id="rId13"/>
    <p:sldId id="405" r:id="rId14"/>
    <p:sldId id="406" r:id="rId15"/>
    <p:sldId id="407" r:id="rId16"/>
    <p:sldId id="409" r:id="rId17"/>
    <p:sldId id="410" r:id="rId18"/>
    <p:sldId id="413" r:id="rId19"/>
    <p:sldId id="411" r:id="rId20"/>
    <p:sldId id="412" r:id="rId21"/>
    <p:sldId id="359" r:id="rId22"/>
    <p:sldId id="356" r:id="rId23"/>
    <p:sldId id="357" r:id="rId24"/>
    <p:sldId id="358" r:id="rId25"/>
    <p:sldId id="3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0" autoAdjust="0"/>
    <p:restoredTop sz="96291" autoAdjust="0"/>
  </p:normalViewPr>
  <p:slideViewPr>
    <p:cSldViewPr snapToGrid="0" showGuides="1">
      <p:cViewPr varScale="1">
        <p:scale>
          <a:sx n="122" d="100"/>
          <a:sy n="122" d="100"/>
        </p:scale>
        <p:origin x="4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35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https://ke.qq.com/comment/index.html?cid=341933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1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5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7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1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5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1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7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8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slideLayout" Target="../slideLayouts/slideLayout12.xml"/><Relationship Id="rId9" Type="http://schemas.openxmlformats.org/officeDocument/2006/relationships/notesSlide" Target="../notesSlides/notesSlide1.xml"/><Relationship Id="rId10" Type="http://schemas.openxmlformats.org/officeDocument/2006/relationships/image" Target="../media/image1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8.jpeg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tags" Target="../tags/tag57.xml"/><Relationship Id="rId3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tags" Target="../tags/tag59.xml"/><Relationship Id="rId3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tags" Target="../tags/tag60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.xml"/><Relationship Id="rId6" Type="http://schemas.openxmlformats.org/officeDocument/2006/relationships/image" Target="../media/image23.jpg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image" Target="../media/image2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tags" Target="../tags/tag68.xm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4" Type="http://schemas.openxmlformats.org/officeDocument/2006/relationships/tags" Target="../tags/tag72.xml"/><Relationship Id="rId5" Type="http://schemas.openxmlformats.org/officeDocument/2006/relationships/tags" Target="../tags/tag73.xml"/><Relationship Id="rId6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0.xml"/><Relationship Id="rId7" Type="http://schemas.openxmlformats.org/officeDocument/2006/relationships/hyperlink" Target="https://ke.qq.com/course/287404?tuin=26609d6" TargetMode="External"/><Relationship Id="rId8" Type="http://schemas.openxmlformats.org/officeDocument/2006/relationships/hyperlink" Target="https://user.qzone.qq.com/2470523467/311" TargetMode="External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" Type="http://schemas.openxmlformats.org/officeDocument/2006/relationships/tags" Target="../tags/tag76.xml"/><Relationship Id="rId2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tags" Target="../tags/tag22.xml"/><Relationship Id="rId12" Type="http://schemas.openxmlformats.org/officeDocument/2006/relationships/tags" Target="../tags/tag23.xml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3.xml"/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tags" Target="../tags/tag17.xml"/><Relationship Id="rId7" Type="http://schemas.openxmlformats.org/officeDocument/2006/relationships/tags" Target="../tags/tag18.xml"/><Relationship Id="rId8" Type="http://schemas.openxmlformats.org/officeDocument/2006/relationships/tags" Target="../tags/tag19.xml"/><Relationship Id="rId9" Type="http://schemas.openxmlformats.org/officeDocument/2006/relationships/tags" Target="../tags/tag20.xml"/><Relationship Id="rId10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Relationship Id="rId5" Type="http://schemas.openxmlformats.org/officeDocument/2006/relationships/hyperlink" Target="https://github.com/Tencent/MMKV/blob/master/readme_cn.md" TargetMode="External"/><Relationship Id="rId6" Type="http://schemas.openxmlformats.org/officeDocument/2006/relationships/image" Target="../media/image7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tags" Target="../tags/tag38.xml"/><Relationship Id="rId12" Type="http://schemas.openxmlformats.org/officeDocument/2006/relationships/tags" Target="../tags/tag39.xml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5.xml"/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tags" Target="../tags/tag32.x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tags" Target="../tags/tag35.xml"/><Relationship Id="rId9" Type="http://schemas.openxmlformats.org/officeDocument/2006/relationships/tags" Target="../tags/tag36.xml"/><Relationship Id="rId10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968586" y="1385633"/>
            <a:ext cx="825691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性能优化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680918" cy="369332"/>
            <a:chOff x="1139058" y="5604513"/>
            <a:chExt cx="3680918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3217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</a:t>
              </a:r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老师</a:t>
              </a:r>
              <a:r>
                <a:rPr lang="en-US" altLang="zh-CN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Lance</a:t>
              </a:r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2260035406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往期视频阿媛老师：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2807762965</a:t>
              </a: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6372" y="2658353"/>
            <a:ext cx="1073806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微信高性能</a:t>
            </a:r>
            <a:r>
              <a:rPr lang="en-US" altLang="zh-CN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MMKV</a:t>
            </a:r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组件原理与实现</a:t>
            </a:r>
          </a:p>
        </p:txBody>
      </p:sp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数据组织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总体结构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8764025619&amp;di=f8786e9a1cfa215c931c6d637c63e950&amp;imgtype=0&amp;src=http%3A%2F%2Fimg1.gtimg.com%2Fhengyang_house%2Fpics%2Fhv1%2F10%2F134%2F144%2F93977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154" y="1592229"/>
            <a:ext cx="50482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48764090205&amp;di=6efd8def67fc84cc6bb0bb61ac1f8489&amp;imgtype=0&amp;src=http%3A%2F%2Fimg1.cheshi-img.com%2Fproduct%2F1_1024%2Fp%2F27800%2F27812%2F5031b7bd7b98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74" y="1135029"/>
            <a:ext cx="2084317" cy="156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timgsa.baidu.com/timg?image&amp;quality=80&amp;size=b9999_10000&amp;sec=1548764090205&amp;di=6efd8def67fc84cc6bb0bb61ac1f8489&amp;imgtype=0&amp;src=http%3A%2F%2Fimg1.cheshi-img.com%2Fproduct%2F1_1024%2Fp%2F27800%2F27812%2F5031b7bd7b98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74" y="2850636"/>
            <a:ext cx="2059636" cy="154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timgsa.baidu.com/timg?image&amp;quality=80&amp;size=b9999_10000&amp;sec=1548764090205&amp;di=6efd8def67fc84cc6bb0bb61ac1f8489&amp;imgtype=0&amp;src=http%3A%2F%2Fimg1.cheshi-img.com%2Fproduct%2F1_1024%2Fp%2F27800%2F27812%2F5031b7bd7b98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74" y="4568903"/>
            <a:ext cx="2036133" cy="15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267201" y="327836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VS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数据组织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总体结构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50" y="1741143"/>
            <a:ext cx="7496047" cy="28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数据组织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整型编码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4741" y="1203388"/>
            <a:ext cx="8337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个字节保存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位数据</a:t>
            </a:r>
            <a:endParaRPr kumimoji="1"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写入的数据 </a:t>
            </a:r>
            <a:r>
              <a:rPr lang="en-US" altLang="zh-CN" dirty="0"/>
              <a:t>&lt;= </a:t>
            </a:r>
            <a:r>
              <a:rPr lang="en-US" altLang="zh-CN" dirty="0" smtClean="0"/>
              <a:t>0x7f</a:t>
            </a:r>
            <a:r>
              <a:rPr lang="zh-CN" altLang="en-US" dirty="0" smtClean="0"/>
              <a:t> 那么</a:t>
            </a:r>
            <a:r>
              <a:rPr lang="zh-CN" altLang="en-US" dirty="0"/>
              <a:t>使用</a:t>
            </a:r>
            <a:r>
              <a:rPr lang="en-US" altLang="zh-CN" dirty="0"/>
              <a:t>7</a:t>
            </a:r>
            <a:r>
              <a:rPr lang="zh-CN" altLang="en-US" dirty="0" smtClean="0"/>
              <a:t>位即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个字节表示。</a:t>
            </a:r>
            <a:endParaRPr lang="en-US" altLang="zh-CN" dirty="0" smtClean="0"/>
          </a:p>
          <a:p>
            <a:r>
              <a:rPr kumimoji="1" lang="zh-CN" altLang="en-US" dirty="0" smtClean="0"/>
              <a:t>如果写入的数据 </a:t>
            </a:r>
            <a:r>
              <a:rPr kumimoji="1" lang="en-US" altLang="zh-CN" dirty="0" smtClean="0"/>
              <a:t>&gt; 0x7f </a:t>
            </a:r>
            <a:r>
              <a:rPr kumimoji="1" lang="zh-CN" altLang="en-US" dirty="0" smtClean="0"/>
              <a:t>那么先记录低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位数据，并将前一位设为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，继续执行判断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401" y="2139809"/>
            <a:ext cx="7988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6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数据组织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编码案例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6309305" y="1968595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34712"/>
              </p:ext>
            </p:extLst>
          </p:nvPr>
        </p:nvGraphicFramePr>
        <p:xfrm>
          <a:off x="886511" y="1266687"/>
          <a:ext cx="39317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36"/>
                <a:gridCol w="2669628"/>
              </a:tblGrid>
              <a:tr h="343788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进制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0x7f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71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进制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74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进制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solidFill>
                            <a:schemeClr val="tx1"/>
                          </a:solidFill>
                        </a:rPr>
                        <a:t>0000 0000 0111 1111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右箭头 10"/>
          <p:cNvSpPr/>
          <p:nvPr/>
        </p:nvSpPr>
        <p:spPr>
          <a:xfrm>
            <a:off x="5010484" y="1723697"/>
            <a:ext cx="1032964" cy="2732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kumimoji="1"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35657" y="1675665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 smtClean="0"/>
              <a:t>写入：</a:t>
            </a:r>
            <a:r>
              <a:rPr kumimoji="1" lang="en-US" altLang="zh-CN" dirty="0" smtClean="0"/>
              <a:t>0111 1111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10226"/>
              </p:ext>
            </p:extLst>
          </p:nvPr>
        </p:nvGraphicFramePr>
        <p:xfrm>
          <a:off x="854741" y="2757550"/>
          <a:ext cx="39317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36"/>
                <a:gridCol w="2669628"/>
              </a:tblGrid>
              <a:tr h="343788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进制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0x80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71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进制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74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进制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solidFill>
                            <a:schemeClr val="tx1"/>
                          </a:solidFill>
                        </a:rPr>
                        <a:t>0000 0000 1000 0000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4978714" y="3169555"/>
            <a:ext cx="1032964" cy="2732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kumimoji="1"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77532" y="2630107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 smtClean="0"/>
              <a:t>写入：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dirty="0" smtClean="0"/>
              <a:t>000 0000</a:t>
            </a:r>
          </a:p>
        </p:txBody>
      </p:sp>
      <p:sp>
        <p:nvSpPr>
          <p:cNvPr id="23" name="矩形 22"/>
          <p:cNvSpPr/>
          <p:nvPr/>
        </p:nvSpPr>
        <p:spPr>
          <a:xfrm>
            <a:off x="6277532" y="3731752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 smtClean="0"/>
              <a:t>写入：</a:t>
            </a:r>
            <a:r>
              <a:rPr kumimoji="1" lang="en-US" altLang="zh-CN" dirty="0" smtClean="0"/>
              <a:t>0000 0001</a:t>
            </a:r>
          </a:p>
        </p:txBody>
      </p:sp>
      <p:cxnSp>
        <p:nvCxnSpPr>
          <p:cNvPr id="16" name="肘形连接符 15"/>
          <p:cNvCxnSpPr>
            <a:stCxn id="23" idx="1"/>
            <a:endCxn id="21" idx="1"/>
          </p:cNvCxnSpPr>
          <p:nvPr/>
        </p:nvCxnSpPr>
        <p:spPr>
          <a:xfrm rot="10800000">
            <a:off x="6277532" y="2814774"/>
            <a:ext cx="12700" cy="11016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4334"/>
              </p:ext>
            </p:extLst>
          </p:nvPr>
        </p:nvGraphicFramePr>
        <p:xfrm>
          <a:off x="854741" y="4642785"/>
          <a:ext cx="39317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36"/>
                <a:gridCol w="2669628"/>
              </a:tblGrid>
              <a:tr h="343788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进制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0x100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171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进制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74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进制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solidFill>
                            <a:schemeClr val="tx1"/>
                          </a:solidFill>
                        </a:rPr>
                        <a:t>0000 0001 0000 0000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右箭头 28"/>
          <p:cNvSpPr/>
          <p:nvPr/>
        </p:nvSpPr>
        <p:spPr>
          <a:xfrm>
            <a:off x="4978714" y="5054790"/>
            <a:ext cx="1032964" cy="2732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kumimoji="1"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64969" y="4528109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 smtClean="0"/>
              <a:t>写入：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dirty="0" smtClean="0"/>
              <a:t>000 0000</a:t>
            </a:r>
          </a:p>
        </p:txBody>
      </p:sp>
      <p:sp>
        <p:nvSpPr>
          <p:cNvPr id="31" name="矩形 30"/>
          <p:cNvSpPr/>
          <p:nvPr/>
        </p:nvSpPr>
        <p:spPr>
          <a:xfrm>
            <a:off x="6277534" y="5525877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 smtClean="0"/>
              <a:t>写入</a:t>
            </a:r>
            <a:r>
              <a:rPr kumimoji="1" lang="zh-CN" altLang="en-US" dirty="0"/>
              <a:t>：</a:t>
            </a:r>
            <a:r>
              <a:rPr kumimoji="1" lang="en-US" altLang="zh-CN" dirty="0" smtClean="0"/>
              <a:t>0000 0010</a:t>
            </a:r>
          </a:p>
        </p:txBody>
      </p:sp>
      <p:cxnSp>
        <p:nvCxnSpPr>
          <p:cNvPr id="32" name="肘形连接符 31"/>
          <p:cNvCxnSpPr>
            <a:stCxn id="31" idx="1"/>
            <a:endCxn id="30" idx="1"/>
          </p:cNvCxnSpPr>
          <p:nvPr/>
        </p:nvCxnSpPr>
        <p:spPr>
          <a:xfrm rot="10800000">
            <a:off x="6264970" y="4712775"/>
            <a:ext cx="12565" cy="997768"/>
          </a:xfrm>
          <a:prstGeom prst="bentConnector3">
            <a:avLst>
              <a:gd name="adj1" fmla="val 1919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277531" y="3161009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/>
              <a:t>右移</a:t>
            </a:r>
            <a:r>
              <a:rPr kumimoji="1" lang="en-US" altLang="zh-CN" dirty="0"/>
              <a:t>7</a:t>
            </a:r>
            <a:r>
              <a:rPr kumimoji="1" lang="zh-CN" altLang="en-US" dirty="0"/>
              <a:t>位：</a:t>
            </a:r>
            <a:r>
              <a:rPr kumimoji="1" lang="en-US" altLang="zh-CN" dirty="0"/>
              <a:t>0000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0000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</p:txBody>
      </p:sp>
      <p:sp>
        <p:nvSpPr>
          <p:cNvPr id="36" name="矩形 35"/>
          <p:cNvSpPr/>
          <p:nvPr/>
        </p:nvSpPr>
        <p:spPr>
          <a:xfrm>
            <a:off x="6264969" y="5098852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/>
              <a:t>右移</a:t>
            </a:r>
            <a:r>
              <a:rPr kumimoji="1" lang="en-US" altLang="zh-CN" dirty="0"/>
              <a:t>7</a:t>
            </a:r>
            <a:r>
              <a:rPr kumimoji="1" lang="zh-CN" altLang="en-US" dirty="0"/>
              <a:t>位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0000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561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数据组织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计算需要字节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6309305" y="1968595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305" y="119366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b="1" dirty="0" smtClean="0">
                <a:solidFill>
                  <a:srgbClr val="CC7832"/>
                </a:solidFill>
              </a:rPr>
              <a:t>if </a:t>
            </a:r>
            <a:r>
              <a:rPr lang="mr-IN" altLang="zh-CN" dirty="0"/>
              <a:t>((value &amp; (</a:t>
            </a:r>
            <a:r>
              <a:rPr lang="mr-IN" altLang="zh-CN" dirty="0">
                <a:solidFill>
                  <a:srgbClr val="6897BB"/>
                </a:solidFill>
              </a:rPr>
              <a:t>0xffffffff </a:t>
            </a:r>
            <a:r>
              <a:rPr lang="mr-IN" altLang="zh-CN" dirty="0"/>
              <a:t>&lt;&lt; </a:t>
            </a:r>
            <a:r>
              <a:rPr lang="mr-IN" altLang="zh-CN" dirty="0">
                <a:solidFill>
                  <a:srgbClr val="6897BB"/>
                </a:solidFill>
              </a:rPr>
              <a:t>7</a:t>
            </a:r>
            <a:r>
              <a:rPr lang="mr-IN" altLang="zh-CN" dirty="0"/>
              <a:t>)) == 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r>
              <a:rPr lang="mr-IN" altLang="zh-CN" dirty="0"/>
              <a:t>) </a:t>
            </a:r>
            <a:r>
              <a:rPr lang="mr-IN" altLang="zh-CN" dirty="0" smtClean="0"/>
              <a:t>{</a:t>
            </a:r>
            <a:r>
              <a:rPr lang="en-US" altLang="zh-CN" dirty="0" smtClean="0"/>
              <a:t> 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</a:t>
            </a:r>
            <a:r>
              <a:rPr lang="mr-IN" altLang="zh-CN" dirty="0" smtClean="0">
                <a:solidFill>
                  <a:srgbClr val="808080"/>
                </a:solidFill>
              </a:rPr>
              <a:t>//</a:t>
            </a:r>
            <a:r>
              <a:rPr lang="zh-CN" altLang="mr-IN" dirty="0" smtClean="0">
                <a:solidFill>
                  <a:srgbClr val="808080"/>
                </a:solidFill>
              </a:rPr>
              <a:t>需要</a:t>
            </a:r>
            <a:r>
              <a:rPr lang="en-US" altLang="zh-CN" dirty="0" smtClean="0">
                <a:solidFill>
                  <a:srgbClr val="808080"/>
                </a:solidFill>
              </a:rPr>
              <a:t>1</a:t>
            </a:r>
            <a:r>
              <a:rPr lang="zh-CN" altLang="mr-IN" dirty="0" smtClean="0">
                <a:solidFill>
                  <a:srgbClr val="808080"/>
                </a:solidFill>
              </a:rPr>
              <a:t>个字节</a:t>
            </a:r>
            <a:r>
              <a:rPr lang="en-US" altLang="zh-CN" dirty="0" smtClean="0">
                <a:solidFill>
                  <a:srgbClr val="808080"/>
                </a:solidFill>
              </a:rPr>
              <a:t> </a:t>
            </a:r>
            <a:r>
              <a:rPr lang="mr-IN" altLang="zh-CN" dirty="0" smtClean="0">
                <a:solidFill>
                  <a:srgbClr val="CC7832"/>
                </a:solidFill>
              </a:rPr>
              <a:t/>
            </a:r>
            <a:br>
              <a:rPr lang="mr-IN" altLang="zh-CN" dirty="0" smtClean="0">
                <a:solidFill>
                  <a:srgbClr val="CC7832"/>
                </a:solidFill>
              </a:rPr>
            </a:br>
            <a:r>
              <a:rPr lang="mr-IN" altLang="zh-CN" dirty="0" smtClean="0"/>
              <a:t>} </a:t>
            </a:r>
            <a:r>
              <a:rPr lang="mr-IN" altLang="zh-CN" b="1" dirty="0">
                <a:solidFill>
                  <a:srgbClr val="CC7832"/>
                </a:solidFill>
              </a:rPr>
              <a:t>else if </a:t>
            </a:r>
            <a:r>
              <a:rPr lang="mr-IN" altLang="zh-CN" dirty="0"/>
              <a:t>((value &amp; (</a:t>
            </a:r>
            <a:r>
              <a:rPr lang="mr-IN" altLang="zh-CN" dirty="0">
                <a:solidFill>
                  <a:srgbClr val="6897BB"/>
                </a:solidFill>
              </a:rPr>
              <a:t>0xffffffff </a:t>
            </a:r>
            <a:r>
              <a:rPr lang="mr-IN" altLang="zh-CN" dirty="0"/>
              <a:t>&lt;&lt; </a:t>
            </a:r>
            <a:r>
              <a:rPr lang="mr-IN" altLang="zh-CN" dirty="0">
                <a:solidFill>
                  <a:srgbClr val="6897BB"/>
                </a:solidFill>
              </a:rPr>
              <a:t>14</a:t>
            </a:r>
            <a:r>
              <a:rPr lang="mr-IN" altLang="zh-CN" dirty="0"/>
              <a:t>)) == 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r>
              <a:rPr lang="mr-IN" altLang="zh-CN" dirty="0"/>
              <a:t>) {</a:t>
            </a:r>
            <a:br>
              <a:rPr lang="mr-IN" altLang="zh-CN" dirty="0"/>
            </a:br>
            <a:r>
              <a:rPr lang="en-US" altLang="zh-CN" dirty="0" smtClean="0"/>
              <a:t>      </a:t>
            </a:r>
            <a:r>
              <a:rPr lang="mr-IN" altLang="zh-CN" dirty="0" smtClean="0">
                <a:solidFill>
                  <a:srgbClr val="808080"/>
                </a:solidFill>
              </a:rPr>
              <a:t>//</a:t>
            </a:r>
            <a:r>
              <a:rPr lang="en-US" altLang="zh-CN" dirty="0" smtClean="0">
                <a:solidFill>
                  <a:srgbClr val="808080"/>
                </a:solidFill>
              </a:rPr>
              <a:t>2</a:t>
            </a:r>
            <a:r>
              <a:rPr lang="zh-CN" altLang="mr-IN" dirty="0" smtClean="0">
                <a:solidFill>
                  <a:srgbClr val="808080"/>
                </a:solidFill>
              </a:rPr>
              <a:t>个</a:t>
            </a:r>
            <a:r>
              <a:rPr lang="zh-CN" altLang="mr-IN" dirty="0">
                <a:solidFill>
                  <a:srgbClr val="808080"/>
                </a:solidFill>
              </a:rPr>
              <a:t>字</a:t>
            </a:r>
            <a:r>
              <a:rPr lang="zh-CN" altLang="mr-IN" dirty="0" smtClean="0">
                <a:solidFill>
                  <a:srgbClr val="808080"/>
                </a:solidFill>
              </a:rPr>
              <a:t>节</a:t>
            </a:r>
            <a:r>
              <a:rPr lang="mr-IN" altLang="zh-CN" dirty="0">
                <a:solidFill>
                  <a:srgbClr val="CC7832"/>
                </a:solidFill>
              </a:rPr>
              <a:t/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 smtClean="0"/>
              <a:t>} </a:t>
            </a:r>
            <a:r>
              <a:rPr lang="mr-IN" altLang="zh-CN" b="1" dirty="0">
                <a:solidFill>
                  <a:srgbClr val="CC7832"/>
                </a:solidFill>
              </a:rPr>
              <a:t>else if </a:t>
            </a:r>
            <a:r>
              <a:rPr lang="mr-IN" altLang="zh-CN" dirty="0"/>
              <a:t>((value &amp; (</a:t>
            </a:r>
            <a:r>
              <a:rPr lang="mr-IN" altLang="zh-CN" dirty="0">
                <a:solidFill>
                  <a:srgbClr val="6897BB"/>
                </a:solidFill>
              </a:rPr>
              <a:t>0xffffffff </a:t>
            </a:r>
            <a:r>
              <a:rPr lang="mr-IN" altLang="zh-CN" dirty="0"/>
              <a:t>&lt;&lt; </a:t>
            </a:r>
            <a:r>
              <a:rPr lang="mr-IN" altLang="zh-CN" dirty="0">
                <a:solidFill>
                  <a:srgbClr val="6897BB"/>
                </a:solidFill>
              </a:rPr>
              <a:t>21</a:t>
            </a:r>
            <a:r>
              <a:rPr lang="mr-IN" altLang="zh-CN" dirty="0"/>
              <a:t>)) == 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r>
              <a:rPr lang="mr-IN" altLang="zh-CN" dirty="0"/>
              <a:t>) {</a:t>
            </a:r>
            <a:br>
              <a:rPr lang="mr-IN" altLang="zh-CN" dirty="0"/>
            </a:br>
            <a:r>
              <a:rPr lang="en-US" altLang="zh-CN" dirty="0" smtClean="0"/>
              <a:t>      </a:t>
            </a:r>
            <a:r>
              <a:rPr lang="mr-IN" altLang="zh-CN" dirty="0" smtClean="0">
                <a:solidFill>
                  <a:srgbClr val="808080"/>
                </a:solidFill>
              </a:rPr>
              <a:t>//</a:t>
            </a:r>
            <a:r>
              <a:rPr lang="en-US" altLang="zh-CN" dirty="0" smtClean="0">
                <a:solidFill>
                  <a:srgbClr val="808080"/>
                </a:solidFill>
              </a:rPr>
              <a:t>3</a:t>
            </a:r>
            <a:r>
              <a:rPr lang="zh-CN" altLang="mr-IN" dirty="0" smtClean="0">
                <a:solidFill>
                  <a:srgbClr val="808080"/>
                </a:solidFill>
              </a:rPr>
              <a:t>个</a:t>
            </a:r>
            <a:r>
              <a:rPr lang="zh-CN" altLang="mr-IN" dirty="0">
                <a:solidFill>
                  <a:srgbClr val="808080"/>
                </a:solidFill>
              </a:rPr>
              <a:t>字</a:t>
            </a:r>
            <a:r>
              <a:rPr lang="zh-CN" altLang="mr-IN" dirty="0" smtClean="0">
                <a:solidFill>
                  <a:srgbClr val="808080"/>
                </a:solidFill>
              </a:rPr>
              <a:t>节</a:t>
            </a:r>
            <a:r>
              <a:rPr lang="en-US" altLang="zh-CN" dirty="0" smtClean="0">
                <a:solidFill>
                  <a:srgbClr val="808080"/>
                </a:solidFill>
              </a:rPr>
              <a:t>	</a:t>
            </a:r>
            <a:r>
              <a:rPr lang="mr-IN" altLang="zh-CN" dirty="0">
                <a:solidFill>
                  <a:srgbClr val="CC7832"/>
                </a:solidFill>
              </a:rPr>
              <a:t/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 smtClean="0"/>
              <a:t>} </a:t>
            </a:r>
            <a:r>
              <a:rPr lang="mr-IN" altLang="zh-CN" b="1" dirty="0">
                <a:solidFill>
                  <a:srgbClr val="CC7832"/>
                </a:solidFill>
              </a:rPr>
              <a:t>else if </a:t>
            </a:r>
            <a:r>
              <a:rPr lang="mr-IN" altLang="zh-CN" dirty="0"/>
              <a:t>((value &amp; (</a:t>
            </a:r>
            <a:r>
              <a:rPr lang="mr-IN" altLang="zh-CN" dirty="0">
                <a:solidFill>
                  <a:srgbClr val="6897BB"/>
                </a:solidFill>
              </a:rPr>
              <a:t>0xffffffff </a:t>
            </a:r>
            <a:r>
              <a:rPr lang="mr-IN" altLang="zh-CN" dirty="0"/>
              <a:t>&lt;&lt; </a:t>
            </a:r>
            <a:r>
              <a:rPr lang="mr-IN" altLang="zh-CN" dirty="0">
                <a:solidFill>
                  <a:srgbClr val="6897BB"/>
                </a:solidFill>
              </a:rPr>
              <a:t>28</a:t>
            </a:r>
            <a:r>
              <a:rPr lang="mr-IN" altLang="zh-CN" dirty="0"/>
              <a:t>)) == </a:t>
            </a:r>
            <a:r>
              <a:rPr lang="mr-IN" altLang="zh-CN" dirty="0">
                <a:solidFill>
                  <a:srgbClr val="6897BB"/>
                </a:solidFill>
              </a:rPr>
              <a:t>0</a:t>
            </a:r>
            <a:r>
              <a:rPr lang="mr-IN" altLang="zh-CN" dirty="0"/>
              <a:t>) {</a:t>
            </a:r>
            <a:br>
              <a:rPr lang="mr-IN" altLang="zh-CN" dirty="0"/>
            </a:br>
            <a:r>
              <a:rPr lang="en-US" altLang="zh-CN" dirty="0" smtClean="0"/>
              <a:t>      </a:t>
            </a:r>
            <a:r>
              <a:rPr lang="mr-IN" altLang="zh-CN" dirty="0" smtClean="0">
                <a:solidFill>
                  <a:srgbClr val="808080"/>
                </a:solidFill>
              </a:rPr>
              <a:t>//</a:t>
            </a:r>
            <a:r>
              <a:rPr lang="en-US" altLang="zh-CN" dirty="0" smtClean="0">
                <a:solidFill>
                  <a:srgbClr val="808080"/>
                </a:solidFill>
              </a:rPr>
              <a:t>4</a:t>
            </a:r>
            <a:r>
              <a:rPr lang="zh-CN" altLang="mr-IN" dirty="0" smtClean="0">
                <a:solidFill>
                  <a:srgbClr val="808080"/>
                </a:solidFill>
              </a:rPr>
              <a:t>个</a:t>
            </a:r>
            <a:r>
              <a:rPr lang="zh-CN" altLang="mr-IN" dirty="0">
                <a:solidFill>
                  <a:srgbClr val="808080"/>
                </a:solidFill>
              </a:rPr>
              <a:t>字节</a:t>
            </a:r>
            <a:r>
              <a:rPr lang="mr-IN" altLang="zh-CN" dirty="0">
                <a:solidFill>
                  <a:srgbClr val="CC7832"/>
                </a:solidFill>
              </a:rPr>
              <a:t/>
            </a:r>
            <a:br>
              <a:rPr lang="mr-IN" altLang="zh-CN" dirty="0">
                <a:solidFill>
                  <a:srgbClr val="CC7832"/>
                </a:solidFill>
              </a:rPr>
            </a:br>
            <a:r>
              <a:rPr lang="mr-IN" altLang="zh-CN" dirty="0" smtClean="0"/>
              <a:t>}</a:t>
            </a:r>
            <a:r>
              <a:rPr lang="zh-CN" altLang="en-US" dirty="0" smtClean="0"/>
              <a:t> </a:t>
            </a:r>
            <a:r>
              <a:rPr lang="mr-IN" altLang="zh-CN" b="1" dirty="0">
                <a:solidFill>
                  <a:srgbClr val="CC7832"/>
                </a:solidFill>
              </a:rPr>
              <a:t>else </a:t>
            </a:r>
            <a:r>
              <a:rPr lang="mr-IN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mr-IN" altLang="zh-CN" dirty="0" smtClean="0">
                <a:solidFill>
                  <a:srgbClr val="808080"/>
                </a:solidFill>
              </a:rPr>
              <a:t>//</a:t>
            </a:r>
            <a:r>
              <a:rPr lang="en-US" altLang="zh-CN" dirty="0" smtClean="0">
                <a:solidFill>
                  <a:srgbClr val="808080"/>
                </a:solidFill>
              </a:rPr>
              <a:t>5</a:t>
            </a:r>
            <a:r>
              <a:rPr lang="zh-CN" altLang="mr-IN" dirty="0" smtClean="0">
                <a:solidFill>
                  <a:srgbClr val="808080"/>
                </a:solidFill>
              </a:rPr>
              <a:t>个</a:t>
            </a:r>
            <a:r>
              <a:rPr lang="zh-CN" altLang="mr-IN" dirty="0">
                <a:solidFill>
                  <a:srgbClr val="808080"/>
                </a:solidFill>
              </a:rPr>
              <a:t>字节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 smtClean="0"/>
              <a:t>}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405" y="1186317"/>
            <a:ext cx="3491179" cy="41666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063" y="1197616"/>
            <a:ext cx="3462379" cy="41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写入方式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6309305" y="1968595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03167"/>
              </p:ext>
            </p:extLst>
          </p:nvPr>
        </p:nvGraphicFramePr>
        <p:xfrm>
          <a:off x="854741" y="2275086"/>
          <a:ext cx="16222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38"/>
                <a:gridCol w="811138"/>
              </a:tblGrid>
              <a:tr h="3350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350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350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35091">
                <a:tc gridSpan="2">
                  <a:txBody>
                    <a:bodyPr/>
                    <a:lstStyle/>
                    <a:p>
                      <a:pPr algn="ctr"/>
                      <a:r>
                        <a:rPr lang="mr-IN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04809" y="1200538"/>
            <a:ext cx="1027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增量写入：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不管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是否重复，直接将数据追加在前数据后。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14400" y="4519448"/>
            <a:ext cx="10394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全量写入：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当文件大小不够，这时候需要全量写入。将数据去掉重复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后，如果文件大小满足写入的数据大小，则可以直接更新全量写入，否则需要扩容。（实际上还会进行一些策略防止经常性的全量写入）</a:t>
            </a:r>
            <a:endParaRPr kumimoji="1"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826420" y="2673391"/>
            <a:ext cx="538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如果</a:t>
            </a:r>
            <a:r>
              <a:rPr lang="zh-CN" altLang="en-US" dirty="0">
                <a:solidFill>
                  <a:srgbClr val="FF0000"/>
                </a:solidFill>
              </a:rPr>
              <a:t>不断 </a:t>
            </a:r>
            <a:r>
              <a:rPr lang="zh-CN" altLang="en-US" dirty="0" smtClean="0">
                <a:solidFill>
                  <a:srgbClr val="FF0000"/>
                </a:solidFill>
              </a:rPr>
              <a:t>增量 追加内容，文件越来越大，怎么办？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81" y="2402451"/>
            <a:ext cx="1161649" cy="120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30381"/>
              </p:ext>
            </p:extLst>
          </p:nvPr>
        </p:nvGraphicFramePr>
        <p:xfrm>
          <a:off x="914400" y="4461393"/>
          <a:ext cx="10300138" cy="1258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0138"/>
              </a:tblGrid>
              <a:tr h="12583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26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扩容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4809" y="1905112"/>
            <a:ext cx="9626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</a:rPr>
              <a:t>//</a:t>
            </a:r>
            <a:r>
              <a:rPr lang="zh-CN" altLang="en-US" dirty="0">
                <a:solidFill>
                  <a:srgbClr val="808080"/>
                </a:solidFill>
              </a:rPr>
              <a:t>重新设定文件大小</a:t>
            </a:r>
            <a:br>
              <a:rPr lang="zh-CN" altLang="en-US" dirty="0">
                <a:solidFill>
                  <a:srgbClr val="808080"/>
                </a:solidFill>
              </a:rPr>
            </a:br>
            <a:r>
              <a:rPr lang="en-US" altLang="zh-CN" dirty="0" err="1"/>
              <a:t>ftruncate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9373A5"/>
                </a:solidFill>
              </a:rPr>
              <a:t>m_fd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9373A5"/>
                </a:solidFill>
              </a:rPr>
              <a:t>m_size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 smtClean="0">
                <a:solidFill>
                  <a:srgbClr val="808080"/>
                </a:solidFill>
              </a:rPr>
              <a:t>//</a:t>
            </a:r>
            <a:r>
              <a:rPr lang="zh-CN" altLang="en-US" dirty="0">
                <a:solidFill>
                  <a:srgbClr val="808080"/>
                </a:solidFill>
              </a:rPr>
              <a:t>解除映射</a:t>
            </a:r>
            <a:br>
              <a:rPr lang="zh-CN" altLang="en-US" dirty="0">
                <a:solidFill>
                  <a:srgbClr val="808080"/>
                </a:solidFill>
              </a:rPr>
            </a:br>
            <a:r>
              <a:rPr lang="en-US" altLang="zh-CN" dirty="0" err="1"/>
              <a:t>munmap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373A5"/>
                </a:solidFill>
              </a:rPr>
              <a:t>m_ptr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 err="1"/>
              <a:t>oldSize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br>
              <a:rPr lang="en-US" altLang="zh-CN" dirty="0">
                <a:solidFill>
                  <a:srgbClr val="CC7832"/>
                </a:solidFill>
              </a:rPr>
            </a:br>
            <a:r>
              <a:rPr lang="en-US" altLang="zh-CN" dirty="0">
                <a:solidFill>
                  <a:srgbClr val="808080"/>
                </a:solidFill>
              </a:rPr>
              <a:t>//</a:t>
            </a:r>
            <a:r>
              <a:rPr lang="zh-CN" altLang="en-US" dirty="0">
                <a:solidFill>
                  <a:srgbClr val="808080"/>
                </a:solidFill>
              </a:rPr>
              <a:t>重新映射</a:t>
            </a:r>
            <a:br>
              <a:rPr lang="zh-CN" altLang="en-US" dirty="0">
                <a:solidFill>
                  <a:srgbClr val="808080"/>
                </a:solidFill>
              </a:rPr>
            </a:br>
            <a:r>
              <a:rPr lang="en-US" altLang="zh-CN" dirty="0">
                <a:solidFill>
                  <a:srgbClr val="9373A5"/>
                </a:solidFill>
              </a:rPr>
              <a:t>m_ptr </a:t>
            </a:r>
            <a:r>
              <a:rPr lang="en-US" altLang="zh-CN" dirty="0"/>
              <a:t>= (</a:t>
            </a:r>
            <a:r>
              <a:rPr lang="en-US" altLang="zh-CN" dirty="0">
                <a:solidFill>
                  <a:srgbClr val="B9BCD1"/>
                </a:solidFill>
              </a:rPr>
              <a:t>int8_t </a:t>
            </a:r>
            <a:r>
              <a:rPr lang="en-US" altLang="zh-CN" dirty="0"/>
              <a:t>*) </a:t>
            </a:r>
            <a:r>
              <a:rPr lang="en-US" altLang="zh-CN" dirty="0" err="1"/>
              <a:t>mmap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373A5"/>
                </a:solidFill>
              </a:rPr>
              <a:t>m_ptr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9373A5"/>
                </a:solidFill>
              </a:rPr>
              <a:t>m_size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908B25"/>
                </a:solidFill>
              </a:rPr>
              <a:t>PROT_READ </a:t>
            </a:r>
            <a:r>
              <a:rPr lang="en-US" altLang="zh-CN" dirty="0"/>
              <a:t>| </a:t>
            </a:r>
            <a:r>
              <a:rPr lang="en-US" altLang="zh-CN" dirty="0">
                <a:solidFill>
                  <a:srgbClr val="908B25"/>
                </a:solidFill>
              </a:rPr>
              <a:t>PROT_WRITE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908B25"/>
                </a:solidFill>
              </a:rPr>
              <a:t>MAP_SHARED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 err="1">
                <a:solidFill>
                  <a:srgbClr val="9373A5"/>
                </a:solidFill>
              </a:rPr>
              <a:t>m_fd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6897BB"/>
                </a:solidFill>
              </a:rPr>
              <a:t>0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</a:rPr>
              <a:t>;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04154" y="1309841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扩容非常简单，只需要重新设定文件大小，然后重新</a:t>
            </a:r>
            <a:r>
              <a:rPr kumimoji="1" lang="en-US" altLang="zh-CN" dirty="0" err="1" smtClean="0"/>
              <a:t>mmap</a:t>
            </a:r>
            <a:r>
              <a:rPr kumimoji="1" lang="zh-CN" altLang="en-US" dirty="0" smtClean="0"/>
              <a:t>映射即可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6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809" y="1261242"/>
            <a:ext cx="792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mmap</a:t>
            </a:r>
            <a:r>
              <a:rPr kumimoji="1" lang="zh-CN" altLang="en-US" dirty="0" smtClean="0"/>
              <a:t>减少一次数据</a:t>
            </a:r>
            <a:r>
              <a:rPr kumimoji="1" lang="zh-CN" altLang="en-US" dirty="0" smtClean="0"/>
              <a:t>拷贝，并且能降低数据丢失率</a:t>
            </a:r>
            <a:r>
              <a:rPr kumimoji="1" lang="en-US" altLang="zh-CN" dirty="0" smtClean="0"/>
              <a:t>;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、数据结构，精简数据，以最少的数据量表示最多的信息，提高读写效率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、增量更新，避免每次进行相对增量来说大数据量的全量写入。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54741" y="2659116"/>
            <a:ext cx="2031325" cy="93542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kumimoji="1"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4741" y="29421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提升程序的稳定性</a:t>
            </a:r>
          </a:p>
        </p:txBody>
      </p:sp>
      <p:sp>
        <p:nvSpPr>
          <p:cNvPr id="14" name="椭圆 13"/>
          <p:cNvSpPr/>
          <p:nvPr/>
        </p:nvSpPr>
        <p:spPr>
          <a:xfrm>
            <a:off x="854741" y="3888090"/>
            <a:ext cx="2031325" cy="93542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kumimoji="1"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54605" y="41711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合理资源</a:t>
            </a:r>
            <a:r>
              <a:rPr kumimoji="1" lang="zh-CN" altLang="en-US" smtClean="0"/>
              <a:t>利用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54741" y="5117064"/>
            <a:ext cx="2031325" cy="93542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kumimoji="1"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85437" y="5400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执行效率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64268" y="280366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内存泄漏导致</a:t>
            </a:r>
            <a:r>
              <a:rPr kumimoji="1" lang="en-US" altLang="zh-CN" dirty="0" err="1" smtClean="0"/>
              <a:t>oom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大量小对象导致内存碎片和内存抖动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89738" y="4232493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SparseArray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ArrayMap</a:t>
            </a:r>
            <a:r>
              <a:rPr kumimoji="1" lang="zh-CN" altLang="en-US" dirty="0" smtClean="0"/>
              <a:t>替代</a:t>
            </a:r>
            <a:r>
              <a:rPr kumimoji="1" lang="en-US" altLang="zh-CN" dirty="0" err="1" smtClean="0"/>
              <a:t>HashMap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89738" y="5400108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算法选择：冒泡排序</a:t>
            </a:r>
            <a:r>
              <a:rPr kumimoji="1" lang="en-US" altLang="zh-CN" dirty="0"/>
              <a:t>/</a:t>
            </a:r>
            <a:r>
              <a:rPr kumimoji="1" lang="zh-CN" altLang="en-US" dirty="0" smtClean="0"/>
              <a:t>快速排序</a:t>
            </a:r>
            <a:r>
              <a:rPr kumimoji="1" lang="en-US" altLang="zh-CN" dirty="0" smtClean="0"/>
              <a:t>/</a:t>
            </a:r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4989"/>
              </p:ext>
            </p:extLst>
          </p:nvPr>
        </p:nvGraphicFramePr>
        <p:xfrm>
          <a:off x="554877" y="2519467"/>
          <a:ext cx="7685233" cy="3533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233"/>
              </a:tblGrid>
              <a:tr h="35330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554877" y="135813"/>
            <a:ext cx="5085420" cy="69791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Clr>
                <a:srgbClr val="FF0000"/>
              </a:buClr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Android </a:t>
            </a:r>
            <a:r>
              <a:rPr lang="zh-CN" altLang="en-US" sz="2000" dirty="0">
                <a:solidFill>
                  <a:srgbClr val="0070C0"/>
                </a:solidFill>
              </a:rPr>
              <a:t>初中级开发工程师发展瓶颈？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04809" y="1350335"/>
            <a:ext cx="914400" cy="91440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97302" y="145131"/>
            <a:ext cx="914400" cy="91440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17809" y="1978328"/>
            <a:ext cx="2578919" cy="2785731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Clr>
                <a:srgbClr val="FF0000"/>
              </a:buClr>
              <a:defRPr/>
            </a:pPr>
            <a:endParaRPr lang="en-US" altLang="zh-CN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72" y="2038259"/>
            <a:ext cx="1906391" cy="16177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0160" y="3840898"/>
            <a:ext cx="2546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工作内容多是简单</a:t>
            </a:r>
            <a:r>
              <a:rPr lang="en-US" altLang="zh-CN" sz="1400" dirty="0"/>
              <a:t>UI</a:t>
            </a:r>
            <a:r>
              <a:rPr lang="zh-CN" altLang="en-US" sz="1400" dirty="0"/>
              <a:t>界面开发和第三方</a:t>
            </a:r>
            <a:r>
              <a:rPr lang="en-US" altLang="zh-CN" sz="1400" dirty="0"/>
              <a:t>SDK</a:t>
            </a:r>
            <a:r>
              <a:rPr lang="zh-CN" altLang="en-US" sz="1400" dirty="0"/>
              <a:t>整合，对原理和底层开发了解不深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3265281" y="1998969"/>
            <a:ext cx="2578919" cy="2785731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Clr>
                <a:srgbClr val="FF0000"/>
              </a:buClr>
              <a:defRPr/>
            </a:pPr>
            <a:endParaRPr lang="en-US" altLang="zh-CN" sz="1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307721" y="3969261"/>
            <a:ext cx="254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长期在小型软件公司、外包公司工作，对老技术反复</a:t>
            </a:r>
            <a:r>
              <a:rPr lang="en-US" altLang="zh-CN" sz="1400" dirty="0"/>
              <a:t>copy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 bwMode="auto">
          <a:xfrm>
            <a:off x="6180463" y="1998969"/>
            <a:ext cx="2578919" cy="2785731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Clr>
                <a:srgbClr val="FF0000"/>
              </a:buClr>
              <a:defRPr/>
            </a:pPr>
            <a:endParaRPr lang="en-US" altLang="zh-CN" sz="14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6212814" y="3889567"/>
            <a:ext cx="2546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初、中级移动开发岗位薪资上升空间有限，想要高薪，必须深入学习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9107818" y="2038259"/>
            <a:ext cx="2578919" cy="2785731"/>
          </a:xfrm>
          <a:prstGeom prst="round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Clr>
                <a:srgbClr val="FF0000"/>
              </a:buClr>
              <a:defRPr/>
            </a:pPr>
            <a:endParaRPr lang="en-US" altLang="zh-CN" sz="14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9140169" y="3900829"/>
            <a:ext cx="2546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入门后想要提升比较难，市场上基本找不到体系化的高级移动互联网课程进行学习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742" y="2054905"/>
            <a:ext cx="1928034" cy="15486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686" y="2054905"/>
            <a:ext cx="1944823" cy="1518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23" y="2054905"/>
            <a:ext cx="1883793" cy="15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8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506503" y="316390"/>
            <a:ext cx="1870937" cy="51973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Clr>
                <a:srgbClr val="FF0000"/>
              </a:buClr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VIP</a:t>
            </a:r>
            <a:r>
              <a:rPr lang="zh-CN" altLang="en-US" sz="2000" dirty="0">
                <a:solidFill>
                  <a:srgbClr val="0070C0"/>
                </a:solidFill>
              </a:rPr>
              <a:t>服务体系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87" y="1006647"/>
            <a:ext cx="4995247" cy="4941900"/>
          </a:xfrm>
          <a:prstGeom prst="rect">
            <a:avLst/>
          </a:prstGeom>
        </p:spPr>
      </p:pic>
      <p:grpSp>
        <p:nvGrpSpPr>
          <p:cNvPr id="15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16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18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20" name="组合 117"/>
          <p:cNvGrpSpPr/>
          <p:nvPr/>
        </p:nvGrpSpPr>
        <p:grpSpPr>
          <a:xfrm>
            <a:off x="6837555" y="285317"/>
            <a:ext cx="3089816" cy="375746"/>
            <a:chOff x="4121722" y="5733166"/>
            <a:chExt cx="3089816" cy="375746"/>
          </a:xfrm>
        </p:grpSpPr>
        <p:grpSp>
          <p:nvGrpSpPr>
            <p:cNvPr id="21" name="PA_组合 14"/>
            <p:cNvGrpSpPr/>
            <p:nvPr>
              <p:custDataLst>
                <p:tags r:id="rId2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23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25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2" name="PA_文本框 2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26187" y="5733166"/>
              <a:ext cx="26853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阿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媛老师：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2807762965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1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讲师简介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270677E2-FA48-4F18-9368-7DEF9A9A3A3D}"/>
              </a:ext>
            </a:extLst>
          </p:cNvPr>
          <p:cNvSpPr txBox="1"/>
          <p:nvPr/>
        </p:nvSpPr>
        <p:spPr>
          <a:xfrm>
            <a:off x="1819910" y="2091055"/>
            <a:ext cx="4937760" cy="452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-Lance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TextBox 16">
            <a:extLst>
              <a:ext uri="{FF2B5EF4-FFF2-40B4-BE49-F238E27FC236}">
                <a16:creationId xmlns="" xmlns:a16="http://schemas.microsoft.com/office/drawing/2014/main" id="{0A47432D-8EDC-4CEC-A369-766C46F22842}"/>
              </a:ext>
            </a:extLst>
          </p:cNvPr>
          <p:cNvSpPr txBox="1"/>
          <p:nvPr/>
        </p:nvSpPr>
        <p:spPr>
          <a:xfrm>
            <a:off x="1819910" y="2602680"/>
            <a:ext cx="4117903" cy="29111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某游戏公司主程，前爱奇艺高级工程师。多年移动平台开发经验，涉猎广泛，热爱技术与研究。主要对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NDK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、架构与性能优化拥有深入的理解及开发经验。授课严谨负责。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2260035406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931" y="932724"/>
            <a:ext cx="3546366" cy="47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6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学习进度、作业完成情况跟踪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7×24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小时答疑、职业生涯规划、职场辅导问答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3089816" cy="375746"/>
            <a:chOff x="4121722" y="5733166"/>
            <a:chExt cx="3089816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26853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阿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媛老师：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2807762965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0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腾讯课堂为保障学员付费安全提供的官方服务，监督享学教学质量与售后服务</a:t>
              </a:r>
              <a:r>
                <a:rPr lang="zh-CN" altLang="en-US" sz="1400" ker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余年移动开发架构师大牛授课，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7×24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>
                <a:spLocks/>
              </p:cNvSpPr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>
                <a:spLocks/>
              </p:cNvSpPr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>
                <a:spLocks/>
              </p:cNvSpPr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>
                <a:spLocks/>
              </p:cNvSpPr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>
                <a:spLocks/>
              </p:cNvSpPr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>
                <a:spLocks/>
              </p:cNvSpPr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3947423" cy="375746"/>
            <a:chOff x="4121722" y="5733166"/>
            <a:chExt cx="3947423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54295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课程咨询安生老师：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 669100976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2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9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9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9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9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9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9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9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animBg="1"/>
      <p:bldP spid="1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71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享学讲师团队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>
            <a:extLst>
              <a:ext uri="{FF2B5EF4-FFF2-40B4-BE49-F238E27FC236}">
                <a16:creationId xmlns="" xmlns:a16="http://schemas.microsoft.com/office/drawing/2014/main" id="{B81736F4-8E70-481F-A5F4-48F70C0917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1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</a:rPr>
                <a:t>课程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咨询安生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老师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669100976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你的好评是享学前行最大的动力，谢谢！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770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3"/>
            <a:ext cx="2177811" cy="41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享学讲师团队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>
            <a:extLst>
              <a:ext uri="{FF2B5EF4-FFF2-40B4-BE49-F238E27FC236}">
                <a16:creationId xmlns="" xmlns:a16="http://schemas.microsoft.com/office/drawing/2014/main" id="{B81736F4-8E70-481F-A5F4-48F70C0917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5162657" y="3415449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4"/>
            </p:custDataLst>
          </p:nvPr>
        </p:nvSpPr>
        <p:spPr>
          <a:xfrm>
            <a:off x="5180132" y="4057153"/>
            <a:ext cx="2106369" cy="193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I/O vs </a:t>
            </a: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mmap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数据组织</a:t>
            </a: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:</a:t>
            </a:r>
          </a:p>
          <a:p>
            <a:pPr defTabSz="1219170">
              <a:lnSpc>
                <a:spcPct val="150000"/>
              </a:lnSpc>
            </a:pP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、总体结构</a:t>
            </a:r>
            <a:endParaRPr lang="en-US" altLang="zh-CN" sz="1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、整型编码</a:t>
            </a:r>
            <a:endParaRPr lang="en-US" altLang="zh-CN" sz="1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、计算长度</a:t>
            </a:r>
            <a:endParaRPr lang="en-US" altLang="zh-CN" sz="1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增量与全量写入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5"/>
            </p:custDataLst>
          </p:nvPr>
        </p:nvSpPr>
        <p:spPr>
          <a:xfrm>
            <a:off x="5180132" y="3567024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MMKV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grpSp>
        <p:nvGrpSpPr>
          <p:cNvPr id="22" name="PA_组合 1"/>
          <p:cNvGrpSpPr/>
          <p:nvPr>
            <p:custDataLst>
              <p:tags r:id="rId6"/>
            </p:custDataLst>
          </p:nvPr>
        </p:nvGrpSpPr>
        <p:grpSpPr>
          <a:xfrm>
            <a:off x="942611" y="3364118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7"/>
            </p:custDataLst>
          </p:nvPr>
        </p:nvSpPr>
        <p:spPr>
          <a:xfrm>
            <a:off x="1137464" y="3501648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数据持久化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727" y="264502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1717650" y="2745660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5818354" y="2751952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3" name="PA_组合 79"/>
          <p:cNvGrpSpPr/>
          <p:nvPr>
            <p:custDataLst>
              <p:tags r:id="rId9"/>
            </p:custDataLst>
          </p:nvPr>
        </p:nvGrpSpPr>
        <p:grpSpPr>
          <a:xfrm>
            <a:off x="9192039" y="3311970"/>
            <a:ext cx="2016723" cy="2527653"/>
            <a:chOff x="522514" y="3027330"/>
            <a:chExt cx="1512542" cy="1440160"/>
          </a:xfrm>
        </p:grpSpPr>
        <p:sp>
          <p:nvSpPr>
            <p:cNvPr id="34" name="矩形 3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_矩形 62"/>
          <p:cNvSpPr/>
          <p:nvPr>
            <p:custDataLst>
              <p:tags r:id="rId10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8" name="PA_矩形 67"/>
          <p:cNvSpPr/>
          <p:nvPr>
            <p:custDataLst>
              <p:tags r:id="rId11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</a:p>
        </p:txBody>
      </p:sp>
      <p:sp>
        <p:nvSpPr>
          <p:cNvPr id="40" name="PA_矩形 60">
            <a:extLst>
              <a:ext uri="{FF2B5EF4-FFF2-40B4-BE49-F238E27FC236}">
                <a16:creationId xmlns="" xmlns:a16="http://schemas.microsoft.com/office/drawing/2014/main" id="{40641451-D7F6-43F3-9261-CF151930055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025819" y="4032448"/>
            <a:ext cx="2016722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</a:t>
            </a:r>
            <a:r>
              <a:rPr lang="en-US" altLang="zh-CN" sz="1333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mkv</a:t>
            </a: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是什么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SharedPreference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29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6" grpId="0"/>
      <p:bldP spid="27" grpId="0"/>
      <p:bldP spid="32" grpId="0" animBg="1"/>
      <p:bldP spid="37" grpId="0" animBg="1" autoUpdateAnimBg="0"/>
      <p:bldP spid="38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04809" y="1301573"/>
            <a:ext cx="811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hlinkClick r:id="rId5"/>
              </a:rPr>
              <a:t>https://</a:t>
            </a:r>
            <a:r>
              <a:rPr kumimoji="1" lang="en-US" altLang="zh-CN" dirty="0" smtClean="0">
                <a:hlinkClick r:id="rId5"/>
              </a:rPr>
              <a:t>github.com/Tencent/MMKV/blob/master/readme_cn.md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MMKV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54877" y="1780399"/>
            <a:ext cx="10919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24292E"/>
                </a:solidFill>
                <a:latin typeface="-apple-system" charset="0"/>
              </a:rPr>
              <a:t>MMKV </a:t>
            </a:r>
            <a:r>
              <a:rPr lang="zh-CN" altLang="en-US" dirty="0">
                <a:solidFill>
                  <a:srgbClr val="24292E"/>
                </a:solidFill>
                <a:latin typeface="-apple-system" charset="0"/>
              </a:rPr>
              <a:t>是基于 </a:t>
            </a:r>
            <a:r>
              <a:rPr lang="en-US" altLang="zh-CN" dirty="0">
                <a:solidFill>
                  <a:srgbClr val="24292E"/>
                </a:solidFill>
                <a:latin typeface="-apple-system" charset="0"/>
              </a:rPr>
              <a:t>mmap </a:t>
            </a:r>
            <a:r>
              <a:rPr lang="zh-CN" altLang="en-US" dirty="0">
                <a:solidFill>
                  <a:srgbClr val="24292E"/>
                </a:solidFill>
                <a:latin typeface="-apple-system" charset="0"/>
              </a:rPr>
              <a:t>内存映射的 </a:t>
            </a:r>
            <a:r>
              <a:rPr lang="en-US" altLang="zh-CN" dirty="0">
                <a:solidFill>
                  <a:srgbClr val="24292E"/>
                </a:solidFill>
                <a:latin typeface="-apple-system" charset="0"/>
              </a:rPr>
              <a:t>key-value </a:t>
            </a:r>
            <a:r>
              <a:rPr lang="zh-CN" altLang="en-US" dirty="0">
                <a:solidFill>
                  <a:srgbClr val="24292E"/>
                </a:solidFill>
                <a:latin typeface="-apple-system" charset="0"/>
              </a:rPr>
              <a:t>组件，底层序列化</a:t>
            </a:r>
            <a:r>
              <a:rPr lang="en-US" altLang="zh-CN" dirty="0">
                <a:solidFill>
                  <a:srgbClr val="24292E"/>
                </a:solidFill>
                <a:latin typeface="-apple-system" charset="0"/>
              </a:rPr>
              <a:t>/</a:t>
            </a:r>
            <a:r>
              <a:rPr lang="zh-CN" altLang="en-US" dirty="0">
                <a:solidFill>
                  <a:srgbClr val="24292E"/>
                </a:solidFill>
                <a:latin typeface="-apple-system" charset="0"/>
              </a:rPr>
              <a:t>反序列化使用 </a:t>
            </a:r>
            <a:r>
              <a:rPr lang="en-US" altLang="zh-CN" dirty="0" err="1">
                <a:solidFill>
                  <a:srgbClr val="24292E"/>
                </a:solidFill>
                <a:latin typeface="-apple-system" charset="0"/>
              </a:rPr>
              <a:t>protobuf</a:t>
            </a:r>
            <a:r>
              <a:rPr lang="en-US" altLang="zh-CN" dirty="0">
                <a:solidFill>
                  <a:srgbClr val="24292E"/>
                </a:solidFill>
                <a:latin typeface="-apple-system" charset="0"/>
              </a:rPr>
              <a:t> </a:t>
            </a:r>
            <a:r>
              <a:rPr lang="zh-CN" altLang="en-US" dirty="0">
                <a:solidFill>
                  <a:srgbClr val="24292E"/>
                </a:solidFill>
                <a:latin typeface="-apple-system" charset="0"/>
              </a:rPr>
              <a:t>实现，性能高，稳定性强。从 </a:t>
            </a:r>
            <a:r>
              <a:rPr lang="en-US" altLang="zh-CN" dirty="0">
                <a:solidFill>
                  <a:srgbClr val="24292E"/>
                </a:solidFill>
                <a:latin typeface="-apple-system" charset="0"/>
              </a:rPr>
              <a:t>2015 </a:t>
            </a:r>
            <a:r>
              <a:rPr lang="zh-CN" altLang="en-US" dirty="0">
                <a:solidFill>
                  <a:srgbClr val="24292E"/>
                </a:solidFill>
                <a:latin typeface="-apple-system" charset="0"/>
              </a:rPr>
              <a:t>年中至今在微信上使用，其性能和稳定性经过了时间的验证。近期也已移植到 </a:t>
            </a:r>
            <a:r>
              <a:rPr lang="en-US" altLang="zh-CN" dirty="0">
                <a:solidFill>
                  <a:srgbClr val="24292E"/>
                </a:solidFill>
                <a:latin typeface="-apple-system" charset="0"/>
              </a:rPr>
              <a:t>Android / </a:t>
            </a:r>
            <a:r>
              <a:rPr lang="en-US" altLang="zh-CN" dirty="0" err="1">
                <a:solidFill>
                  <a:srgbClr val="24292E"/>
                </a:solidFill>
                <a:latin typeface="-apple-system" charset="0"/>
              </a:rPr>
              <a:t>macOS</a:t>
            </a:r>
            <a:r>
              <a:rPr lang="en-US" altLang="zh-CN" dirty="0">
                <a:solidFill>
                  <a:srgbClr val="24292E"/>
                </a:solidFill>
                <a:latin typeface="-apple-system" charset="0"/>
              </a:rPr>
              <a:t> / Windows </a:t>
            </a:r>
            <a:r>
              <a:rPr lang="zh-CN" altLang="en-US" dirty="0">
                <a:solidFill>
                  <a:srgbClr val="24292E"/>
                </a:solidFill>
                <a:latin typeface="-apple-system" charset="0"/>
              </a:rPr>
              <a:t>平台，一并开源。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41" y="2804973"/>
            <a:ext cx="10303541" cy="31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5" y="371041"/>
            <a:ext cx="2872572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SharedPreference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92" y="1158663"/>
            <a:ext cx="5912372" cy="49163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821" y="1374571"/>
            <a:ext cx="4240115" cy="218199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70821" y="4324393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读写方式：</a:t>
            </a:r>
            <a:r>
              <a:rPr kumimoji="1" lang="en-US" altLang="zh-CN" dirty="0" smtClean="0"/>
              <a:t>I/O</a:t>
            </a:r>
          </a:p>
          <a:p>
            <a:r>
              <a:rPr kumimoji="1" lang="zh-CN" altLang="en-US" dirty="0" smtClean="0"/>
              <a:t>数据组织：</a:t>
            </a:r>
            <a:r>
              <a:rPr kumimoji="1" lang="en-US" altLang="zh-CN" dirty="0" smtClean="0"/>
              <a:t>xml</a:t>
            </a:r>
          </a:p>
          <a:p>
            <a:r>
              <a:rPr kumimoji="1" lang="zh-CN" altLang="en-US" dirty="0" smtClean="0"/>
              <a:t>写入方式：全量更新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686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080404" y="404852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5162657" y="3415449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altLang="zh-CN" sz="24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endParaRPr>
            </a:p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A_矩形 60"/>
          <p:cNvSpPr/>
          <p:nvPr>
            <p:custDataLst>
              <p:tags r:id="rId4"/>
            </p:custDataLst>
          </p:nvPr>
        </p:nvSpPr>
        <p:spPr>
          <a:xfrm>
            <a:off x="5162657" y="4057153"/>
            <a:ext cx="2106369" cy="2246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I/O vs </a:t>
            </a: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mmap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数据组织</a:t>
            </a: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:</a:t>
            </a:r>
          </a:p>
          <a:p>
            <a:pPr defTabSz="1219170">
              <a:lnSpc>
                <a:spcPct val="150000"/>
              </a:lnSpc>
            </a:pP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、总体结构</a:t>
            </a:r>
            <a:endParaRPr lang="en-US" altLang="zh-CN" sz="1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、整型编码</a:t>
            </a:r>
            <a:endParaRPr lang="en-US" altLang="zh-CN" sz="1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、计算长度</a:t>
            </a:r>
            <a:endParaRPr lang="en-US" altLang="zh-CN" sz="1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写入方式</a:t>
            </a:r>
            <a:endParaRPr lang="en-US" altLang="zh-CN" sz="1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5"/>
            </p:custDataLst>
          </p:nvPr>
        </p:nvSpPr>
        <p:spPr>
          <a:xfrm>
            <a:off x="5180132" y="3567024"/>
            <a:ext cx="1926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itchFamily="34" charset="-122"/>
              </a:rPr>
              <a:t>MMKV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grpSp>
        <p:nvGrpSpPr>
          <p:cNvPr id="22" name="PA_组合 1"/>
          <p:cNvGrpSpPr/>
          <p:nvPr>
            <p:custDataLst>
              <p:tags r:id="rId6"/>
            </p:custDataLst>
          </p:nvPr>
        </p:nvGrpSpPr>
        <p:grpSpPr>
          <a:xfrm>
            <a:off x="942611" y="3364118"/>
            <a:ext cx="2016723" cy="2527653"/>
            <a:chOff x="522514" y="3027330"/>
            <a:chExt cx="1512542" cy="1440160"/>
          </a:xfrm>
        </p:grpSpPr>
        <p:sp>
          <p:nvSpPr>
            <p:cNvPr id="23" name="矩形 22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PA_矩形 65"/>
          <p:cNvSpPr/>
          <p:nvPr>
            <p:custDataLst>
              <p:tags r:id="rId7"/>
            </p:custDataLst>
          </p:nvPr>
        </p:nvSpPr>
        <p:spPr>
          <a:xfrm>
            <a:off x="1137464" y="3501648"/>
            <a:ext cx="1517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数据持久化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80404" y="265553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1"/>
          <p:cNvSpPr>
            <a:spLocks noEditPoints="1"/>
          </p:cNvSpPr>
          <p:nvPr/>
        </p:nvSpPr>
        <p:spPr bwMode="auto">
          <a:xfrm>
            <a:off x="1717650" y="2745660"/>
            <a:ext cx="357188" cy="488950"/>
          </a:xfrm>
          <a:custGeom>
            <a:avLst/>
            <a:gdLst>
              <a:gd name="T0" fmla="*/ 7 w 163"/>
              <a:gd name="T1" fmla="*/ 223 h 223"/>
              <a:gd name="T2" fmla="*/ 32 w 163"/>
              <a:gd name="T3" fmla="*/ 223 h 223"/>
              <a:gd name="T4" fmla="*/ 39 w 163"/>
              <a:gd name="T5" fmla="*/ 216 h 223"/>
              <a:gd name="T6" fmla="*/ 39 w 163"/>
              <a:gd name="T7" fmla="*/ 196 h 223"/>
              <a:gd name="T8" fmla="*/ 124 w 163"/>
              <a:gd name="T9" fmla="*/ 196 h 223"/>
              <a:gd name="T10" fmla="*/ 124 w 163"/>
              <a:gd name="T11" fmla="*/ 216 h 223"/>
              <a:gd name="T12" fmla="*/ 131 w 163"/>
              <a:gd name="T13" fmla="*/ 223 h 223"/>
              <a:gd name="T14" fmla="*/ 156 w 163"/>
              <a:gd name="T15" fmla="*/ 223 h 223"/>
              <a:gd name="T16" fmla="*/ 163 w 163"/>
              <a:gd name="T17" fmla="*/ 216 h 223"/>
              <a:gd name="T18" fmla="*/ 163 w 163"/>
              <a:gd name="T19" fmla="*/ 196 h 223"/>
              <a:gd name="T20" fmla="*/ 163 w 163"/>
              <a:gd name="T21" fmla="*/ 182 h 223"/>
              <a:gd name="T22" fmla="*/ 163 w 163"/>
              <a:gd name="T23" fmla="*/ 0 h 223"/>
              <a:gd name="T24" fmla="*/ 0 w 163"/>
              <a:gd name="T25" fmla="*/ 0 h 223"/>
              <a:gd name="T26" fmla="*/ 0 w 163"/>
              <a:gd name="T27" fmla="*/ 182 h 223"/>
              <a:gd name="T28" fmla="*/ 0 w 163"/>
              <a:gd name="T29" fmla="*/ 196 h 223"/>
              <a:gd name="T30" fmla="*/ 0 w 163"/>
              <a:gd name="T31" fmla="*/ 216 h 223"/>
              <a:gd name="T32" fmla="*/ 7 w 163"/>
              <a:gd name="T33" fmla="*/ 223 h 223"/>
              <a:gd name="T34" fmla="*/ 148 w 163"/>
              <a:gd name="T35" fmla="*/ 175 h 223"/>
              <a:gd name="T36" fmla="*/ 116 w 163"/>
              <a:gd name="T37" fmla="*/ 175 h 223"/>
              <a:gd name="T38" fmla="*/ 116 w 163"/>
              <a:gd name="T39" fmla="*/ 158 h 223"/>
              <a:gd name="T40" fmla="*/ 148 w 163"/>
              <a:gd name="T41" fmla="*/ 158 h 223"/>
              <a:gd name="T42" fmla="*/ 148 w 163"/>
              <a:gd name="T43" fmla="*/ 175 h 223"/>
              <a:gd name="T44" fmla="*/ 148 w 163"/>
              <a:gd name="T45" fmla="*/ 141 h 223"/>
              <a:gd name="T46" fmla="*/ 88 w 163"/>
              <a:gd name="T47" fmla="*/ 141 h 223"/>
              <a:gd name="T48" fmla="*/ 88 w 163"/>
              <a:gd name="T49" fmla="*/ 41 h 223"/>
              <a:gd name="T50" fmla="*/ 148 w 163"/>
              <a:gd name="T51" fmla="*/ 41 h 223"/>
              <a:gd name="T52" fmla="*/ 148 w 163"/>
              <a:gd name="T53" fmla="*/ 141 h 223"/>
              <a:gd name="T54" fmla="*/ 39 w 163"/>
              <a:gd name="T55" fmla="*/ 13 h 223"/>
              <a:gd name="T56" fmla="*/ 124 w 163"/>
              <a:gd name="T57" fmla="*/ 13 h 223"/>
              <a:gd name="T58" fmla="*/ 124 w 163"/>
              <a:gd name="T59" fmla="*/ 25 h 223"/>
              <a:gd name="T60" fmla="*/ 39 w 163"/>
              <a:gd name="T61" fmla="*/ 25 h 223"/>
              <a:gd name="T62" fmla="*/ 39 w 163"/>
              <a:gd name="T63" fmla="*/ 13 h 223"/>
              <a:gd name="T64" fmla="*/ 15 w 163"/>
              <a:gd name="T65" fmla="*/ 41 h 223"/>
              <a:gd name="T66" fmla="*/ 75 w 163"/>
              <a:gd name="T67" fmla="*/ 41 h 223"/>
              <a:gd name="T68" fmla="*/ 75 w 163"/>
              <a:gd name="T69" fmla="*/ 141 h 223"/>
              <a:gd name="T70" fmla="*/ 63 w 163"/>
              <a:gd name="T71" fmla="*/ 141 h 223"/>
              <a:gd name="T72" fmla="*/ 27 w 163"/>
              <a:gd name="T73" fmla="*/ 141 h 223"/>
              <a:gd name="T74" fmla="*/ 15 w 163"/>
              <a:gd name="T75" fmla="*/ 141 h 223"/>
              <a:gd name="T76" fmla="*/ 15 w 163"/>
              <a:gd name="T77" fmla="*/ 41 h 223"/>
              <a:gd name="T78" fmla="*/ 15 w 163"/>
              <a:gd name="T79" fmla="*/ 158 h 223"/>
              <a:gd name="T80" fmla="*/ 47 w 163"/>
              <a:gd name="T81" fmla="*/ 158 h 223"/>
              <a:gd name="T82" fmla="*/ 47 w 163"/>
              <a:gd name="T83" fmla="*/ 175 h 223"/>
              <a:gd name="T84" fmla="*/ 15 w 163"/>
              <a:gd name="T85" fmla="*/ 175 h 223"/>
              <a:gd name="T86" fmla="*/ 15 w 163"/>
              <a:gd name="T87" fmla="*/ 15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3" h="223">
                <a:moveTo>
                  <a:pt x="7" y="223"/>
                </a:moveTo>
                <a:cubicBezTo>
                  <a:pt x="32" y="223"/>
                  <a:pt x="32" y="223"/>
                  <a:pt x="32" y="223"/>
                </a:cubicBezTo>
                <a:cubicBezTo>
                  <a:pt x="36" y="223"/>
                  <a:pt x="39" y="220"/>
                  <a:pt x="39" y="216"/>
                </a:cubicBezTo>
                <a:cubicBezTo>
                  <a:pt x="39" y="196"/>
                  <a:pt x="39" y="196"/>
                  <a:pt x="39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216"/>
                  <a:pt x="124" y="216"/>
                  <a:pt x="124" y="216"/>
                </a:cubicBezTo>
                <a:cubicBezTo>
                  <a:pt x="124" y="220"/>
                  <a:pt x="127" y="223"/>
                  <a:pt x="131" y="223"/>
                </a:cubicBezTo>
                <a:cubicBezTo>
                  <a:pt x="156" y="223"/>
                  <a:pt x="156" y="223"/>
                  <a:pt x="156" y="223"/>
                </a:cubicBezTo>
                <a:cubicBezTo>
                  <a:pt x="160" y="223"/>
                  <a:pt x="163" y="220"/>
                  <a:pt x="163" y="21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20"/>
                  <a:pt x="4" y="223"/>
                  <a:pt x="7" y="223"/>
                </a:cubicBezTo>
                <a:close/>
                <a:moveTo>
                  <a:pt x="148" y="175"/>
                </a:moveTo>
                <a:cubicBezTo>
                  <a:pt x="116" y="175"/>
                  <a:pt x="116" y="175"/>
                  <a:pt x="116" y="175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48" y="158"/>
                  <a:pt x="148" y="158"/>
                  <a:pt x="148" y="158"/>
                </a:cubicBezTo>
                <a:cubicBezTo>
                  <a:pt x="148" y="175"/>
                  <a:pt x="148" y="175"/>
                  <a:pt x="148" y="175"/>
                </a:cubicBezTo>
                <a:close/>
                <a:moveTo>
                  <a:pt x="14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41"/>
                  <a:pt x="88" y="41"/>
                  <a:pt x="88" y="41"/>
                </a:cubicBezTo>
                <a:cubicBezTo>
                  <a:pt x="148" y="41"/>
                  <a:pt x="148" y="41"/>
                  <a:pt x="148" y="41"/>
                </a:cubicBezTo>
                <a:lnTo>
                  <a:pt x="148" y="141"/>
                </a:lnTo>
                <a:close/>
                <a:moveTo>
                  <a:pt x="39" y="13"/>
                </a:moveTo>
                <a:cubicBezTo>
                  <a:pt x="124" y="13"/>
                  <a:pt x="124" y="13"/>
                  <a:pt x="124" y="1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39" y="25"/>
                  <a:pt x="39" y="25"/>
                  <a:pt x="39" y="25"/>
                </a:cubicBezTo>
                <a:lnTo>
                  <a:pt x="39" y="13"/>
                </a:lnTo>
                <a:close/>
                <a:moveTo>
                  <a:pt x="15" y="41"/>
                </a:moveTo>
                <a:cubicBezTo>
                  <a:pt x="75" y="41"/>
                  <a:pt x="75" y="41"/>
                  <a:pt x="75" y="41"/>
                </a:cubicBezTo>
                <a:cubicBezTo>
                  <a:pt x="75" y="141"/>
                  <a:pt x="75" y="141"/>
                  <a:pt x="75" y="141"/>
                </a:cubicBezTo>
                <a:cubicBezTo>
                  <a:pt x="63" y="141"/>
                  <a:pt x="63" y="141"/>
                  <a:pt x="63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15" y="141"/>
                  <a:pt x="15" y="141"/>
                  <a:pt x="15" y="141"/>
                </a:cubicBezTo>
                <a:lnTo>
                  <a:pt x="15" y="41"/>
                </a:lnTo>
                <a:close/>
                <a:moveTo>
                  <a:pt x="15" y="158"/>
                </a:moveTo>
                <a:cubicBezTo>
                  <a:pt x="47" y="158"/>
                  <a:pt x="47" y="158"/>
                  <a:pt x="47" y="158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15" y="175"/>
                  <a:pt x="15" y="175"/>
                  <a:pt x="15" y="175"/>
                </a:cubicBezTo>
                <a:lnTo>
                  <a:pt x="15" y="1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31"/>
          <p:cNvSpPr>
            <a:spLocks noEditPoints="1"/>
          </p:cNvSpPr>
          <p:nvPr/>
        </p:nvSpPr>
        <p:spPr bwMode="auto">
          <a:xfrm>
            <a:off x="5818354" y="2751952"/>
            <a:ext cx="527050" cy="449263"/>
          </a:xfrm>
          <a:custGeom>
            <a:avLst/>
            <a:gdLst>
              <a:gd name="T0" fmla="*/ 11 w 240"/>
              <a:gd name="T1" fmla="*/ 205 h 205"/>
              <a:gd name="T2" fmla="*/ 46 w 240"/>
              <a:gd name="T3" fmla="*/ 205 h 205"/>
              <a:gd name="T4" fmla="*/ 57 w 240"/>
              <a:gd name="T5" fmla="*/ 194 h 205"/>
              <a:gd name="T6" fmla="*/ 57 w 240"/>
              <a:gd name="T7" fmla="*/ 167 h 205"/>
              <a:gd name="T8" fmla="*/ 183 w 240"/>
              <a:gd name="T9" fmla="*/ 167 h 205"/>
              <a:gd name="T10" fmla="*/ 183 w 240"/>
              <a:gd name="T11" fmla="*/ 194 h 205"/>
              <a:gd name="T12" fmla="*/ 194 w 240"/>
              <a:gd name="T13" fmla="*/ 205 h 205"/>
              <a:gd name="T14" fmla="*/ 229 w 240"/>
              <a:gd name="T15" fmla="*/ 205 h 205"/>
              <a:gd name="T16" fmla="*/ 240 w 240"/>
              <a:gd name="T17" fmla="*/ 194 h 205"/>
              <a:gd name="T18" fmla="*/ 240 w 240"/>
              <a:gd name="T19" fmla="*/ 167 h 205"/>
              <a:gd name="T20" fmla="*/ 240 w 240"/>
              <a:gd name="T21" fmla="*/ 167 h 205"/>
              <a:gd name="T22" fmla="*/ 240 w 240"/>
              <a:gd name="T23" fmla="*/ 84 h 205"/>
              <a:gd name="T24" fmla="*/ 216 w 240"/>
              <a:gd name="T25" fmla="*/ 58 h 205"/>
              <a:gd name="T26" fmla="*/ 208 w 240"/>
              <a:gd name="T27" fmla="*/ 15 h 205"/>
              <a:gd name="T28" fmla="*/ 147 w 240"/>
              <a:gd name="T29" fmla="*/ 15 h 205"/>
              <a:gd name="T30" fmla="*/ 147 w 240"/>
              <a:gd name="T31" fmla="*/ 0 h 205"/>
              <a:gd name="T32" fmla="*/ 94 w 240"/>
              <a:gd name="T33" fmla="*/ 0 h 205"/>
              <a:gd name="T34" fmla="*/ 94 w 240"/>
              <a:gd name="T35" fmla="*/ 15 h 205"/>
              <a:gd name="T36" fmla="*/ 32 w 240"/>
              <a:gd name="T37" fmla="*/ 15 h 205"/>
              <a:gd name="T38" fmla="*/ 24 w 240"/>
              <a:gd name="T39" fmla="*/ 58 h 205"/>
              <a:gd name="T40" fmla="*/ 0 w 240"/>
              <a:gd name="T41" fmla="*/ 84 h 205"/>
              <a:gd name="T42" fmla="*/ 0 w 240"/>
              <a:gd name="T43" fmla="*/ 161 h 205"/>
              <a:gd name="T44" fmla="*/ 0 w 240"/>
              <a:gd name="T45" fmla="*/ 167 h 205"/>
              <a:gd name="T46" fmla="*/ 0 w 240"/>
              <a:gd name="T47" fmla="*/ 194 h 205"/>
              <a:gd name="T48" fmla="*/ 11 w 240"/>
              <a:gd name="T49" fmla="*/ 205 h 205"/>
              <a:gd name="T50" fmla="*/ 219 w 240"/>
              <a:gd name="T51" fmla="*/ 123 h 205"/>
              <a:gd name="T52" fmla="*/ 219 w 240"/>
              <a:gd name="T53" fmla="*/ 148 h 205"/>
              <a:gd name="T54" fmla="*/ 171 w 240"/>
              <a:gd name="T55" fmla="*/ 148 h 205"/>
              <a:gd name="T56" fmla="*/ 171 w 240"/>
              <a:gd name="T57" fmla="*/ 123 h 205"/>
              <a:gd name="T58" fmla="*/ 219 w 240"/>
              <a:gd name="T59" fmla="*/ 123 h 205"/>
              <a:gd name="T60" fmla="*/ 46 w 240"/>
              <a:gd name="T61" fmla="*/ 31 h 205"/>
              <a:gd name="T62" fmla="*/ 195 w 240"/>
              <a:gd name="T63" fmla="*/ 31 h 205"/>
              <a:gd name="T64" fmla="*/ 201 w 240"/>
              <a:gd name="T65" fmla="*/ 69 h 205"/>
              <a:gd name="T66" fmla="*/ 40 w 240"/>
              <a:gd name="T67" fmla="*/ 69 h 205"/>
              <a:gd name="T68" fmla="*/ 46 w 240"/>
              <a:gd name="T69" fmla="*/ 31 h 205"/>
              <a:gd name="T70" fmla="*/ 22 w 240"/>
              <a:gd name="T71" fmla="*/ 123 h 205"/>
              <a:gd name="T72" fmla="*/ 70 w 240"/>
              <a:gd name="T73" fmla="*/ 123 h 205"/>
              <a:gd name="T74" fmla="*/ 70 w 240"/>
              <a:gd name="T75" fmla="*/ 148 h 205"/>
              <a:gd name="T76" fmla="*/ 22 w 240"/>
              <a:gd name="T77" fmla="*/ 148 h 205"/>
              <a:gd name="T78" fmla="*/ 22 w 240"/>
              <a:gd name="T79" fmla="*/ 12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05">
                <a:moveTo>
                  <a:pt x="11" y="205"/>
                </a:moveTo>
                <a:cubicBezTo>
                  <a:pt x="46" y="205"/>
                  <a:pt x="46" y="205"/>
                  <a:pt x="46" y="205"/>
                </a:cubicBezTo>
                <a:cubicBezTo>
                  <a:pt x="52" y="205"/>
                  <a:pt x="57" y="201"/>
                  <a:pt x="57" y="194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94"/>
                  <a:pt x="183" y="194"/>
                  <a:pt x="183" y="194"/>
                </a:cubicBezTo>
                <a:cubicBezTo>
                  <a:pt x="183" y="201"/>
                  <a:pt x="188" y="205"/>
                  <a:pt x="194" y="205"/>
                </a:cubicBezTo>
                <a:cubicBezTo>
                  <a:pt x="229" y="205"/>
                  <a:pt x="229" y="205"/>
                  <a:pt x="229" y="205"/>
                </a:cubicBezTo>
                <a:cubicBezTo>
                  <a:pt x="236" y="205"/>
                  <a:pt x="240" y="201"/>
                  <a:pt x="240" y="194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16" y="58"/>
                  <a:pt x="216" y="58"/>
                  <a:pt x="216" y="58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0"/>
                  <a:pt x="147" y="0"/>
                  <a:pt x="14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15"/>
                  <a:pt x="94" y="15"/>
                  <a:pt x="94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24" y="58"/>
                  <a:pt x="24" y="58"/>
                  <a:pt x="24" y="5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01"/>
                  <a:pt x="5" y="205"/>
                  <a:pt x="11" y="205"/>
                </a:cubicBezTo>
                <a:close/>
                <a:moveTo>
                  <a:pt x="219" y="123"/>
                </a:moveTo>
                <a:cubicBezTo>
                  <a:pt x="219" y="148"/>
                  <a:pt x="219" y="148"/>
                  <a:pt x="219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23"/>
                  <a:pt x="171" y="123"/>
                  <a:pt x="171" y="123"/>
                </a:cubicBezTo>
                <a:cubicBezTo>
                  <a:pt x="219" y="123"/>
                  <a:pt x="219" y="123"/>
                  <a:pt x="219" y="123"/>
                </a:cubicBezTo>
                <a:close/>
                <a:moveTo>
                  <a:pt x="46" y="31"/>
                </a:moveTo>
                <a:cubicBezTo>
                  <a:pt x="195" y="31"/>
                  <a:pt x="195" y="31"/>
                  <a:pt x="195" y="31"/>
                </a:cubicBezTo>
                <a:cubicBezTo>
                  <a:pt x="201" y="69"/>
                  <a:pt x="201" y="69"/>
                  <a:pt x="201" y="69"/>
                </a:cubicBezTo>
                <a:cubicBezTo>
                  <a:pt x="40" y="69"/>
                  <a:pt x="40" y="69"/>
                  <a:pt x="40" y="69"/>
                </a:cubicBezTo>
                <a:lnTo>
                  <a:pt x="46" y="31"/>
                </a:lnTo>
                <a:close/>
                <a:moveTo>
                  <a:pt x="22" y="123"/>
                </a:moveTo>
                <a:cubicBezTo>
                  <a:pt x="70" y="123"/>
                  <a:pt x="70" y="123"/>
                  <a:pt x="70" y="123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22" y="148"/>
                  <a:pt x="22" y="148"/>
                  <a:pt x="22" y="148"/>
                </a:cubicBezTo>
                <a:lnTo>
                  <a:pt x="22" y="1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9973688" y="2655535"/>
            <a:ext cx="422242" cy="4499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3" name="PA_组合 79"/>
          <p:cNvGrpSpPr/>
          <p:nvPr>
            <p:custDataLst>
              <p:tags r:id="rId9"/>
            </p:custDataLst>
          </p:nvPr>
        </p:nvGrpSpPr>
        <p:grpSpPr>
          <a:xfrm>
            <a:off x="9192039" y="3311970"/>
            <a:ext cx="2016723" cy="2527653"/>
            <a:chOff x="522514" y="3027330"/>
            <a:chExt cx="1512542" cy="1440160"/>
          </a:xfrm>
        </p:grpSpPr>
        <p:sp>
          <p:nvSpPr>
            <p:cNvPr id="34" name="矩形 3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_矩形 62"/>
          <p:cNvSpPr/>
          <p:nvPr>
            <p:custDataLst>
              <p:tags r:id="rId10"/>
            </p:custDataLst>
          </p:nvPr>
        </p:nvSpPr>
        <p:spPr>
          <a:xfrm>
            <a:off x="9577912" y="4210350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8" name="PA_矩形 67"/>
          <p:cNvSpPr/>
          <p:nvPr>
            <p:custDataLst>
              <p:tags r:id="rId11"/>
            </p:custDataLst>
          </p:nvPr>
        </p:nvSpPr>
        <p:spPr>
          <a:xfrm>
            <a:off x="9697273" y="34393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</a:p>
        </p:txBody>
      </p:sp>
      <p:sp>
        <p:nvSpPr>
          <p:cNvPr id="40" name="PA_矩形 60">
            <a:extLst>
              <a:ext uri="{FF2B5EF4-FFF2-40B4-BE49-F238E27FC236}">
                <a16:creationId xmlns="" xmlns:a16="http://schemas.microsoft.com/office/drawing/2014/main" id="{40641451-D7F6-43F3-9261-CF151930055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025819" y="4032448"/>
            <a:ext cx="2016722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333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</a:t>
            </a:r>
            <a:r>
              <a:rPr lang="en-US" altLang="zh-CN" sz="1333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mkv</a:t>
            </a:r>
            <a:r>
              <a:rPr lang="zh-CN" altLang="en-US" sz="1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是什么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SharedPreference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1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66" grpId="0"/>
      <p:bldP spid="27" grpId="0"/>
      <p:bldP spid="32" grpId="0" animBg="1"/>
      <p:bldP spid="37" grpId="0" animBg="1" autoUpdateAnimBg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4" y="371041"/>
            <a:ext cx="492361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347" y="2270529"/>
            <a:ext cx="2010611" cy="590744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2" descr="https://upload-images.jianshu.io/upload_images/12605489-b98181f4a2bf3a18.png?imageMogr2/auto-orient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8" y="2007088"/>
            <a:ext cx="6415586" cy="381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753207" y="3344787"/>
            <a:ext cx="5270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写文件流程</a:t>
            </a:r>
            <a:r>
              <a:rPr kumimoji="1" lang="en-US" altLang="zh-CN" sz="1600" dirty="0" smtClean="0"/>
              <a:t>:</a:t>
            </a:r>
          </a:p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、</a:t>
            </a:r>
            <a:r>
              <a:rPr lang="zh-CN" altLang="en-US" sz="1600" dirty="0"/>
              <a:t>调用</a:t>
            </a:r>
            <a:r>
              <a:rPr lang="en-US" altLang="zh-CN" sz="1600" dirty="0" smtClean="0"/>
              <a:t>write</a:t>
            </a:r>
            <a:r>
              <a:rPr lang="zh-CN" altLang="en-US" sz="1600" dirty="0" smtClean="0"/>
              <a:t>，告诉</a:t>
            </a:r>
            <a:r>
              <a:rPr lang="zh-CN" altLang="en-US" sz="1600" dirty="0"/>
              <a:t>内核需要写入数据的开始地址与</a:t>
            </a:r>
            <a:r>
              <a:rPr lang="zh-CN" altLang="en-US" sz="1600" dirty="0" smtClean="0"/>
              <a:t>长度</a:t>
            </a:r>
            <a:endParaRPr lang="en-US" altLang="zh-CN" sz="1600" dirty="0" smtClean="0"/>
          </a:p>
          <a:p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、</a:t>
            </a:r>
            <a:r>
              <a:rPr lang="zh-CN" altLang="en-US" sz="1600" dirty="0" smtClean="0"/>
              <a:t>内核将数据拷贝到内核缓存</a:t>
            </a:r>
            <a:endParaRPr lang="en-US" altLang="zh-CN" sz="1600" dirty="0" smtClean="0"/>
          </a:p>
          <a:p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、</a:t>
            </a:r>
            <a:r>
              <a:rPr lang="zh-CN" altLang="en-US" sz="1600" dirty="0" smtClean="0"/>
              <a:t>由操作系统</a:t>
            </a:r>
            <a:r>
              <a:rPr lang="zh-CN" altLang="en-US" sz="1600" dirty="0"/>
              <a:t>调用，</a:t>
            </a:r>
            <a:r>
              <a:rPr lang="zh-CN" altLang="en-US" sz="1600" dirty="0" smtClean="0"/>
              <a:t>将数据拷贝到磁盘，完成写入</a:t>
            </a:r>
            <a:endParaRPr kumimoji="1"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765468" y="1140684"/>
            <a:ext cx="10952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 charset="-122"/>
              </a:rPr>
              <a:t>虚拟内存被操作系统划分成两块：用户</a:t>
            </a:r>
            <a:r>
              <a:rPr lang="zh-CN" altLang="en-US" dirty="0" smtClean="0">
                <a:solidFill>
                  <a:srgbClr val="333333"/>
                </a:solidFill>
                <a:latin typeface="pingfang SC" charset="-122"/>
              </a:rPr>
              <a:t>空间</a:t>
            </a:r>
            <a:r>
              <a:rPr lang="zh-CN" altLang="en-US" dirty="0">
                <a:solidFill>
                  <a:srgbClr val="333333"/>
                </a:solidFill>
                <a:latin typeface="pingfang SC" charset="-122"/>
              </a:rPr>
              <a:t>和内核</a:t>
            </a:r>
            <a:r>
              <a:rPr lang="zh-CN" altLang="en-US" dirty="0" smtClean="0">
                <a:solidFill>
                  <a:srgbClr val="333333"/>
                </a:solidFill>
                <a:latin typeface="pingfang SC" charset="-122"/>
              </a:rPr>
              <a:t>空间，</a:t>
            </a:r>
            <a:r>
              <a:rPr lang="zh-CN" altLang="en-US" dirty="0">
                <a:solidFill>
                  <a:srgbClr val="333333"/>
                </a:solidFill>
                <a:latin typeface="pingfang SC" charset="-122"/>
              </a:rPr>
              <a:t>用户空间是用户程序代码运行的地方，内核空间是内核代码运行的地方。</a:t>
            </a:r>
            <a:r>
              <a:rPr lang="zh-CN" altLang="en-US" dirty="0"/>
              <a:t>为了安全，它们是隔离的，即使用户的程序崩溃了，内核也不受影响。</a:t>
            </a:r>
          </a:p>
        </p:txBody>
      </p:sp>
    </p:spTree>
    <p:extLst>
      <p:ext uri="{BB962C8B-B14F-4D97-AF65-F5344CB8AC3E}">
        <p14:creationId xmlns:p14="http://schemas.microsoft.com/office/powerpoint/2010/main" val="15523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4615" y="371041"/>
            <a:ext cx="1285510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mmap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010484" y="236396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47368" y="2465567"/>
            <a:ext cx="2219158" cy="4384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09303" y="2123310"/>
            <a:ext cx="204382" cy="941189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lgDash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2593BF57-9970-4840-8935-D60AA5DC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850"/>
            <a:ext cx="3206" cy="79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4809" y="1220603"/>
            <a:ext cx="10836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F2F2F"/>
                </a:solidFill>
                <a:latin typeface="-apple-system" charset="0"/>
              </a:rPr>
              <a:t>Linux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通过将一个虚拟内存区域与一个磁盘上的</a:t>
            </a:r>
            <a:r>
              <a:rPr lang="zh-CN" altLang="en-US" dirty="0" smtClean="0">
                <a:solidFill>
                  <a:srgbClr val="2F2F2F"/>
                </a:solidFill>
                <a:latin typeface="-apple-system" charset="0"/>
              </a:rPr>
              <a:t>对象关联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起来，以初始化这个虚拟内存区域的内容，这个过程称为内存映射</a:t>
            </a:r>
            <a:r>
              <a:rPr lang="en-US" altLang="zh-CN" dirty="0">
                <a:solidFill>
                  <a:srgbClr val="2F2F2F"/>
                </a:solidFill>
                <a:latin typeface="-apple-system" charset="0"/>
              </a:rPr>
              <a:t>(memory mapping)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42" y="1918084"/>
            <a:ext cx="5220135" cy="441591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741683" y="33729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2F2F2F"/>
                </a:solidFill>
                <a:latin typeface="-apple-system" charset="0"/>
              </a:rPr>
              <a:t>对文件进行</a:t>
            </a:r>
            <a:r>
              <a:rPr lang="en-US" altLang="zh-CN" dirty="0" smtClean="0">
                <a:solidFill>
                  <a:srgbClr val="2F2F2F"/>
                </a:solidFill>
                <a:latin typeface="-apple-system" charset="0"/>
              </a:rPr>
              <a:t>mmap</a:t>
            </a:r>
            <a:r>
              <a:rPr lang="zh-CN" altLang="en-US" dirty="0" smtClean="0">
                <a:solidFill>
                  <a:srgbClr val="2F2F2F"/>
                </a:solidFill>
                <a:latin typeface="-apple-system" charset="0"/>
              </a:rPr>
              <a:t>，会</a:t>
            </a:r>
            <a:r>
              <a:rPr lang="zh-CN" altLang="en-US" dirty="0">
                <a:solidFill>
                  <a:srgbClr val="2F2F2F"/>
                </a:solidFill>
                <a:latin typeface="-apple-system" charset="0"/>
              </a:rPr>
              <a:t>在进程的虚拟内存分配地址空间，创建映射关系。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6000" y="41260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urier New" charset="0"/>
              </a:rPr>
              <a:t>实现这样的映射关系后</a:t>
            </a:r>
            <a:r>
              <a:rPr lang="zh-CN" altLang="en-US" dirty="0" smtClean="0">
                <a:solidFill>
                  <a:srgbClr val="000000"/>
                </a:solidFill>
                <a:latin typeface="Courier New" charset="0"/>
              </a:rPr>
              <a:t>，就</a:t>
            </a:r>
            <a:r>
              <a:rPr lang="zh-CN" altLang="en-US" dirty="0">
                <a:solidFill>
                  <a:srgbClr val="000000"/>
                </a:solidFill>
                <a:latin typeface="Courier New" charset="0"/>
              </a:rPr>
              <a:t>可以采用指针的方式读写操作这一段内存，而系统会自动回</a:t>
            </a:r>
            <a:r>
              <a:rPr lang="zh-CN" altLang="en-US" dirty="0" smtClean="0">
                <a:solidFill>
                  <a:srgbClr val="000000"/>
                </a:solidFill>
                <a:latin typeface="Courier New" charset="0"/>
              </a:rPr>
              <a:t>写到</a:t>
            </a:r>
            <a:r>
              <a:rPr lang="zh-CN" altLang="en-US" dirty="0">
                <a:solidFill>
                  <a:srgbClr val="000000"/>
                </a:solidFill>
                <a:latin typeface="Courier New" charset="0"/>
              </a:rPr>
              <a:t>对应的文件磁盘上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9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17992</TotalTime>
  <Words>1469</Words>
  <Application>Microsoft Macintosh PowerPoint</Application>
  <PresentationFormat>宽屏</PresentationFormat>
  <Paragraphs>204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-apple-system</vt:lpstr>
      <vt:lpstr>Calibri</vt:lpstr>
      <vt:lpstr>Clear Sans Light</vt:lpstr>
      <vt:lpstr>Courier New</vt:lpstr>
      <vt:lpstr>Impact</vt:lpstr>
      <vt:lpstr>Mangal</vt:lpstr>
      <vt:lpstr>pingfang SC</vt:lpstr>
      <vt:lpstr>Roboto condensed</vt:lpstr>
      <vt:lpstr>Source Sans Pro</vt:lpstr>
      <vt:lpstr>Times New Roman</vt:lpstr>
      <vt:lpstr>等线</vt:lpstr>
      <vt:lpstr>等线 Light</vt:lpstr>
      <vt:lpstr>宋体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Microsoft Office 用户</cp:lastModifiedBy>
  <cp:revision>586</cp:revision>
  <dcterms:created xsi:type="dcterms:W3CDTF">2016-08-30T15:34:45Z</dcterms:created>
  <dcterms:modified xsi:type="dcterms:W3CDTF">2019-02-26T09:05:17Z</dcterms:modified>
  <cp:category>锐旗设计;https://9ppt.taobao.com</cp:category>
</cp:coreProperties>
</file>