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c16fed0aca_1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c16fed0aca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c16fed0aca_1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c16fed0aca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16fed0aca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16fed0ac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c17a2437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c17a2437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c16fed0ac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c16fed0a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16fed0aca_1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16fed0aca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c16fed0aca_1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c16fed0aca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c16fed0aca_1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c16fed0aca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c16fed0aca_1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c16fed0aca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Project Team 1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got F1-scores of 63.6% &amp; 38.6%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74288" y="32507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FF"/>
                </a:solidFill>
              </a:rPr>
              <a:t>Third place holder</a:t>
            </a:r>
            <a:endParaRPr b="1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Features</a:t>
            </a:r>
            <a:endParaRPr/>
          </a:p>
        </p:txBody>
      </p:sp>
      <p:grpSp>
        <p:nvGrpSpPr>
          <p:cNvPr id="163" name="Google Shape;163;p22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64" name="Google Shape;164;p22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22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Pre-trained embeddings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167" name="Google Shape;167;p22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AraBert’s embeddings.</a:t>
            </a:r>
            <a:endParaRPr sz="1600"/>
          </a:p>
        </p:txBody>
      </p:sp>
      <p:grpSp>
        <p:nvGrpSpPr>
          <p:cNvPr id="168" name="Google Shape;168;p22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69" name="Google Shape;169;p22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22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Fine-Tuned embeddings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172" name="Google Shape;172;p22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XLM-Roberta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MarBert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QARiB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AraBert</a:t>
            </a:r>
            <a:endParaRPr sz="1600"/>
          </a:p>
        </p:txBody>
      </p:sp>
      <p:grpSp>
        <p:nvGrpSpPr>
          <p:cNvPr id="173" name="Google Shape;173;p22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74" name="Google Shape;174;p22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2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22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Classical Features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7" name="Google Shape;177;p22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Tf-idf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N-gram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Skip-gram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CBOW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Using Arabert’s Transformer</a:t>
            </a:r>
            <a:endParaRPr b="1"/>
          </a:p>
        </p:txBody>
      </p:sp>
      <p:sp>
        <p:nvSpPr>
          <p:cNvPr id="188" name="Google Shape;188;p24"/>
          <p:cNvSpPr txBox="1"/>
          <p:nvPr>
            <p:ph type="title"/>
          </p:nvPr>
        </p:nvSpPr>
        <p:spPr>
          <a:xfrm>
            <a:off x="394325" y="1176550"/>
            <a:ext cx="8438100" cy="3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●"/>
            </a:pPr>
            <a:r>
              <a:rPr lang="en" sz="2000">
                <a:solidFill>
                  <a:schemeClr val="accent6"/>
                </a:solidFill>
              </a:rPr>
              <a:t>Fine-Tuned on our dataset</a:t>
            </a:r>
            <a:endParaRPr sz="2000">
              <a:solidFill>
                <a:schemeClr val="accent6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●"/>
            </a:pPr>
            <a:r>
              <a:rPr lang="en" sz="2000">
                <a:solidFill>
                  <a:schemeClr val="accent6"/>
                </a:solidFill>
              </a:rPr>
              <a:t>Lr : </a:t>
            </a:r>
            <a:r>
              <a:rPr b="1" lang="en" sz="2000"/>
              <a:t>2e-5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●"/>
            </a:pPr>
            <a:r>
              <a:rPr lang="en" sz="2000">
                <a:solidFill>
                  <a:schemeClr val="accent6"/>
                </a:solidFill>
              </a:rPr>
              <a:t>Stance model dataset : Up/Downsampled to </a:t>
            </a:r>
            <a:r>
              <a:rPr b="1" lang="en" sz="2000"/>
              <a:t>1000 </a:t>
            </a:r>
            <a:r>
              <a:rPr lang="en" sz="2000"/>
              <a:t> </a:t>
            </a:r>
            <a:r>
              <a:rPr lang="en" sz="2000">
                <a:solidFill>
                  <a:schemeClr val="accent6"/>
                </a:solidFill>
              </a:rPr>
              <a:t>per class</a:t>
            </a:r>
            <a:endParaRPr sz="2000">
              <a:solidFill>
                <a:schemeClr val="accent6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●"/>
            </a:pPr>
            <a:r>
              <a:rPr lang="en" sz="2000">
                <a:solidFill>
                  <a:schemeClr val="accent6"/>
                </a:solidFill>
              </a:rPr>
              <a:t>Category model dataset : Up/Downsampled to </a:t>
            </a:r>
            <a:r>
              <a:rPr b="1" lang="en" sz="2000"/>
              <a:t>750</a:t>
            </a:r>
            <a:r>
              <a:rPr lang="en" sz="2000"/>
              <a:t> </a:t>
            </a:r>
            <a:r>
              <a:rPr lang="en" sz="2000">
                <a:solidFill>
                  <a:schemeClr val="accent6"/>
                </a:solidFill>
              </a:rPr>
              <a:t>per category</a:t>
            </a:r>
            <a:endParaRPr sz="2000">
              <a:solidFill>
                <a:schemeClr val="accent6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●"/>
            </a:pPr>
            <a:r>
              <a:rPr b="1" lang="en" sz="2000"/>
              <a:t>10 epochs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●"/>
            </a:pPr>
            <a:r>
              <a:rPr lang="en" sz="2000">
                <a:solidFill>
                  <a:schemeClr val="accent6"/>
                </a:solidFill>
              </a:rPr>
              <a:t>Training time around </a:t>
            </a:r>
            <a:r>
              <a:rPr b="1" lang="en" sz="2000"/>
              <a:t>20-30</a:t>
            </a:r>
            <a:r>
              <a:rPr b="1" lang="en" sz="2000">
                <a:solidFill>
                  <a:schemeClr val="accent6"/>
                </a:solidFill>
              </a:rPr>
              <a:t> min</a:t>
            </a:r>
            <a:endParaRPr b="1" sz="2000">
              <a:solidFill>
                <a:schemeClr val="accent6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●"/>
            </a:pPr>
            <a:r>
              <a:rPr lang="en" sz="2000">
                <a:solidFill>
                  <a:schemeClr val="accent6"/>
                </a:solidFill>
              </a:rPr>
              <a:t>Macro Average F1: stances:</a:t>
            </a:r>
            <a:r>
              <a:rPr lang="en" sz="2000"/>
              <a:t> </a:t>
            </a:r>
            <a:r>
              <a:rPr b="1" lang="en" sz="2000"/>
              <a:t>66%</a:t>
            </a:r>
            <a:endParaRPr b="1"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43.84%</a:t>
            </a:r>
            <a:r>
              <a:rPr lang="en" sz="2000">
                <a:solidFill>
                  <a:schemeClr val="accent6"/>
                </a:solidFill>
              </a:rPr>
              <a:t> for categories.</a:t>
            </a:r>
            <a:endParaRPr sz="2000">
              <a:solidFill>
                <a:schemeClr val="accent6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●"/>
            </a:pPr>
            <a:r>
              <a:rPr lang="en" sz="2000">
                <a:solidFill>
                  <a:schemeClr val="accent6"/>
                </a:solidFill>
              </a:rPr>
              <a:t>Accuracy stances: </a:t>
            </a:r>
            <a:r>
              <a:rPr b="1" lang="en" sz="2000"/>
              <a:t>81.1%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</a:rPr>
              <a:t>	</a:t>
            </a:r>
            <a:r>
              <a:rPr b="1" lang="en" sz="2000"/>
              <a:t>58.8%</a:t>
            </a:r>
            <a:r>
              <a:rPr lang="en" sz="2000">
                <a:solidFill>
                  <a:schemeClr val="accent6"/>
                </a:solidFill>
              </a:rPr>
              <a:t> for categories</a:t>
            </a:r>
            <a:endParaRPr sz="20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</a:t>
            </a:r>
            <a:endParaRPr/>
          </a:p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you!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911175" y="1913150"/>
            <a:ext cx="22503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Iten Emad</a:t>
            </a:r>
            <a:endParaRPr sz="3500"/>
          </a:p>
        </p:txBody>
      </p:sp>
      <p:sp>
        <p:nvSpPr>
          <p:cNvPr id="93" name="Google Shape;93;p14"/>
          <p:cNvSpPr txBox="1"/>
          <p:nvPr>
            <p:ph type="ctrTitle"/>
          </p:nvPr>
        </p:nvSpPr>
        <p:spPr>
          <a:xfrm>
            <a:off x="4432600" y="1871275"/>
            <a:ext cx="42423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Abdelrahman Jamal</a:t>
            </a:r>
            <a:endParaRPr sz="3500"/>
          </a:p>
        </p:txBody>
      </p:sp>
      <p:sp>
        <p:nvSpPr>
          <p:cNvPr id="94" name="Google Shape;94;p14"/>
          <p:cNvSpPr txBox="1"/>
          <p:nvPr>
            <p:ph type="ctrTitle"/>
          </p:nvPr>
        </p:nvSpPr>
        <p:spPr>
          <a:xfrm>
            <a:off x="4432600" y="2786050"/>
            <a:ext cx="36642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Ayman Mohamed</a:t>
            </a:r>
            <a:endParaRPr sz="3500"/>
          </a:p>
        </p:txBody>
      </p:sp>
      <p:sp>
        <p:nvSpPr>
          <p:cNvPr id="95" name="Google Shape;95;p14"/>
          <p:cNvSpPr txBox="1"/>
          <p:nvPr>
            <p:ph type="ctrTitle"/>
          </p:nvPr>
        </p:nvSpPr>
        <p:spPr>
          <a:xfrm>
            <a:off x="911175" y="2786050"/>
            <a:ext cx="31017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Radwa Ahmed</a:t>
            </a:r>
            <a:endParaRPr sz="3500"/>
          </a:p>
        </p:txBody>
      </p:sp>
      <p:sp>
        <p:nvSpPr>
          <p:cNvPr id="96" name="Google Shape;96;p14"/>
          <p:cNvSpPr txBox="1"/>
          <p:nvPr>
            <p:ph type="ctrTitle"/>
          </p:nvPr>
        </p:nvSpPr>
        <p:spPr>
          <a:xfrm>
            <a:off x="2511300" y="314400"/>
            <a:ext cx="36642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Project Members</a:t>
            </a:r>
            <a:endParaRPr b="1" sz="3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best models</a:t>
            </a:r>
            <a:endParaRPr/>
          </a:p>
        </p:txBody>
      </p:sp>
      <p:grpSp>
        <p:nvGrpSpPr>
          <p:cNvPr id="102" name="Google Shape;102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03" name="Google Shape;103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AraBert Transformer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Fine-tuned on our given dataset.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Using the different dataset variants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Lr = 2e-5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Macro Average F1: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66% stance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43.84% category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600"/>
            </a:br>
            <a:endParaRPr sz="1600"/>
          </a:p>
        </p:txBody>
      </p:sp>
      <p:grpSp>
        <p:nvGrpSpPr>
          <p:cNvPr id="107" name="Google Shape;107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8" name="Google Shape;108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XLM-Roberta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5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Fine-tuned on our given dataset.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Using the different dataset variants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Macro Average F1: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63% stance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36% category</a:t>
            </a:r>
            <a:endParaRPr sz="1600"/>
          </a:p>
        </p:txBody>
      </p:sp>
      <p:grpSp>
        <p:nvGrpSpPr>
          <p:cNvPr id="112" name="Google Shape;112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13" name="Google Shape;113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Random Forest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" name="Google Shape;116;p1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Tf-Idf along with CBOW and Skip-gram embeddings as our features.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Macro Average F1: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52% stane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30% category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1854325" y="20755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Pipeline</a:t>
            </a:r>
            <a:endParaRPr b="1" sz="4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General Pipeline</a:t>
            </a: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201" cy="3231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625" y="-147263"/>
            <a:ext cx="8520599" cy="532123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>
            <p:ph type="title"/>
          </p:nvPr>
        </p:nvSpPr>
        <p:spPr>
          <a:xfrm>
            <a:off x="339625" y="1052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Detailed Pipeline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1854325" y="20755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Dataset Cleansing</a:t>
            </a:r>
            <a:endParaRPr b="1" sz="4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cleansing</a:t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Tokenization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6" name="Google Shape;146;p20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600"/>
              <a:t>Splitting by white spaces and punctuation</a:t>
            </a:r>
            <a:endParaRPr sz="1600"/>
          </a:p>
        </p:txBody>
      </p:sp>
      <p:sp>
        <p:nvSpPr>
          <p:cNvPr id="147" name="Google Shape;147;p20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Text normalization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9" name="Google Shape;149;p20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Removal of useless characters (tashkeel, character variants, etc.)</a:t>
            </a:r>
            <a:endParaRPr b="1"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Stop words removal</a:t>
            </a:r>
            <a:endParaRPr b="1" sz="1600"/>
          </a:p>
          <a:p>
            <a:pPr indent="-330200" lvl="0" marL="457200" rtl="0" algn="l">
              <a:spcBef>
                <a:spcPts val="800"/>
              </a:spcBef>
              <a:spcAft>
                <a:spcPts val="800"/>
              </a:spcAft>
              <a:buSzPts val="1600"/>
              <a:buChar char="●"/>
            </a:pPr>
            <a:r>
              <a:rPr b="1" lang="en" sz="1600"/>
              <a:t>stemming</a:t>
            </a:r>
            <a:endParaRPr b="1" sz="1600"/>
          </a:p>
        </p:txBody>
      </p:sp>
      <p:sp>
        <p:nvSpPr>
          <p:cNvPr id="150" name="Google Shape;150;p20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Balancing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2" name="Google Shape;152;p20"/>
          <p:cNvSpPr txBox="1"/>
          <p:nvPr>
            <p:ph idx="4294967295" type="body"/>
          </p:nvPr>
        </p:nvSpPr>
        <p:spPr>
          <a:xfrm>
            <a:off x="6254225" y="2070575"/>
            <a:ext cx="27606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Upsampling:</a:t>
            </a:r>
            <a:br>
              <a:rPr b="1" lang="en" sz="1600"/>
            </a:br>
            <a:r>
              <a:rPr lang="en" sz="1600"/>
              <a:t>using the original data, any extra data needed are sampled (ex: 500 to 1000)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600"/>
              <a:t>Downsampling:</a:t>
            </a:r>
            <a:br>
              <a:rPr b="1" lang="en" sz="1600"/>
            </a:br>
            <a:r>
              <a:rPr lang="en" sz="1600"/>
              <a:t>Clipping our original data, reading only what we need (ex: 2500 to 1000)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1854325" y="20755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Features</a:t>
            </a:r>
            <a:endParaRPr b="1"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