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3" r:id="rId6"/>
    <p:sldId id="315" r:id="rId7"/>
    <p:sldId id="316" r:id="rId8"/>
    <p:sldId id="317" r:id="rId9"/>
    <p:sldId id="318" r:id="rId10"/>
    <p:sldId id="319" r:id="rId11"/>
    <p:sldId id="320" r:id="rId12"/>
    <p:sldId id="32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7" d="100"/>
          <a:sy n="87" d="100"/>
        </p:scale>
        <p:origin x="528"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10/18/2021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10/18/2021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10/18/2021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10/18/2021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10/18/2021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10/18/2021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10/18/2021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10/18/2021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10/18/2021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10/18/2021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8"/>
            <a:ext cx="6253317" cy="2306326"/>
          </a:xfrm>
        </p:spPr>
        <p:txBody>
          <a:bodyPr>
            <a:normAutofit fontScale="90000"/>
          </a:bodyPr>
          <a:lstStyle/>
          <a:p>
            <a:r>
              <a:rPr lang="en-US" sz="5400" dirty="0"/>
              <a:t>Media Recommendation System</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719177"/>
          </a:xfrm>
        </p:spPr>
        <p:txBody>
          <a:bodyPr>
            <a:noAutofit/>
          </a:bodyPr>
          <a:lstStyle/>
          <a:p>
            <a:r>
              <a:rPr lang="en-US" sz="1600" dirty="0"/>
              <a:t>18CS006 – TANMAY BHUSKUTE</a:t>
            </a:r>
          </a:p>
          <a:p>
            <a:r>
              <a:rPr lang="en-US" sz="1600" dirty="0"/>
              <a:t>18CS024 – AMIT JEVE</a:t>
            </a:r>
          </a:p>
          <a:p>
            <a:r>
              <a:rPr lang="en-US" sz="1600" dirty="0"/>
              <a:t>18CS049 – NIHAL SHAH</a:t>
            </a:r>
          </a:p>
          <a:p>
            <a:r>
              <a:rPr lang="en-US" sz="1600" dirty="0"/>
              <a:t>18CS050 – TEJAS SHAH</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4" name="TextBox 3">
            <a:extLst>
              <a:ext uri="{FF2B5EF4-FFF2-40B4-BE49-F238E27FC236}">
                <a16:creationId xmlns:a16="http://schemas.microsoft.com/office/drawing/2014/main" id="{4EE1708C-7174-4CC3-BFBA-AB8227B55A48}"/>
              </a:ext>
            </a:extLst>
          </p:cNvPr>
          <p:cNvSpPr txBox="1"/>
          <p:nvPr/>
        </p:nvSpPr>
        <p:spPr>
          <a:xfrm>
            <a:off x="665118" y="3428945"/>
            <a:ext cx="2691058" cy="369332"/>
          </a:xfrm>
          <a:prstGeom prst="rect">
            <a:avLst/>
          </a:prstGeom>
          <a:noFill/>
        </p:spPr>
        <p:txBody>
          <a:bodyPr wrap="none" rtlCol="0">
            <a:spAutoFit/>
          </a:bodyPr>
          <a:lstStyle/>
          <a:p>
            <a:r>
              <a:rPr lang="en-US" dirty="0"/>
              <a:t>GUIDE – PROF. B. A. PATIL</a:t>
            </a:r>
          </a:p>
        </p:txBody>
      </p:sp>
      <p:sp>
        <p:nvSpPr>
          <p:cNvPr id="8" name="TextBox 7">
            <a:extLst>
              <a:ext uri="{FF2B5EF4-FFF2-40B4-BE49-F238E27FC236}">
                <a16:creationId xmlns:a16="http://schemas.microsoft.com/office/drawing/2014/main" id="{F9D5E323-7099-44BA-8FB9-3049AD14F013}"/>
              </a:ext>
            </a:extLst>
          </p:cNvPr>
          <p:cNvSpPr txBox="1"/>
          <p:nvPr/>
        </p:nvSpPr>
        <p:spPr>
          <a:xfrm>
            <a:off x="665118" y="3918634"/>
            <a:ext cx="1670842" cy="369332"/>
          </a:xfrm>
          <a:prstGeom prst="rect">
            <a:avLst/>
          </a:prstGeom>
          <a:noFill/>
        </p:spPr>
        <p:txBody>
          <a:bodyPr wrap="none" rtlCol="0">
            <a:spAutoFit/>
          </a:bodyPr>
          <a:lstStyle/>
          <a:p>
            <a:r>
              <a:rPr lang="en-US" dirty="0"/>
              <a:t>GROUP ID – 20</a:t>
            </a:r>
          </a:p>
        </p:txBody>
      </p:sp>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FDED-29B3-4B12-A1A8-BBBE731ED9C0}"/>
              </a:ext>
            </a:extLst>
          </p:cNvPr>
          <p:cNvSpPr>
            <a:spLocks noGrp="1"/>
          </p:cNvSpPr>
          <p:nvPr>
            <p:ph type="title"/>
          </p:nvPr>
        </p:nvSpPr>
        <p:spPr/>
        <p:txBody>
          <a:bodyPr/>
          <a:lstStyle/>
          <a:p>
            <a:r>
              <a:rPr lang="en-IN" sz="4400" dirty="0">
                <a:latin typeface="Century" pitchFamily="18" charset="0"/>
              </a:rPr>
              <a:t>Contents</a:t>
            </a:r>
            <a:endParaRPr lang="en-IN" dirty="0"/>
          </a:p>
        </p:txBody>
      </p:sp>
      <p:sp>
        <p:nvSpPr>
          <p:cNvPr id="3" name="Content Placeholder 2">
            <a:extLst>
              <a:ext uri="{FF2B5EF4-FFF2-40B4-BE49-F238E27FC236}">
                <a16:creationId xmlns:a16="http://schemas.microsoft.com/office/drawing/2014/main" id="{4127425A-6B18-45C9-A42A-CB5179459396}"/>
              </a:ext>
            </a:extLst>
          </p:cNvPr>
          <p:cNvSpPr>
            <a:spLocks noGrp="1"/>
          </p:cNvSpPr>
          <p:nvPr>
            <p:ph sz="half" idx="1"/>
          </p:nvPr>
        </p:nvSpPr>
        <p:spPr/>
        <p:txBody>
          <a:bodyPr>
            <a:normAutofit/>
          </a:bodyPr>
          <a:lstStyle/>
          <a:p>
            <a:pPr marL="0" indent="0">
              <a:buNone/>
            </a:pPr>
            <a:r>
              <a:rPr lang="en-IN" sz="2000" dirty="0"/>
              <a:t>1. Abstract	</a:t>
            </a:r>
          </a:p>
          <a:p>
            <a:pPr marL="0" indent="0">
              <a:buNone/>
            </a:pPr>
            <a:r>
              <a:rPr lang="en-IN" sz="2000" dirty="0"/>
              <a:t>2. Objectives	</a:t>
            </a:r>
          </a:p>
          <a:p>
            <a:pPr marL="0" indent="0">
              <a:buNone/>
            </a:pPr>
            <a:r>
              <a:rPr lang="en-IN" sz="2000" dirty="0"/>
              <a:t>3. Motivation</a:t>
            </a:r>
          </a:p>
          <a:p>
            <a:pPr marL="0" indent="0">
              <a:buNone/>
            </a:pPr>
            <a:r>
              <a:rPr lang="en-IN" sz="2000" dirty="0"/>
              <a:t>4. Scope</a:t>
            </a:r>
          </a:p>
          <a:p>
            <a:pPr marL="0" indent="0">
              <a:buNone/>
            </a:pPr>
            <a:r>
              <a:rPr lang="en-IN" sz="2000" dirty="0"/>
              <a:t>5. Introduction</a:t>
            </a:r>
          </a:p>
          <a:p>
            <a:pPr marL="0" indent="0">
              <a:buNone/>
            </a:pPr>
            <a:r>
              <a:rPr lang="en-IN" sz="2000" dirty="0"/>
              <a:t>6. Literature Survey</a:t>
            </a:r>
          </a:p>
          <a:p>
            <a:pPr marL="0" indent="0">
              <a:buNone/>
            </a:pPr>
            <a:r>
              <a:rPr lang="en-IN" sz="2000" dirty="0"/>
              <a:t>7. Problem Statement</a:t>
            </a:r>
          </a:p>
          <a:p>
            <a:endParaRPr lang="en-IN" dirty="0"/>
          </a:p>
        </p:txBody>
      </p:sp>
    </p:spTree>
    <p:extLst>
      <p:ext uri="{BB962C8B-B14F-4D97-AF65-F5344CB8AC3E}">
        <p14:creationId xmlns:p14="http://schemas.microsoft.com/office/powerpoint/2010/main" val="1188445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69FB-CB5B-46E9-9574-74B0941D8943}"/>
              </a:ext>
            </a:extLst>
          </p:cNvPr>
          <p:cNvSpPr>
            <a:spLocks noGrp="1"/>
          </p:cNvSpPr>
          <p:nvPr>
            <p:ph type="title"/>
          </p:nvPr>
        </p:nvSpPr>
        <p:spPr/>
        <p:txBody>
          <a:bodyPr/>
          <a:lstStyle/>
          <a:p>
            <a:r>
              <a:rPr lang="en-IN" sz="4800" dirty="0">
                <a:latin typeface="Century" pitchFamily="18" charset="0"/>
              </a:rPr>
              <a:t>Abstract</a:t>
            </a:r>
            <a:endParaRPr lang="en-IN" dirty="0"/>
          </a:p>
        </p:txBody>
      </p:sp>
      <p:sp>
        <p:nvSpPr>
          <p:cNvPr id="3" name="Content Placeholder 2">
            <a:extLst>
              <a:ext uri="{FF2B5EF4-FFF2-40B4-BE49-F238E27FC236}">
                <a16:creationId xmlns:a16="http://schemas.microsoft.com/office/drawing/2014/main" id="{6196FE73-9D9F-4748-A3A2-159B179FA1FB}"/>
              </a:ext>
            </a:extLst>
          </p:cNvPr>
          <p:cNvSpPr>
            <a:spLocks noGrp="1"/>
          </p:cNvSpPr>
          <p:nvPr>
            <p:ph idx="1"/>
          </p:nvPr>
        </p:nvSpPr>
        <p:spPr/>
        <p:txBody>
          <a:bodyPr>
            <a:noAutofit/>
          </a:bodyPr>
          <a:lstStyle/>
          <a:p>
            <a:pPr algn="just"/>
            <a:r>
              <a:rPr lang="en-US" b="0" i="0" dirty="0">
                <a:solidFill>
                  <a:schemeClr val="tx1"/>
                </a:solidFill>
                <a:effectLst/>
              </a:rPr>
              <a:t>This project discusses about a single recommendation platform for movies, </a:t>
            </a:r>
            <a:r>
              <a:rPr lang="en-US" dirty="0">
                <a:solidFill>
                  <a:schemeClr val="tx1"/>
                </a:solidFill>
              </a:rPr>
              <a:t>TV</a:t>
            </a:r>
            <a:r>
              <a:rPr lang="en-US" b="0" i="0" dirty="0">
                <a:solidFill>
                  <a:schemeClr val="tx1"/>
                </a:solidFill>
                <a:effectLst/>
              </a:rPr>
              <a:t> series, books and songs. A recommender system, or a recommendation system is a subclass of information filtering system that seeks to predict the "rating" or "preference" a user would give to an item. It also helps users to find the movies of their choices based on the movie experience of other users in efficient and effective manner without wasting much time in useless browsing. Previous approaches in recommendation systems (RS) include Content-based-filtering and collaborative filtering. These approaches have certain limitations as like the necessity of the user history as they visit. So as to overcome the effect of such dependencies, we intend to use a Hybrid Recommendation System. This system uses both Collaborative filtering &amp; Content based filtering for recommending movies, TV series, books, songs. In this way, the system performance will be greatly improved through the integration of these two.</a:t>
            </a:r>
            <a:endParaRPr lang="en-IN" dirty="0">
              <a:solidFill>
                <a:schemeClr val="tx1"/>
              </a:solidFill>
            </a:endParaRPr>
          </a:p>
        </p:txBody>
      </p:sp>
    </p:spTree>
    <p:extLst>
      <p:ext uri="{BB962C8B-B14F-4D97-AF65-F5344CB8AC3E}">
        <p14:creationId xmlns:p14="http://schemas.microsoft.com/office/powerpoint/2010/main" val="76834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7F80-E0FD-4039-9D5F-5B07B3C6A9A4}"/>
              </a:ext>
            </a:extLst>
          </p:cNvPr>
          <p:cNvSpPr>
            <a:spLocks noGrp="1"/>
          </p:cNvSpPr>
          <p:nvPr>
            <p:ph type="title"/>
          </p:nvPr>
        </p:nvSpPr>
        <p:spPr/>
        <p:txBody>
          <a:bodyPr/>
          <a:lstStyle/>
          <a:p>
            <a:r>
              <a:rPr lang="en-IN" sz="4800" dirty="0">
                <a:latin typeface="Century" pitchFamily="18" charset="0"/>
              </a:rPr>
              <a:t>Objectives</a:t>
            </a:r>
            <a:endParaRPr lang="en-IN" dirty="0"/>
          </a:p>
        </p:txBody>
      </p:sp>
      <p:sp>
        <p:nvSpPr>
          <p:cNvPr id="3" name="Content Placeholder 2">
            <a:extLst>
              <a:ext uri="{FF2B5EF4-FFF2-40B4-BE49-F238E27FC236}">
                <a16:creationId xmlns:a16="http://schemas.microsoft.com/office/drawing/2014/main" id="{668F7310-A2E2-4945-ACD4-0717E1F8BF5A}"/>
              </a:ext>
            </a:extLst>
          </p:cNvPr>
          <p:cNvSpPr>
            <a:spLocks noGrp="1"/>
          </p:cNvSpPr>
          <p:nvPr>
            <p:ph idx="1"/>
          </p:nvPr>
        </p:nvSpPr>
        <p:spPr/>
        <p:txBody>
          <a:bodyPr/>
          <a:lstStyle/>
          <a:p>
            <a:pPr>
              <a:buFont typeface="Wingdings" panose="05000000000000000000" pitchFamily="2" charset="2"/>
              <a:buChar char="§"/>
            </a:pPr>
            <a:r>
              <a:rPr lang="en-US" b="0" i="0" dirty="0">
                <a:solidFill>
                  <a:schemeClr val="tx1"/>
                </a:solidFill>
                <a:effectLst/>
              </a:rPr>
              <a:t>To take favorite movies/ music/ books input from users.</a:t>
            </a:r>
          </a:p>
          <a:p>
            <a:pPr>
              <a:buFont typeface="Wingdings" panose="05000000000000000000" pitchFamily="2" charset="2"/>
              <a:buChar char="§"/>
            </a:pPr>
            <a:r>
              <a:rPr lang="en-US" b="0" i="0" dirty="0">
                <a:solidFill>
                  <a:schemeClr val="tx1"/>
                </a:solidFill>
                <a:effectLst/>
              </a:rPr>
              <a:t>To extract metadata from user input movies/ music/ books.</a:t>
            </a:r>
            <a:endParaRPr lang="en-US" dirty="0">
              <a:solidFill>
                <a:schemeClr val="tx1"/>
              </a:solidFill>
            </a:endParaRPr>
          </a:p>
          <a:p>
            <a:pPr>
              <a:buFont typeface="Wingdings" panose="05000000000000000000" pitchFamily="2" charset="2"/>
              <a:buChar char="§"/>
            </a:pPr>
            <a:r>
              <a:rPr lang="en-US" b="0" i="0" dirty="0">
                <a:solidFill>
                  <a:schemeClr val="tx1"/>
                </a:solidFill>
                <a:effectLst/>
              </a:rPr>
              <a:t>Recommend movies/music/books based on metadata as well as ratings.</a:t>
            </a:r>
            <a:endParaRPr lang="en-IN" dirty="0">
              <a:solidFill>
                <a:schemeClr val="tx1"/>
              </a:solidFill>
            </a:endParaRPr>
          </a:p>
        </p:txBody>
      </p:sp>
    </p:spTree>
    <p:extLst>
      <p:ext uri="{BB962C8B-B14F-4D97-AF65-F5344CB8AC3E}">
        <p14:creationId xmlns:p14="http://schemas.microsoft.com/office/powerpoint/2010/main" val="384348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17D3-0E3E-46EC-88E0-157C83398281}"/>
              </a:ext>
            </a:extLst>
          </p:cNvPr>
          <p:cNvSpPr>
            <a:spLocks noGrp="1"/>
          </p:cNvSpPr>
          <p:nvPr>
            <p:ph type="title"/>
          </p:nvPr>
        </p:nvSpPr>
        <p:spPr/>
        <p:txBody>
          <a:bodyPr/>
          <a:lstStyle/>
          <a:p>
            <a:r>
              <a:rPr lang="en-IN" sz="4800" dirty="0">
                <a:latin typeface="Century" pitchFamily="18" charset="0"/>
              </a:rPr>
              <a:t>Motivation</a:t>
            </a:r>
            <a:endParaRPr lang="en-IN" dirty="0"/>
          </a:p>
        </p:txBody>
      </p:sp>
      <p:sp>
        <p:nvSpPr>
          <p:cNvPr id="3" name="Content Placeholder 2">
            <a:extLst>
              <a:ext uri="{FF2B5EF4-FFF2-40B4-BE49-F238E27FC236}">
                <a16:creationId xmlns:a16="http://schemas.microsoft.com/office/drawing/2014/main" id="{8915A4FE-A871-44B5-82E0-F13F095B9617}"/>
              </a:ext>
            </a:extLst>
          </p:cNvPr>
          <p:cNvSpPr>
            <a:spLocks noGrp="1"/>
          </p:cNvSpPr>
          <p:nvPr>
            <p:ph idx="1"/>
          </p:nvPr>
        </p:nvSpPr>
        <p:spPr/>
        <p:txBody>
          <a:bodyPr/>
          <a:lstStyle/>
          <a:p>
            <a:pPr algn="just">
              <a:buFont typeface="Wingdings" panose="05000000000000000000" pitchFamily="2" charset="2"/>
              <a:buChar char="§"/>
            </a:pPr>
            <a:r>
              <a:rPr lang="en-US" b="0" i="0" dirty="0">
                <a:solidFill>
                  <a:schemeClr val="tx1"/>
                </a:solidFill>
                <a:effectLst/>
              </a:rPr>
              <a:t>Book, Movie, Song Recommendation systems help users find and select items from a large data available. </a:t>
            </a:r>
          </a:p>
          <a:p>
            <a:pPr algn="just">
              <a:buFont typeface="Wingdings" panose="05000000000000000000" pitchFamily="2" charset="2"/>
              <a:buChar char="§"/>
            </a:pPr>
            <a:r>
              <a:rPr lang="en-US" b="0" i="0" dirty="0">
                <a:solidFill>
                  <a:schemeClr val="tx1"/>
                </a:solidFill>
                <a:effectLst/>
              </a:rPr>
              <a:t>Given a large set of items and a description of the user's needs, they present to the user a small set of the items that are well suited to the description. </a:t>
            </a:r>
          </a:p>
          <a:p>
            <a:pPr algn="just">
              <a:buFont typeface="Wingdings" panose="05000000000000000000" pitchFamily="2" charset="2"/>
              <a:buChar char="§"/>
            </a:pPr>
            <a:r>
              <a:rPr lang="en-US" b="0" i="0" dirty="0">
                <a:solidFill>
                  <a:schemeClr val="tx1"/>
                </a:solidFill>
                <a:effectLst/>
              </a:rPr>
              <a:t>It seems desirable to have personalized systems that process, filter, and display available information in a manner that suits each individual using them.</a:t>
            </a:r>
            <a:endParaRPr lang="en-IN" dirty="0">
              <a:solidFill>
                <a:schemeClr val="tx1"/>
              </a:solidFill>
            </a:endParaRPr>
          </a:p>
        </p:txBody>
      </p:sp>
    </p:spTree>
    <p:extLst>
      <p:ext uri="{BB962C8B-B14F-4D97-AF65-F5344CB8AC3E}">
        <p14:creationId xmlns:p14="http://schemas.microsoft.com/office/powerpoint/2010/main" val="37278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A2BD-0965-4E06-9162-DE294793D197}"/>
              </a:ext>
            </a:extLst>
          </p:cNvPr>
          <p:cNvSpPr>
            <a:spLocks noGrp="1"/>
          </p:cNvSpPr>
          <p:nvPr>
            <p:ph type="title"/>
          </p:nvPr>
        </p:nvSpPr>
        <p:spPr/>
        <p:txBody>
          <a:bodyPr/>
          <a:lstStyle/>
          <a:p>
            <a:r>
              <a:rPr lang="en-IN" sz="4800" dirty="0">
                <a:latin typeface="Century" pitchFamily="18" charset="0"/>
              </a:rPr>
              <a:t>Scope</a:t>
            </a:r>
            <a:endParaRPr lang="en-IN" dirty="0"/>
          </a:p>
        </p:txBody>
      </p:sp>
      <p:sp>
        <p:nvSpPr>
          <p:cNvPr id="3" name="Content Placeholder 2">
            <a:extLst>
              <a:ext uri="{FF2B5EF4-FFF2-40B4-BE49-F238E27FC236}">
                <a16:creationId xmlns:a16="http://schemas.microsoft.com/office/drawing/2014/main" id="{5B6A2820-E09B-4C75-B34A-9BB08325E70D}"/>
              </a:ext>
            </a:extLst>
          </p:cNvPr>
          <p:cNvSpPr>
            <a:spLocks noGrp="1"/>
          </p:cNvSpPr>
          <p:nvPr>
            <p:ph idx="1"/>
          </p:nvPr>
        </p:nvSpPr>
        <p:spPr/>
        <p:txBody>
          <a:bodyPr/>
          <a:lstStyle/>
          <a:p>
            <a:pPr algn="just">
              <a:buFont typeface="Wingdings" panose="05000000000000000000" pitchFamily="2" charset="2"/>
              <a:buChar char="§"/>
            </a:pPr>
            <a:r>
              <a:rPr lang="en-US" b="0" i="0" dirty="0">
                <a:solidFill>
                  <a:schemeClr val="tx1"/>
                </a:solidFill>
                <a:effectLst/>
              </a:rPr>
              <a:t>After implementation, this project recommends movies, books and songs using machine learning algorithms.</a:t>
            </a:r>
          </a:p>
          <a:p>
            <a:pPr algn="just">
              <a:buFont typeface="Wingdings" panose="05000000000000000000" pitchFamily="2" charset="2"/>
              <a:buChar char="§"/>
            </a:pPr>
            <a:r>
              <a:rPr lang="en-US" b="0" i="0" dirty="0">
                <a:solidFill>
                  <a:schemeClr val="tx1"/>
                </a:solidFill>
                <a:effectLst/>
              </a:rPr>
              <a:t>Using this recommendation system user will be able to find best movies, books and songs to watch and read.</a:t>
            </a:r>
          </a:p>
          <a:p>
            <a:pPr algn="just">
              <a:buFont typeface="Wingdings" panose="05000000000000000000" pitchFamily="2" charset="2"/>
              <a:buChar char="§"/>
            </a:pPr>
            <a:r>
              <a:rPr lang="en-US" b="0" i="0" dirty="0">
                <a:solidFill>
                  <a:schemeClr val="tx1"/>
                </a:solidFill>
                <a:effectLst/>
              </a:rPr>
              <a:t>After applying machine learning algorithms to the recommender system we helps users to find the content of their choices based on the experience of other users in efficient and effective manner without wasting much time in useless browsing.</a:t>
            </a:r>
            <a:endParaRPr lang="en-IN" dirty="0">
              <a:solidFill>
                <a:schemeClr val="tx1"/>
              </a:solidFill>
            </a:endParaRPr>
          </a:p>
        </p:txBody>
      </p:sp>
    </p:spTree>
    <p:extLst>
      <p:ext uri="{BB962C8B-B14F-4D97-AF65-F5344CB8AC3E}">
        <p14:creationId xmlns:p14="http://schemas.microsoft.com/office/powerpoint/2010/main" val="102669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C38F-712D-4CF1-AD70-0EF617742260}"/>
              </a:ext>
            </a:extLst>
          </p:cNvPr>
          <p:cNvSpPr>
            <a:spLocks noGrp="1"/>
          </p:cNvSpPr>
          <p:nvPr>
            <p:ph type="title"/>
          </p:nvPr>
        </p:nvSpPr>
        <p:spPr>
          <a:xfrm>
            <a:off x="1097280" y="286603"/>
            <a:ext cx="10058400" cy="1372379"/>
          </a:xfrm>
        </p:spPr>
        <p:txBody>
          <a:bodyPr/>
          <a:lstStyle/>
          <a:p>
            <a:r>
              <a:rPr lang="en-IN" sz="4800" dirty="0">
                <a:latin typeface="Century" pitchFamily="18" charset="0"/>
              </a:rPr>
              <a:t>Introduction</a:t>
            </a:r>
            <a:endParaRPr lang="en-IN" dirty="0"/>
          </a:p>
        </p:txBody>
      </p:sp>
      <p:sp>
        <p:nvSpPr>
          <p:cNvPr id="3" name="Content Placeholder 2">
            <a:extLst>
              <a:ext uri="{FF2B5EF4-FFF2-40B4-BE49-F238E27FC236}">
                <a16:creationId xmlns:a16="http://schemas.microsoft.com/office/drawing/2014/main" id="{89723CDD-A620-46C2-8A84-D8B26637F845}"/>
              </a:ext>
            </a:extLst>
          </p:cNvPr>
          <p:cNvSpPr>
            <a:spLocks noGrp="1"/>
          </p:cNvSpPr>
          <p:nvPr>
            <p:ph sz="half" idx="1"/>
          </p:nvPr>
        </p:nvSpPr>
        <p:spPr>
          <a:xfrm>
            <a:off x="1097280" y="1998616"/>
            <a:ext cx="10058400" cy="4297681"/>
          </a:xfrm>
        </p:spPr>
        <p:txBody>
          <a:bodyPr>
            <a:normAutofit fontScale="70000" lnSpcReduction="20000"/>
          </a:bodyPr>
          <a:lstStyle/>
          <a:p>
            <a:pPr>
              <a:buNone/>
            </a:pPr>
            <a:r>
              <a:rPr lang="en-US" sz="2500" dirty="0">
                <a:solidFill>
                  <a:schemeClr val="tx1"/>
                </a:solidFill>
              </a:rPr>
              <a:t>Why a Content Recommendation system?</a:t>
            </a:r>
          </a:p>
          <a:p>
            <a:pPr>
              <a:buFont typeface="Wingdings" panose="05000000000000000000" pitchFamily="2" charset="2"/>
              <a:buChar char="§"/>
            </a:pPr>
            <a:r>
              <a:rPr lang="en-US" sz="2500" dirty="0">
                <a:solidFill>
                  <a:schemeClr val="tx1"/>
                </a:solidFill>
              </a:rPr>
              <a:t>Today the amount of information in the internet growth very rapidly and people need some instruments to find and access appropriate information.</a:t>
            </a:r>
          </a:p>
          <a:p>
            <a:pPr>
              <a:buFont typeface="Wingdings" panose="05000000000000000000" pitchFamily="2" charset="2"/>
              <a:buChar char="§"/>
            </a:pPr>
            <a:r>
              <a:rPr lang="en-US" sz="2500" dirty="0">
                <a:solidFill>
                  <a:schemeClr val="tx1"/>
                </a:solidFill>
              </a:rPr>
              <a:t>One of such tools is called recommendation system. Recommendation systems help to navigate quickly and receive necessary information.</a:t>
            </a:r>
          </a:p>
          <a:p>
            <a:pPr>
              <a:buFont typeface="Wingdings" panose="05000000000000000000" pitchFamily="2" charset="2"/>
              <a:buChar char="§"/>
            </a:pPr>
            <a:r>
              <a:rPr lang="en-US" sz="2500" dirty="0">
                <a:solidFill>
                  <a:schemeClr val="tx1"/>
                </a:solidFill>
              </a:rPr>
              <a:t>The main aim of the Recommendation System is to give proper meaningful suggestion to person for specific items based on users’ mood and interest towards particular items,</a:t>
            </a:r>
            <a:r>
              <a:rPr lang="en-US" sz="2500" dirty="0"/>
              <a:t> </a:t>
            </a:r>
            <a:r>
              <a:rPr lang="en-US" sz="2500" dirty="0">
                <a:solidFill>
                  <a:schemeClr val="tx1"/>
                </a:solidFill>
              </a:rPr>
              <a:t>and provide good human computer interaction.</a:t>
            </a:r>
            <a:r>
              <a:rPr lang="en-IN" sz="2500" dirty="0">
                <a:solidFill>
                  <a:schemeClr val="tx1"/>
                </a:solidFill>
              </a:rPr>
              <a:t> </a:t>
            </a:r>
            <a:r>
              <a:rPr lang="en-US" sz="2500" dirty="0">
                <a:solidFill>
                  <a:schemeClr val="tx1"/>
                </a:solidFill>
              </a:rPr>
              <a:t>It has seen a boom in recent years. </a:t>
            </a:r>
          </a:p>
          <a:p>
            <a:pPr>
              <a:buFont typeface="Wingdings" panose="05000000000000000000" pitchFamily="2" charset="2"/>
              <a:buChar char="§"/>
            </a:pPr>
            <a:r>
              <a:rPr lang="en-US" sz="2500" dirty="0">
                <a:solidFill>
                  <a:schemeClr val="tx1"/>
                </a:solidFill>
              </a:rPr>
              <a:t>Hybrid recommendation systems are mix of single recommendation systems as sub-components. This hybrid approach was introduced to cope with a problem of conventional recommendation systems such as “cold start”.</a:t>
            </a:r>
          </a:p>
          <a:p>
            <a:pPr>
              <a:buFont typeface="Wingdings" panose="05000000000000000000" pitchFamily="2" charset="2"/>
              <a:buChar char="§"/>
            </a:pPr>
            <a:r>
              <a:rPr lang="en-US" sz="2500" dirty="0">
                <a:solidFill>
                  <a:schemeClr val="tx1"/>
                </a:solidFill>
              </a:rPr>
              <a:t>The cold start problem occurs when the system is unable to form any relation between users and items for which it has insufficient data.  </a:t>
            </a:r>
            <a:endParaRPr lang="en-IN" sz="2500" dirty="0">
              <a:solidFill>
                <a:schemeClr val="tx1"/>
              </a:solidFill>
            </a:endParaRPr>
          </a:p>
          <a:p>
            <a:pPr>
              <a:buFont typeface="Wingdings" panose="05000000000000000000" pitchFamily="2" charset="2"/>
              <a:buChar char="§"/>
            </a:pPr>
            <a:endParaRPr lang="en-IN" dirty="0">
              <a:solidFill>
                <a:schemeClr val="tx1"/>
              </a:solidFill>
            </a:endParaRPr>
          </a:p>
        </p:txBody>
      </p:sp>
    </p:spTree>
    <p:extLst>
      <p:ext uri="{BB962C8B-B14F-4D97-AF65-F5344CB8AC3E}">
        <p14:creationId xmlns:p14="http://schemas.microsoft.com/office/powerpoint/2010/main" val="48230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6369-B4AB-435F-A003-56F4B16A705B}"/>
              </a:ext>
            </a:extLst>
          </p:cNvPr>
          <p:cNvSpPr>
            <a:spLocks noGrp="1"/>
          </p:cNvSpPr>
          <p:nvPr>
            <p:ph type="title"/>
          </p:nvPr>
        </p:nvSpPr>
        <p:spPr/>
        <p:txBody>
          <a:bodyPr/>
          <a:lstStyle/>
          <a:p>
            <a:r>
              <a:rPr lang="en-IN" sz="4800" dirty="0">
                <a:latin typeface="Century" pitchFamily="18" charset="0"/>
              </a:rPr>
              <a:t>Literature Survey</a:t>
            </a:r>
            <a:endParaRPr lang="en-IN" dirty="0"/>
          </a:p>
        </p:txBody>
      </p:sp>
      <p:sp>
        <p:nvSpPr>
          <p:cNvPr id="3" name="Content Placeholder 2">
            <a:extLst>
              <a:ext uri="{FF2B5EF4-FFF2-40B4-BE49-F238E27FC236}">
                <a16:creationId xmlns:a16="http://schemas.microsoft.com/office/drawing/2014/main" id="{C4191924-6E17-41CE-8996-D5B7543BE553}"/>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IN" b="0" i="0" dirty="0">
                <a:solidFill>
                  <a:schemeClr val="tx1"/>
                </a:solidFill>
                <a:effectLst/>
              </a:rPr>
              <a:t>Ashrita Kashyap, Sunita. B, Sneh Srivastava, Aishwarya. PH, Anup Jung Shah, “A Movie Recommender System: MOVREC using Machine Learning Techniques”, Department of Computer Science &amp; Engineering: SAIT, Bengaluru, India,</a:t>
            </a:r>
            <a:r>
              <a:rPr lang="en-US" dirty="0">
                <a:solidFill>
                  <a:schemeClr val="tx1"/>
                </a:solidFill>
                <a:effectLst/>
              </a:rPr>
              <a:t> 2020</a:t>
            </a:r>
            <a:r>
              <a:rPr lang="en-IN" b="0" i="0" dirty="0">
                <a:solidFill>
                  <a:schemeClr val="tx1"/>
                </a:solidFill>
                <a:effectLst/>
              </a:rPr>
              <a:t>, </a:t>
            </a:r>
            <a:r>
              <a:rPr lang="en-US" dirty="0">
                <a:solidFill>
                  <a:schemeClr val="tx1"/>
                </a:solidFill>
                <a:effectLst/>
              </a:rPr>
              <a:t>ISSN 2321 3361.</a:t>
            </a:r>
          </a:p>
          <a:p>
            <a:pPr>
              <a:buFont typeface="Wingdings" panose="05000000000000000000" pitchFamily="2" charset="2"/>
              <a:buChar char="§"/>
            </a:pPr>
            <a:r>
              <a:rPr lang="en-IN" b="0" i="0" dirty="0">
                <a:solidFill>
                  <a:schemeClr val="tx1"/>
                </a:solidFill>
                <a:effectLst/>
              </a:rPr>
              <a:t>Wang Wenzhen, "Personalized Music Recommendation Algorithm Based on Hybrid Collaborative Filtering Technology", 2019 International Conference on Smart Grid and Electrical Automation, 2019, DOI: 10.1109/ICSGEA.2019.00071</a:t>
            </a:r>
          </a:p>
          <a:p>
            <a:pPr>
              <a:buFont typeface="Wingdings" panose="05000000000000000000" pitchFamily="2" charset="2"/>
              <a:buChar char="§"/>
            </a:pPr>
            <a:r>
              <a:rPr lang="en-IN" b="0" i="0" dirty="0">
                <a:solidFill>
                  <a:schemeClr val="tx1"/>
                </a:solidFill>
                <a:effectLst/>
              </a:rPr>
              <a:t>C. M. Wu, D. Garg and U. Bhandary, "Movie Recommendation System Using Collaborative Filtering," 2018 IEEE 9th International Conference on Software Engineering and Service Science (ICSESS), 2018,  DOI: 10.1109/ICSESS.2018.8663822. </a:t>
            </a:r>
            <a:endParaRPr lang="en-US" dirty="0">
              <a:solidFill>
                <a:schemeClr val="tx1"/>
              </a:solidFill>
              <a:effectLst/>
            </a:endParaRPr>
          </a:p>
          <a:p>
            <a:pPr>
              <a:buFont typeface="Wingdings" panose="05000000000000000000" pitchFamily="2" charset="2"/>
              <a:buChar char="§"/>
            </a:pPr>
            <a:r>
              <a:rPr lang="en-IN" b="0" i="0" dirty="0">
                <a:solidFill>
                  <a:schemeClr val="tx1"/>
                </a:solidFill>
                <a:effectLst/>
              </a:rPr>
              <a:t>Bei-Bei CUI, “Design and Implementation of Movie Recommendation System Based on KNN Collaborative Filtering Algorithm”, </a:t>
            </a:r>
            <a:r>
              <a:rPr lang="en-US" dirty="0">
                <a:solidFill>
                  <a:schemeClr val="tx1"/>
                </a:solidFill>
                <a:effectLst/>
              </a:rPr>
              <a:t>School of Software Engineering, Beijing University of Technology, Beijing, China</a:t>
            </a:r>
            <a:r>
              <a:rPr lang="en-IN" b="0" i="0" dirty="0">
                <a:solidFill>
                  <a:schemeClr val="tx1"/>
                </a:solidFill>
                <a:effectLst/>
              </a:rPr>
              <a:t>, 2017, DOI: 10.1051/itmconf/20171204008 </a:t>
            </a:r>
          </a:p>
        </p:txBody>
      </p:sp>
    </p:spTree>
    <p:extLst>
      <p:ext uri="{BB962C8B-B14F-4D97-AF65-F5344CB8AC3E}">
        <p14:creationId xmlns:p14="http://schemas.microsoft.com/office/powerpoint/2010/main" val="349332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27FF-F927-4CE6-BBD3-42F21D5DED0A}"/>
              </a:ext>
            </a:extLst>
          </p:cNvPr>
          <p:cNvSpPr>
            <a:spLocks noGrp="1"/>
          </p:cNvSpPr>
          <p:nvPr>
            <p:ph type="title"/>
          </p:nvPr>
        </p:nvSpPr>
        <p:spPr/>
        <p:txBody>
          <a:bodyPr/>
          <a:lstStyle/>
          <a:p>
            <a:r>
              <a:rPr lang="en-IN" sz="4800" dirty="0">
                <a:latin typeface="Century" pitchFamily="18" charset="0"/>
              </a:rPr>
              <a:t>Problem Statement</a:t>
            </a:r>
            <a:endParaRPr lang="en-IN" dirty="0"/>
          </a:p>
        </p:txBody>
      </p:sp>
      <p:sp>
        <p:nvSpPr>
          <p:cNvPr id="3" name="Content Placeholder 2">
            <a:extLst>
              <a:ext uri="{FF2B5EF4-FFF2-40B4-BE49-F238E27FC236}">
                <a16:creationId xmlns:a16="http://schemas.microsoft.com/office/drawing/2014/main" id="{192F80F4-3466-4307-9321-0A00324D8BCC}"/>
              </a:ext>
            </a:extLst>
          </p:cNvPr>
          <p:cNvSpPr>
            <a:spLocks noGrp="1"/>
          </p:cNvSpPr>
          <p:nvPr>
            <p:ph idx="1"/>
          </p:nvPr>
        </p:nvSpPr>
        <p:spPr/>
        <p:txBody>
          <a:bodyPr/>
          <a:lstStyle/>
          <a:p>
            <a:pPr>
              <a:buFont typeface="Wingdings" panose="05000000000000000000" pitchFamily="2" charset="2"/>
              <a:buChar char="§"/>
            </a:pPr>
            <a:r>
              <a:rPr lang="en-US" b="0" i="0" dirty="0">
                <a:solidFill>
                  <a:schemeClr val="tx1"/>
                </a:solidFill>
                <a:effectLst/>
              </a:rPr>
              <a:t>To develop a recommender system for movies, tv series, music and books on a webapp. The system should also recommend songs based on the movies watched and liked.</a:t>
            </a:r>
            <a:endParaRPr lang="en-IN" dirty="0">
              <a:solidFill>
                <a:schemeClr val="tx1"/>
              </a:solidFill>
            </a:endParaRPr>
          </a:p>
        </p:txBody>
      </p:sp>
    </p:spTree>
    <p:extLst>
      <p:ext uri="{BB962C8B-B14F-4D97-AF65-F5344CB8AC3E}">
        <p14:creationId xmlns:p14="http://schemas.microsoft.com/office/powerpoint/2010/main" val="185348743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{F11B1D70-B042-4732-905B-4C75C4C7D740}tf33845126_win32</Template>
  <TotalTime>135</TotalTime>
  <Words>786</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Bookman Old Style</vt:lpstr>
      <vt:lpstr>Calibri</vt:lpstr>
      <vt:lpstr>Century</vt:lpstr>
      <vt:lpstr>Franklin Gothic Book</vt:lpstr>
      <vt:lpstr>Wingdings</vt:lpstr>
      <vt:lpstr>1_RetrospectVTI</vt:lpstr>
      <vt:lpstr>Media Recommendation System</vt:lpstr>
      <vt:lpstr>Contents</vt:lpstr>
      <vt:lpstr>Abstract</vt:lpstr>
      <vt:lpstr>Objectives</vt:lpstr>
      <vt:lpstr>Motivation</vt:lpstr>
      <vt:lpstr>Scope</vt:lpstr>
      <vt:lpstr>Introduction</vt:lpstr>
      <vt:lpstr>Literature Survey</vt:lpstr>
      <vt:lpstr>Problem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Tejas Shah</dc:creator>
  <cp:lastModifiedBy>Tanmay Bhuskute</cp:lastModifiedBy>
  <cp:revision>23</cp:revision>
  <dcterms:created xsi:type="dcterms:W3CDTF">2021-10-17T16:46:25Z</dcterms:created>
  <dcterms:modified xsi:type="dcterms:W3CDTF">2021-10-18T13:49:21Z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