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87" r:id="rId23"/>
    <p:sldId id="276" r:id="rId24"/>
    <p:sldId id="277" r:id="rId25"/>
    <p:sldId id="288" r:id="rId26"/>
    <p:sldId id="286" r:id="rId27"/>
    <p:sldId id="289" r:id="rId28"/>
    <p:sldId id="290" r:id="rId29"/>
    <p:sldId id="293" r:id="rId30"/>
    <p:sldId id="291" r:id="rId31"/>
    <p:sldId id="296" r:id="rId32"/>
    <p:sldId id="297" r:id="rId33"/>
    <p:sldId id="29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19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0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advTm="202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</p:spPr>
            <p:txBody>
              <a:bodyPr>
                <a:normAutofit fontScale="80000"/>
              </a:bodyPr>
              <a:p>
                <a:pPr marL="0" indent="0">
                  <a:buNone/>
                </a:pPr>
                <a:r>
                  <a:rPr lang="en-US"/>
                  <a:t>Every binary operator cause a </a:t>
                </a:r>
                <a:r>
                  <a:rPr lang="en-US" b="1"/>
                  <a:t>split </a:t>
                </a:r>
                <a:r>
                  <a:rPr lang="en-US"/>
                  <a:t>in the derivation flow.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  <a:r>
                  <a:rPr lang="en-US" b="1"/>
                  <a:t>every</a:t>
                </a:r>
                <a:r>
                  <a:rPr lang="en-US"/>
                  <a:t> </a:t>
                </a:r>
                <a:r>
                  <a:rPr lang="en-US" b="1"/>
                  <a:t>closed binary operator</a:t>
                </a:r>
                <a:r>
                  <a:rPr lang="en-US"/>
                  <a:t> create a </a:t>
                </a:r>
                <a:r>
                  <a:rPr lang="en-US" b="1"/>
                  <a:t>summation</a:t>
                </a:r>
                <a:r>
                  <a:rPr lang="en-US"/>
                  <a:t> of two derivation flows: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  <a:blipFill rotWithShape="1">
                <a:blip r:embed="rId1"/>
                <a:stretch>
                  <a:fillRect b="-3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</p:spPr>
            <p:txBody>
              <a:bodyPr>
                <a:normAutofit fontScale="90000" lnSpcReduction="10000"/>
              </a:bodyPr>
              <a:p>
                <a:pPr marL="0" indent="0">
                  <a:buNone/>
                </a:pPr>
                <a:r>
                  <a:rPr lang="en-US"/>
                  <a:t>In which </a:t>
                </a:r>
                <a:r>
                  <a:rPr lang="en-US" b="1"/>
                  <a:t>each flow</a:t>
                </a:r>
                <a:r>
                  <a:rPr lang="en-US"/>
                  <a:t> is the </a:t>
                </a:r>
                <a:r>
                  <a:rPr lang="en-US" b="1"/>
                  <a:t>derivative</a:t>
                </a:r>
                <a:r>
                  <a:rPr lang="en-US"/>
                  <a:t> of one </a:t>
                </a:r>
                <a:r>
                  <a:rPr lang="en-US" b="1"/>
                  <a:t>operand multiplied </a:t>
                </a:r>
                <a:r>
                  <a:rPr lang="en-US"/>
                  <a:t>for </a:t>
                </a:r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some value</a:t>
                </a:r>
                <a:endParaRPr lang="en-US" b="1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5939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Computational graphs are a way of expressing and evaluating a mathematical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operator is represent with a </a:t>
            </a:r>
            <a:r>
              <a:rPr lang="en-US" b="1"/>
              <a:t>node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A node can have </a:t>
            </a:r>
            <a:r>
              <a:rPr lang="en-US" b="1"/>
              <a:t>one or more inputs </a:t>
            </a:r>
            <a:r>
              <a:rPr lang="en-US"/>
              <a:t>and </a:t>
            </a:r>
            <a:r>
              <a:rPr lang="en-US" b="1"/>
              <a:t>one output</a:t>
            </a:r>
            <a:r>
              <a:rPr lang="en-US"/>
              <a:t>. </a:t>
            </a:r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28092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3323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169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24917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5331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3233420" y="4583430"/>
            <a:ext cx="0" cy="510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71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1202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6048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6" name="Straight Arrow Connector 15"/>
          <p:cNvCxnSpPr>
            <a:stCxn id="14" idx="0"/>
            <a:endCxn id="13" idx="3"/>
          </p:cNvCxnSpPr>
          <p:nvPr/>
        </p:nvCxnSpPr>
        <p:spPr>
          <a:xfrm flipV="1">
            <a:off x="72796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3" idx="5"/>
          </p:cNvCxnSpPr>
          <p:nvPr/>
        </p:nvCxnSpPr>
        <p:spPr>
          <a:xfrm flipH="1" flipV="1">
            <a:off x="83210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20" idx="2"/>
          </p:cNvCxnSpPr>
          <p:nvPr/>
        </p:nvCxnSpPr>
        <p:spPr>
          <a:xfrm flipV="1">
            <a:off x="8021320" y="4536440"/>
            <a:ext cx="0" cy="557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893060" y="417830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x+y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59370" y="41681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</p:spTree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Graphs: 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752340"/>
            <a:ext cx="10515600" cy="13182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We can use a Computational Graph to compute the derivatives of an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first method we will see its called </a:t>
            </a:r>
            <a:r>
              <a:rPr lang="en-US" b="1"/>
              <a:t>reverse mode differentiation</a:t>
            </a:r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194056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78205" y="35159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14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085080" y="351599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9634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8892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4381500" y="3700145"/>
            <a:ext cx="7035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/>
              <p:cNvSpPr>
                <a:spLocks noGrp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 </a:t>
                </a:r>
                <a:r>
                  <a:rPr lang="en-US" b="1"/>
                  <a:t>composition </a:t>
                </a:r>
                <a:r>
                  <a:rPr lang="en-US"/>
                  <a:t>in a computational graph is a </a:t>
                </a:r>
                <a:r>
                  <a:rPr lang="en-US" b="1"/>
                  <a:t>simple flow</a:t>
                </a:r>
                <a:r>
                  <a:rPr lang="en-US"/>
                  <a:t>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For example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2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  <a:blipFill rotWithShape="1">
                <a:blip r:embed="rId1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Computational Graphs: Composition differentiation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</p:spPr>
            <p:txBody>
              <a:bodyPr>
                <a:normAutofit fontScale="90000" lnSpcReduction="2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  <a:blipFill rotWithShape="1">
                <a:blip r:embed="rId1"/>
                <a:stretch>
                  <a:fillRect t="-499" b="-40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75983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31365" y="47434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0806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456295" y="474345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>
            <a:stCxn id="5" idx="3"/>
            <a:endCxn id="4" idx="2"/>
          </p:cNvCxnSpPr>
          <p:nvPr/>
        </p:nvCxnSpPr>
        <p:spPr>
          <a:xfrm>
            <a:off x="2349500" y="4927600"/>
            <a:ext cx="14103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460819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695642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accent1"/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 baseline="-25000">
                  <a:solidFill>
                    <a:schemeClr val="accent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03" t="-155" r="10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7992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52645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950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den>
                      </m:f>
                      <m:r>
                        <a:rPr lang="en-US" i="1" baseline="-25000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blipFill rotWithShape="1">
                <a:blip r:embed="rId4"/>
                <a:stretch>
                  <a:fillRect l="-48" t="-91" r="48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blipFill rotWithShape="1">
                <a:blip r:embed="rId5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147820" y="4138930"/>
            <a:ext cx="27285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388360" y="3632835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</a:rPr>
              <a:t>Composition in the forward path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7820" y="6632575"/>
            <a:ext cx="2728595" cy="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388360" y="6149975"/>
            <a:ext cx="465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Multiplication in the backward path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(dx branch)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22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25" name="Straight Arrow Connector 24"/>
          <p:cNvCxnSpPr>
            <a:endCxn id="9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3790315" y="406209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</p:cNvCxnSpPr>
          <p:nvPr/>
        </p:nvCxnSpPr>
        <p:spPr>
          <a:xfrm>
            <a:off x="4802505" y="4801235"/>
            <a:ext cx="624205" cy="113030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931275" y="2354580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095615" y="3880485"/>
            <a:ext cx="528955" cy="68643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38"/>
              <p:cNvSpPr txBox="1"/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9"/>
              <p:cNvSpPr txBox="1"/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7172960" y="4979035"/>
            <a:ext cx="578485" cy="7080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28230" y="503428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86365" y="5055870"/>
            <a:ext cx="586740" cy="8972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(dy branch)</a:t>
            </a:r>
            <a:r>
              <a:rPr lang="en-US" sz="1800"/>
              <a:t> 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55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654810" y="410273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  <a:endCxn id="34" idx="1"/>
          </p:cNvCxnSpPr>
          <p:nvPr/>
        </p:nvCxnSpPr>
        <p:spPr>
          <a:xfrm>
            <a:off x="2667000" y="4841875"/>
            <a:ext cx="2135505" cy="127381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9257665" y="2365375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576435" y="3846830"/>
            <a:ext cx="468630" cy="5937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367270" y="506349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55250" y="5097145"/>
            <a:ext cx="668655" cy="8661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513060" y="5079365"/>
            <a:ext cx="533400" cy="648970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Addition and Multiplication nodes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5885" y="29089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7830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9097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1837690" y="3632835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359785" y="3632835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19" idx="2"/>
          </p:cNvCxnSpPr>
          <p:nvPr/>
        </p:nvCxnSpPr>
        <p:spPr>
          <a:xfrm flipV="1">
            <a:off x="3060065" y="2186940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698115" y="18186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x+y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84490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2691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33958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1" name="Straight Arrow Connector 20"/>
          <p:cNvCxnSpPr>
            <a:stCxn id="5" idx="0"/>
            <a:endCxn id="4" idx="3"/>
          </p:cNvCxnSpPr>
          <p:nvPr/>
        </p:nvCxnSpPr>
        <p:spPr>
          <a:xfrm flipV="1">
            <a:off x="7186295" y="3611880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4" idx="5"/>
          </p:cNvCxnSpPr>
          <p:nvPr/>
        </p:nvCxnSpPr>
        <p:spPr>
          <a:xfrm flipH="1" flipV="1">
            <a:off x="8708390" y="3611880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24" idx="2"/>
          </p:cNvCxnSpPr>
          <p:nvPr/>
        </p:nvCxnSpPr>
        <p:spPr>
          <a:xfrm flipV="1">
            <a:off x="8408670" y="2165985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046720" y="179768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971675" y="37782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821430" y="38296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252970" y="37363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7345" y="37572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3576955" y="513207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98115" y="593915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926195" y="503999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984490" y="585216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Example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Let compute the Computational Graph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pPr algn="l"/>
                <a:endParaRPr lang="en-US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There are two ways of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using a computational graph</a:t>
                </a:r>
                <a:r>
                  <a:rPr lang="en-US"/>
                  <a:t>: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Forward Mode Differentiation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Reverse Mode </a:t>
                </a:r>
                <a:r>
                  <a:rPr lang="en-US">
                    <a:sym typeface="+mn-ea"/>
                  </a:rPr>
                  <a:t>Differentiation</a:t>
                </a:r>
                <a:endParaRPr lang="en-US"/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09215" y="387032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828040" y="2357755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09905" y="2173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70865" y="49593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889000" y="4294505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828040" y="235775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457575" y="3408045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09215" y="19348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457575" y="235902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548630" y="310832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00270" y="26841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791325" y="292417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7647940" y="564451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2" name="Straight Arrow Connector 11"/>
          <p:cNvCxnSpPr>
            <a:stCxn id="19" idx="3"/>
          </p:cNvCxnSpPr>
          <p:nvPr/>
        </p:nvCxnSpPr>
        <p:spPr>
          <a:xfrm>
            <a:off x="5866765" y="463296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548630" y="44488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518150" y="649287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2" name="Straight Arrow Connector 21"/>
          <p:cNvCxnSpPr>
            <a:stCxn id="21" idx="3"/>
            <a:endCxn id="10" idx="2"/>
          </p:cNvCxnSpPr>
          <p:nvPr/>
        </p:nvCxnSpPr>
        <p:spPr>
          <a:xfrm flipV="1">
            <a:off x="5836285" y="606869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6" idx="2"/>
          </p:cNvCxnSpPr>
          <p:nvPr/>
        </p:nvCxnSpPr>
        <p:spPr>
          <a:xfrm>
            <a:off x="5866765" y="463296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9" idx="3"/>
          </p:cNvCxnSpPr>
          <p:nvPr/>
        </p:nvCxnSpPr>
        <p:spPr>
          <a:xfrm flipV="1">
            <a:off x="8496300" y="568325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47940" y="42100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7" name="Straight Arrow Connector 26"/>
          <p:cNvCxnSpPr>
            <a:stCxn id="26" idx="6"/>
            <a:endCxn id="29" idx="1"/>
          </p:cNvCxnSpPr>
          <p:nvPr/>
        </p:nvCxnSpPr>
        <p:spPr>
          <a:xfrm>
            <a:off x="8496300" y="463423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6"/>
            <a:endCxn id="30" idx="1"/>
          </p:cNvCxnSpPr>
          <p:nvPr/>
        </p:nvCxnSpPr>
        <p:spPr>
          <a:xfrm>
            <a:off x="10587355" y="538353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738995" y="49593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1830050" y="519938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938645" y="63087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7050" y="50152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5"/>
          <p:cNvSpPr txBox="1"/>
          <p:nvPr/>
        </p:nvSpPr>
        <p:spPr>
          <a:xfrm>
            <a:off x="11003915" y="496951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</p:spPr>
            <p:txBody>
              <a:bodyPr/>
              <a:p>
                <a:r>
                  <a:rPr lang="en-US"/>
                  <a:t>You have some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</m:oMath>
                </a14:m>
                <a:r>
                  <a:rPr lang="en-US"/>
                  <a:t> which depends on some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You have some example input-output pairs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...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For each input-output pair you can compute an error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between the output of f and the actual y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You want to find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for which the error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is minimum (on average)</a:t>
                </a: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,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∈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|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 ]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06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34695" y="1584325"/>
            <a:ext cx="1072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Lets start with the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734695" y="5325745"/>
            <a:ext cx="10722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To compute the </a:t>
            </a:r>
            <a:r>
              <a:rPr lang="en-US" b="1"/>
              <a:t>derivative </a:t>
            </a:r>
            <a:r>
              <a:rPr lang="en-US"/>
              <a:t>of the </a:t>
            </a:r>
            <a:r>
              <a:rPr lang="en-US" b="1"/>
              <a:t>output </a:t>
            </a:r>
            <a:r>
              <a:rPr lang="en-US"/>
              <a:t>w.r.t. to one </a:t>
            </a:r>
            <a:r>
              <a:rPr lang="en-US" b="1"/>
              <a:t>input </a:t>
            </a:r>
            <a:r>
              <a:rPr lang="en-US"/>
              <a:t>you have to find </a:t>
            </a:r>
            <a:r>
              <a:rPr lang="en-US" b="1"/>
              <a:t>all possible paths</a:t>
            </a:r>
            <a:r>
              <a:rPr lang="en-US"/>
              <a:t> from the </a:t>
            </a:r>
            <a:r>
              <a:rPr lang="en-US" b="1"/>
              <a:t>output </a:t>
            </a:r>
            <a:r>
              <a:rPr lang="en-US"/>
              <a:t>to the </a:t>
            </a:r>
            <a:r>
              <a:rPr lang="en-US" b="1"/>
              <a:t>input </a:t>
            </a:r>
            <a:r>
              <a:rPr lang="en-US"/>
              <a:t>and </a:t>
            </a:r>
            <a:r>
              <a:rPr lang="en-US" b="1"/>
              <a:t>multiply the partial values over each path</a:t>
            </a:r>
            <a:r>
              <a:rPr lang="en-US"/>
              <a:t> and </a:t>
            </a:r>
            <a:r>
              <a:rPr lang="en-US" b="1"/>
              <a:t>sum all the results</a:t>
            </a:r>
            <a:endParaRPr lang="en-US"/>
          </a:p>
        </p:txBody>
      </p:sp>
      <p:cxnSp>
        <p:nvCxnSpPr>
          <p:cNvPr id="4" name="Straight Arrow Connector 3"/>
          <p:cNvCxnSpPr>
            <a:stCxn id="32" idx="0"/>
            <a:endCxn id="5" idx="1"/>
          </p:cNvCxnSpPr>
          <p:nvPr/>
        </p:nvCxnSpPr>
        <p:spPr>
          <a:xfrm flipV="1">
            <a:off x="5553075" y="2140585"/>
            <a:ext cx="3973830" cy="3456940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38500" y="5597525"/>
            <a:ext cx="4628515" cy="431165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526905" y="1679575"/>
            <a:ext cx="247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Because each path is a composition of operations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69275" y="5621020"/>
            <a:ext cx="2416810" cy="3454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0"/>
            <a:endCxn id="9" idx="2"/>
          </p:cNvCxnSpPr>
          <p:nvPr/>
        </p:nvCxnSpPr>
        <p:spPr>
          <a:xfrm flipV="1">
            <a:off x="9377680" y="4849495"/>
            <a:ext cx="32385" cy="771525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173085" y="3373120"/>
            <a:ext cx="2473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  <a:sym typeface="+mn-ea"/>
              </a:rPr>
              <a:t>Because </a:t>
            </a:r>
            <a:r>
              <a:rPr lang="en-US">
                <a:solidFill>
                  <a:srgbClr val="FF0000"/>
                </a:solidFill>
              </a:rPr>
              <a:t>each split represent a binary operator with two derivation flows to be summed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5" grpId="0"/>
      <p:bldP spid="7" grpId="0" bldLvl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reverse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06415" y="3220720"/>
            <a:ext cx="1635125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524885" y="2488565"/>
            <a:ext cx="2105025" cy="73596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52575" y="2416810"/>
            <a:ext cx="1982470" cy="7175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623695" y="2447925"/>
            <a:ext cx="1704975" cy="117157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b="0"/>
                  <a:t>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>
                    <a:solidFill>
                      <a:srgbClr val="FF0000"/>
                    </a:solidFill>
                    <a:sym typeface="+mn-ea"/>
                  </a:rPr>
                  <a:t>reverse mode</a:t>
                </a:r>
                <a:endParaRPr lang="en-US" b="0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96670" y="3602355"/>
            <a:ext cx="2013585" cy="6743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Reverse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755640" y="5290185"/>
            <a:ext cx="6021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Reverse 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one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every 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Forward Mode Differentiation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30520" y="37515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3649345" y="22390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331210" y="20548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392170" y="4840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3710305" y="41757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3649345" y="22390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6278880" y="32893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0520" y="18161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6278880" y="22402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8369935" y="29895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521575" y="25654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9612630" y="28054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38"/>
          <p:cNvSpPr txBox="1"/>
          <p:nvPr/>
        </p:nvSpPr>
        <p:spPr>
          <a:xfrm>
            <a:off x="251460" y="2945130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Start here!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071235" y="4840605"/>
            <a:ext cx="6044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Start </a:t>
            </a:r>
            <a:r>
              <a:rPr lang="en-US"/>
              <a:t>from the </a:t>
            </a:r>
            <a:r>
              <a:rPr lang="en-US" b="1"/>
              <a:t>inputs</a:t>
            </a:r>
            <a:r>
              <a:rPr lang="en-US"/>
              <a:t>, set the </a:t>
            </a:r>
            <a:r>
              <a:rPr lang="en-US" b="1"/>
              <a:t>initial derivative </a:t>
            </a:r>
            <a:r>
              <a:rPr lang="en-US"/>
              <a:t>of the </a:t>
            </a:r>
            <a:r>
              <a:rPr lang="en-US" b="1"/>
              <a:t>variable </a:t>
            </a:r>
            <a:r>
              <a:rPr lang="en-US"/>
              <a:t>you want to compute w.r.t. to </a:t>
            </a:r>
            <a:r>
              <a:rPr lang="en-US" b="1"/>
              <a:t>1</a:t>
            </a:r>
            <a:r>
              <a:rPr lang="en-US"/>
              <a:t>. Set the </a:t>
            </a:r>
            <a:r>
              <a:rPr lang="en-US" b="1"/>
              <a:t>other </a:t>
            </a:r>
            <a:r>
              <a:rPr lang="en-US"/>
              <a:t>derivatives to </a:t>
            </a:r>
            <a:r>
              <a:rPr lang="en-US" b="1"/>
              <a:t>0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Compute forward </a:t>
            </a:r>
            <a:r>
              <a:rPr lang="en-US" b="1"/>
              <a:t>multiplying</a:t>
            </a:r>
            <a:r>
              <a:rPr lang="en-US" b="1"/>
              <a:t> the values </a:t>
            </a:r>
            <a:r>
              <a:rPr lang="en-US"/>
              <a:t>over the </a:t>
            </a:r>
            <a:r>
              <a:rPr lang="en-US" b="1"/>
              <a:t>edges </a:t>
            </a:r>
            <a:r>
              <a:rPr lang="en-US"/>
              <a:t>and </a:t>
            </a:r>
            <a:r>
              <a:rPr lang="en-US" b="1"/>
              <a:t>summing</a:t>
            </a:r>
            <a:r>
              <a:rPr lang="en-US"/>
              <a:t> when </a:t>
            </a:r>
            <a:r>
              <a:rPr lang="en-US" b="1"/>
              <a:t>joining</a:t>
            </a:r>
            <a:r>
              <a:rPr lang="en-US" b="1"/>
              <a:t> paths</a:t>
            </a:r>
            <a:endParaRPr lang="en-US" b="1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9605" y="3470275"/>
            <a:ext cx="623570" cy="0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20320" y="3606800"/>
            <a:ext cx="1882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Let’s differentiate w.r.t. x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452120" y="59035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" y="2378710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Forward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630545" y="5290185"/>
            <a:ext cx="614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Forward </a:t>
            </a:r>
            <a:r>
              <a:rPr lang="en-US" b="1">
                <a:solidFill>
                  <a:srgbClr val="FF0000"/>
                </a:solidFill>
              </a:rPr>
              <a:t>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every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Trade-offs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Given a function </a:t>
                </a:r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 u="sng"/>
                  <a:t>Reverse Mode Differentiation:</a:t>
                </a:r>
                <a:endParaRPr lang="en-US" u="sng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</a:t>
                </a:r>
                <a:r>
                  <a:rPr lang="en-US" b="1"/>
                  <a:t>one derivative value 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Derivative values in the CG are </a:t>
                </a:r>
                <a:r>
                  <a:rPr lang="en-US" b="1"/>
                  <a:t>shared </a:t>
                </a:r>
                <a:r>
                  <a:rPr lang="en-US"/>
                  <a:t>between partials</a:t>
                </a:r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You can compute the derivative of </a:t>
                </a:r>
                <a:r>
                  <a:rPr lang="en-US" b="1"/>
                  <a:t>one output </a:t>
                </a:r>
                <a:r>
                  <a:rPr lang="en-US"/>
                  <a:t>w.r.t. </a:t>
                </a:r>
                <a:r>
                  <a:rPr lang="en-US" b="1"/>
                  <a:t>every input </a:t>
                </a:r>
                <a:r>
                  <a:rPr lang="en-US"/>
                  <a:t>in </a:t>
                </a:r>
                <a:r>
                  <a:rPr lang="en-US" b="1"/>
                  <a:t>one pass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≫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endParaRPr lang="en-US" b="1"/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en-US" u="sng"/>
                  <a:t>Forward Mode </a:t>
                </a:r>
                <a:r>
                  <a:rPr lang="en-US" u="sng">
                    <a:sym typeface="+mn-ea"/>
                  </a:rPr>
                  <a:t>Differentiation:</a:t>
                </a:r>
                <a:endParaRPr lang="en-US" u="sng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a </a:t>
                </a:r>
                <a:r>
                  <a:rPr lang="en-US" b="1"/>
                  <a:t>different derivative value </a:t>
                </a:r>
                <a:r>
                  <a:rPr lang="en-US"/>
                  <a:t>for each </a:t>
                </a:r>
                <a:r>
                  <a:rPr lang="en-US" b="1"/>
                  <a:t>partial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Derivative values in the CG are </a:t>
                </a:r>
                <a:r>
                  <a:rPr lang="en-US" b="1">
                    <a:sym typeface="+mn-ea"/>
                  </a:rPr>
                  <a:t>not shared </a:t>
                </a:r>
                <a:r>
                  <a:rPr lang="en-US">
                    <a:sym typeface="+mn-ea"/>
                  </a:rPr>
                  <a:t>between partials</a:t>
                </a:r>
                <a:endParaRPr lang="en-US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You can compute the derivative of </a:t>
                </a:r>
                <a:r>
                  <a:rPr lang="en-US" b="1">
                    <a:sym typeface="+mn-ea"/>
                  </a:rPr>
                  <a:t>every output </a:t>
                </a:r>
                <a:r>
                  <a:rPr lang="en-US">
                    <a:sym typeface="+mn-ea"/>
                  </a:rPr>
                  <a:t>w.r.t. </a:t>
                </a:r>
                <a:r>
                  <a:rPr lang="en-US" b="1">
                    <a:sym typeface="+mn-ea"/>
                  </a:rPr>
                  <a:t>one input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 b="1">
                    <a:sym typeface="+mn-ea"/>
                  </a:rPr>
                  <a:t>one pass</a:t>
                </a:r>
                <a:endParaRPr lang="en-US" b="1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≪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/>
                  <a:t>Machine learning error functions are: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𝒇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 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 baseline="30000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</m:t>
                    </m:r>
                  </m:oMath>
                </a14:m>
                <a:r>
                  <a:rPr lang="en-US" b="1"/>
                  <a:t>(where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</m:oMath>
                </a14:m>
                <a:r>
                  <a:rPr lang="en-US" b="1"/>
                  <a:t> can be several billions)</a:t>
                </a:r>
                <a:endParaRPr lang="en-US" b="1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blipFill rotWithShape="1">
                <a:blip r:embed="rId2"/>
                <a:stretch>
                  <a:fillRect t="-29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Numerical Differentiation Frameworks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87755"/>
          </a:xfrm>
        </p:spPr>
        <p:txBody>
          <a:bodyPr/>
          <a:p>
            <a:pPr marL="0" indent="0">
              <a:buNone/>
            </a:pPr>
            <a:r>
              <a:rPr lang="en-US"/>
              <a:t>There are several </a:t>
            </a:r>
            <a:r>
              <a:rPr lang="en-US" b="1" u="sng">
                <a:solidFill>
                  <a:srgbClr val="FF0000"/>
                </a:solidFill>
              </a:rPr>
              <a:t>Numerical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Differentiation Frameworks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980" y="2976880"/>
            <a:ext cx="2178685" cy="125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2845435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90215"/>
            <a:ext cx="3695700" cy="12382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47700" y="4860290"/>
            <a:ext cx="10515600" cy="16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All these </a:t>
            </a:r>
            <a:r>
              <a:rPr lang="en-US" b="1"/>
              <a:t>Machine Learning frameworks</a:t>
            </a:r>
            <a:r>
              <a:rPr lang="en-US"/>
              <a:t> use reverse mode </a:t>
            </a:r>
            <a:r>
              <a:rPr lang="en-US" b="1"/>
              <a:t>computational graphs </a:t>
            </a:r>
            <a:r>
              <a:rPr lang="en-US"/>
              <a:t>under the hood.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They provide </a:t>
            </a:r>
            <a:r>
              <a:rPr lang="en-US" b="1"/>
              <a:t>nice </a:t>
            </a:r>
            <a:r>
              <a:rPr lang="en-US"/>
              <a:t>abstract</a:t>
            </a:r>
            <a:r>
              <a:rPr lang="en-US" b="1"/>
              <a:t> APIs</a:t>
            </a:r>
            <a:r>
              <a:rPr lang="en-US"/>
              <a:t> to </a:t>
            </a:r>
            <a:r>
              <a:rPr lang="en-US" b="1"/>
              <a:t>easily build complex </a:t>
            </a:r>
            <a:r>
              <a:rPr lang="en-US"/>
              <a:t>architectures.</a:t>
            </a:r>
            <a:endParaRPr lang="en-US"/>
          </a:p>
        </p:txBody>
      </p:sp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One way to find the optimal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is to use the Stochastic Gradient Descent SGD method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You 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has the same dimensionality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𝜃</m:t>
                    </m:r>
                  </m:oMath>
                </a14:m>
                <a:r>
                  <a:rPr lang="en-US"/>
                  <a:t> and it is a vector which points to the direction that maximize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The reciprocal </a:t>
                </a:r>
                <a14:m>
                  <m:oMath xmlns:m="http://schemas.openxmlformats.org/officeDocument/2006/math">
                    <m:r>
                      <a:rPr lang="en-US">
                        <a:latin typeface="DejaVu Math TeX Gyre" panose="02000503000000000000" charset="0"/>
                      </a:rPr>
                      <m:t>−</m:t>
                    </m:r>
                    <m:r>
                      <a:rPr lang="en-US">
                        <a:latin typeface="DejaVu Math TeX Gyre" panose="02000503000000000000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points to the direction that minimize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r>
                  <a:rPr lang="en-US"/>
                  <a:t>We can take small steps in this direction</a:t>
                </a:r>
                <a:endParaRPr lang="en-US"/>
              </a:p>
              <a:p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]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 </a:t>
                </a: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647700" y="5984875"/>
            <a:ext cx="11275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sz="2400" u="sng">
                <a:sym typeface="+mn-ea"/>
              </a:rPr>
              <a:t>Demo Notebook</a:t>
            </a:r>
            <a:endParaRPr lang="en-US" sz="2400" u="sng">
              <a:sym typeface="+mn-ea"/>
            </a:endParaRPr>
          </a:p>
        </p:txBody>
      </p:sp>
    </p:spTree>
  </p:cSld>
  <p:clrMapOvr>
    <a:masterClrMapping/>
  </p:clrMapOvr>
  <p:transition advTm="88984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PyTorch Example</a:t>
            </a:r>
            <a:endParaRPr lang="en-US" sz="20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</p:spPr>
            <p:txBody>
              <a:bodyPr/>
              <a:p>
                <a:pPr marL="0" indent="0" algn="l">
                  <a:buNone/>
                </a:pPr>
                <a:r>
                  <a:rPr lang="en-US">
                    <a:sym typeface="+mn-ea"/>
                  </a:rPr>
                  <a:t>Lets compute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using PyTorch for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2654935"/>
            <a:ext cx="6618605" cy="4008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  <a:blipFill rotWithShape="1">
                <a:blip r:embed="rId3"/>
                <a:stretch>
                  <a:fillRect b="-4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Exercises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Draw the computational graph and compute the derivative w.r.t. every input variable of the following functions using the reverse mode and the forward mode: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d>
                      <m:d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𝑤ℎ𝑒𝑟𝑒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𝑎𝑛𝑑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𝑛𝑢𝑚𝑒𝑟𝑖𝑐𝑎𝑙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  <a:blipFill rotWithShape="1">
                <a:blip r:embed="rId1"/>
                <a:stretch>
                  <a:fillRect b="-27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How to efficiently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There are several ways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Manual</a:t>
                </a:r>
                <a:endParaRPr lang="en-US"/>
              </a:p>
              <a:p>
                <a:pPr lvl="1"/>
                <a:r>
                  <a:rPr lang="en-US" sz="1800"/>
                  <a:t>Not feasible for complex/deep networks</a:t>
                </a:r>
                <a:endParaRPr lang="en-US"/>
              </a:p>
              <a:p>
                <a:r>
                  <a:rPr lang="en-US"/>
                  <a:t>Symbolic</a:t>
                </a:r>
                <a:endParaRPr lang="en-US"/>
              </a:p>
              <a:p>
                <a:pPr lvl="1"/>
                <a:r>
                  <a:rPr lang="en-US" sz="1800"/>
                  <a:t>Computationally hard or just plain impossible </a:t>
                </a:r>
                <a:endParaRPr lang="en-US"/>
              </a:p>
              <a:p>
                <a:r>
                  <a:rPr lang="en-US"/>
                  <a:t>Automatic</a:t>
                </a:r>
                <a:endParaRPr lang="en-US"/>
              </a:p>
              <a:p>
                <a:pPr lvl="1"/>
                <a:r>
                  <a:rPr lang="en-US"/>
                  <a:t>The go-to solution for machine learning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61340"/>
          </a:xfrm>
        </p:spPr>
        <p:txBody>
          <a:bodyPr/>
          <a:p>
            <a:pPr marL="0" indent="0">
              <a:buNone/>
            </a:pPr>
            <a:r>
              <a:rPr lang="en-US"/>
              <a:t>A simple Machine Learning model can look like this: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50139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391785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2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28218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3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07097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output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3291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2898140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686935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577330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8467725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>
                <a:spLocks noGrp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Which can be formalized in: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operation is called </a:t>
                </a:r>
                <a:r>
                  <a:rPr lang="en-US" b="1"/>
                  <a:t>composition</a:t>
                </a:r>
                <a:r>
                  <a:rPr lang="en-US"/>
                  <a:t> can also be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1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fontScale="90000"/>
              </a:bodyPr>
              <a:p>
                <a:pPr marL="0" indent="0">
                  <a:buNone/>
                </a:pPr>
                <a:r>
                  <a:rPr lang="en-US"/>
                  <a:t>You may be familiar with this notation: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Unfolding the equation from previous slide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)))</m:t>
                    </m:r>
                  </m:oMath>
                </a14:m>
                <a:r>
                  <a:rPr lang="en-US"/>
                  <a:t>:</a:t>
                </a:r>
                <a:endParaRPr lang="en-US"/>
              </a:p>
              <a:p>
                <a:pPr marL="0" indent="0" algn="l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</m:oMath>
                </a14:m>
                <a:r>
                  <a:rPr lang="en-US"/>
                  <a:t> w.r.t.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/>
          <p:cNvSpPr txBox="1"/>
          <p:nvPr/>
        </p:nvSpPr>
        <p:spPr>
          <a:xfrm>
            <a:off x="5180330" y="5638800"/>
            <a:ext cx="654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derivative of the composition is the multiplication of the partial derivatives (of the unfolding)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Finally: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  <a:blipFill rotWithShape="1">
                <a:blip r:embed="rId1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Given this function: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Unfolded: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99380" y="1752600"/>
            <a:ext cx="0" cy="481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/>
                  <a:t>A binary operator is a rule for combining two elements (called operands) to produce another element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 binary operator is </a:t>
                </a:r>
                <a:r>
                  <a:rPr lang="en-US" b="1"/>
                  <a:t>closed </a:t>
                </a:r>
                <a:r>
                  <a:rPr lang="en-US"/>
                  <a:t>if its 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en-US"/>
                  <a:t> and its codomain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closed operator 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are:</a:t>
                </a:r>
                <a:endParaRPr lang="en-US"/>
              </a:p>
              <a:p>
                <a:r>
                  <a:rPr lang="en-US"/>
                  <a:t>Addition (+)</a:t>
                </a:r>
                <a:endParaRPr lang="en-US"/>
              </a:p>
              <a:p>
                <a:r>
                  <a:rPr lang="en-US"/>
                  <a:t>Subtraction (-)</a:t>
                </a:r>
                <a:endParaRPr lang="en-US"/>
              </a:p>
              <a:p>
                <a:r>
                  <a:rPr lang="en-US"/>
                  <a:t>Multiplication (*)</a:t>
                </a:r>
                <a:endParaRPr lang="en-US"/>
              </a:p>
              <a:p>
                <a:r>
                  <a:rPr lang="en-US"/>
                  <a:t>Division (/)</a:t>
                </a: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 t="-4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Multiple Variables with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Lets an example of the application of the chain rule with multiple variables and binary operators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  <a:blipFill rotWithShape="1">
                <a:blip r:embed="rId1"/>
                <a:stretch>
                  <a:fillRect b="-495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  <a:blipFill rotWithShape="1">
                <a:blip r:embed="rId2"/>
                <a:stretch>
                  <a:fillRect t="-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>
                    <a:sym typeface="+mn-ea"/>
                  </a:rPr>
                  <a:t> 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  <a:blipFill rotWithShape="1">
                <a:blip r:embed="rId3"/>
                <a:stretch>
                  <a:fillRect t="-456" b="-13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99380" y="3040380"/>
            <a:ext cx="0" cy="350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307705" y="2621280"/>
            <a:ext cx="3188335" cy="1348740"/>
          </a:xfrm>
          <a:prstGeom prst="ellipse">
            <a:avLst/>
          </a:prstGeom>
          <a:noFill/>
          <a:ln w="317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8716645" y="3970020"/>
            <a:ext cx="1185545" cy="2115820"/>
          </a:xfrm>
          <a:prstGeom prst="straightConnector1">
            <a:avLst/>
          </a:prstGeom>
          <a:ln w="158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927850" y="6096000"/>
            <a:ext cx="356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binary operator caused a split on the derivation flow!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9764</Words>
  <Application>WPS Presentation</Application>
  <PresentationFormat>宽屏</PresentationFormat>
  <Paragraphs>755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Liberation Sans</vt:lpstr>
      <vt:lpstr>DejaVu Math TeX Gyre</vt:lpstr>
      <vt:lpstr>MS Mincho</vt:lpstr>
      <vt:lpstr>C059</vt:lpstr>
      <vt:lpstr>Arial Black</vt:lpstr>
      <vt:lpstr>Microsoft YaHei</vt:lpstr>
      <vt:lpstr>Arial Unicode MS</vt:lpstr>
      <vt:lpstr>SimSun</vt:lpstr>
      <vt:lpstr>Noto Color Emoji</vt:lpstr>
      <vt:lpstr>Office Theme</vt:lpstr>
      <vt:lpstr>Computational Graphs</vt:lpstr>
      <vt:lpstr>A ubiquitous problem in Machine Learning</vt:lpstr>
      <vt:lpstr>A ubiquitous problem in Machine Learning</vt:lpstr>
      <vt:lpstr>How to efficiently compute  </vt:lpstr>
      <vt:lpstr>Chain Rule</vt:lpstr>
      <vt:lpstr>Chain Rule</vt:lpstr>
      <vt:lpstr>Chain Rule: Example</vt:lpstr>
      <vt:lpstr>Chain Rule: Binary Operators</vt:lpstr>
      <vt:lpstr>Chain Rule: Multiple Variables with Binary Operators</vt:lpstr>
      <vt:lpstr>Chain Rule: Binary Operators</vt:lpstr>
      <vt:lpstr>Chain Rule: Binary Operators</vt:lpstr>
      <vt:lpstr>Computational Graphs</vt:lpstr>
      <vt:lpstr>Computational Graphs: Composition</vt:lpstr>
      <vt:lpstr>Computational Graphs: Composition differentiation</vt:lpstr>
      <vt:lpstr>Computational Graphs: Binary Operator differentiation (dx branch)</vt:lpstr>
      <vt:lpstr>Computational Graphs: Binary Operator differentiation (dy branch) </vt:lpstr>
      <vt:lpstr>Computational Graphs: Addition and Multiplication nodes</vt:lpstr>
      <vt:lpstr>Computational Graphs: Example</vt:lpstr>
      <vt:lpstr>Computational Graphs: Generalization</vt:lpstr>
      <vt:lpstr>Computational Graphs: Reverse Mode Differentiation </vt:lpstr>
      <vt:lpstr>Computational Graphs: Example  in reverse mode</vt:lpstr>
      <vt:lpstr>Computational Graphs: Example  in reverse mode</vt:lpstr>
      <vt:lpstr>Computational Graphs: Generalization Reverse Mode</vt:lpstr>
      <vt:lpstr>Computational Graphs: Forward Mode Differentiation</vt:lpstr>
      <vt:lpstr>Computational Graphs: Example  in forward mode</vt:lpstr>
      <vt:lpstr>Computational Graphs: Example  in forward mode</vt:lpstr>
      <vt:lpstr>Computational Graphs: Generalization Forward Mode</vt:lpstr>
      <vt:lpstr>Computational Graphs: Trade-offs</vt:lpstr>
      <vt:lpstr>Computational Graphs: Numerical Differentiation Frameworks</vt:lpstr>
      <vt:lpstr>Computational Graphs: PyTorch Example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</dc:creator>
  <cp:lastModifiedBy>federico</cp:lastModifiedBy>
  <cp:revision>238</cp:revision>
  <dcterms:created xsi:type="dcterms:W3CDTF">2024-09-26T14:55:57Z</dcterms:created>
  <dcterms:modified xsi:type="dcterms:W3CDTF">2024-09-26T14:55:57Z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