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35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5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85" r:id="rId21"/>
    <p:sldId id="287" r:id="rId23"/>
    <p:sldId id="276" r:id="rId24"/>
    <p:sldId id="277" r:id="rId25"/>
    <p:sldId id="288" r:id="rId26"/>
    <p:sldId id="286" r:id="rId27"/>
    <p:sldId id="289" r:id="rId28"/>
    <p:sldId id="290" r:id="rId29"/>
    <p:sldId id="293" r:id="rId30"/>
    <p:sldId id="291" r:id="rId31"/>
    <p:sldId id="296" r:id="rId32"/>
    <p:sldId id="297" r:id="rId33"/>
    <p:sldId id="298" r:id="rId3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006"/>
        <p:guide pos="379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handoutMaster" Target="handoutMasters/handoutMaster1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35.png"/><Relationship Id="rId7" Type="http://schemas.openxmlformats.org/officeDocument/2006/relationships/image" Target="../media/image34.png"/><Relationship Id="rId6" Type="http://schemas.openxmlformats.org/officeDocument/2006/relationships/image" Target="../media/image33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0" Type="http://schemas.openxmlformats.org/officeDocument/2006/relationships/notesSlide" Target="../notesSlides/notesSlide1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46.png"/><Relationship Id="rId6" Type="http://schemas.openxmlformats.org/officeDocument/2006/relationships/image" Target="../media/image45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52.png"/><Relationship Id="rId8" Type="http://schemas.openxmlformats.org/officeDocument/2006/relationships/image" Target="../media/image51.png"/><Relationship Id="rId7" Type="http://schemas.openxmlformats.org/officeDocument/2006/relationships/image" Target="../media/image50.png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image" Target="../media/image57.png"/><Relationship Id="rId8" Type="http://schemas.openxmlformats.org/officeDocument/2006/relationships/image" Target="../media/image50.png"/><Relationship Id="rId7" Type="http://schemas.openxmlformats.org/officeDocument/2006/relationships/image" Target="../media/image56.png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59.png"/><Relationship Id="rId10" Type="http://schemas.openxmlformats.org/officeDocument/2006/relationships/image" Target="../media/image58.png"/><Relationship Id="rId1" Type="http://schemas.openxmlformats.org/officeDocument/2006/relationships/image" Target="../media/image53.png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1.png"/><Relationship Id="rId1" Type="http://schemas.openxmlformats.org/officeDocument/2006/relationships/image" Target="../media/image60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image" Target="../media/image6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image" Target="../media/image6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Computational Graphs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Chain Rule: Binary Operators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7700" y="1360170"/>
                <a:ext cx="10515600" cy="5634355"/>
              </a:xfrm>
            </p:spPr>
            <p:txBody>
              <a:bodyPr>
                <a:normAutofit fontScale="80000"/>
              </a:bodyPr>
              <a:p>
                <a:pPr marL="0" indent="0">
                  <a:buNone/>
                </a:pPr>
                <a:r>
                  <a:rPr lang="en-US"/>
                  <a:t>Every binary operator cause a </a:t>
                </a:r>
                <a:r>
                  <a:rPr lang="en-US" b="1"/>
                  <a:t>split </a:t>
                </a:r>
                <a:r>
                  <a:rPr lang="en-US"/>
                  <a:t>in the derivation flow.</a:t>
                </a:r>
                <a:endParaRPr lang="en-US"/>
              </a:p>
              <a:p>
                <a:pPr marL="0" indent="0">
                  <a:buNone/>
                </a:pPr>
                <a:r>
                  <a:rPr lang="en-US"/>
                  <a:t>In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ℝ</m:t>
                    </m:r>
                  </m:oMath>
                </a14:m>
                <a:r>
                  <a:rPr lang="en-US"/>
                  <a:t> </a:t>
                </a:r>
                <a:r>
                  <a:rPr lang="en-US" b="1"/>
                  <a:t>every</a:t>
                </a:r>
                <a:r>
                  <a:rPr lang="en-US"/>
                  <a:t> </a:t>
                </a:r>
                <a:r>
                  <a:rPr lang="en-US" b="1"/>
                  <a:t>closed binary operator</a:t>
                </a:r>
                <a:r>
                  <a:rPr lang="en-US"/>
                  <a:t> create a </a:t>
                </a:r>
                <a:r>
                  <a:rPr lang="en-US" b="1"/>
                  <a:t>summation</a:t>
                </a:r>
                <a:r>
                  <a:rPr lang="en-US"/>
                  <a:t> of two derivation flows:</a:t>
                </a: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𝑓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 + 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𝑓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r>
                        <a:rPr lang="en-US" b="1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𝑓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 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𝑔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𝑓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𝑓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𝑓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 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−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 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𝑓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− 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𝑓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𝑓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𝑔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  <m:f>
                            <m:fPr>
                              <m:ctrlP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𝑓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))</m:t>
                              </m:r>
                            </m:num>
                            <m:den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 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−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 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𝑓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  <m:f>
                            <m:fPr>
                              <m:ctrlP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𝑔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))</m:t>
                              </m:r>
                            </m:num>
                            <m:den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𝑑𝑥</m:t>
                              </m:r>
                            </m:den>
                          </m:f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  <m:r>
                            <a:rPr lang="en-US" i="1" baseline="30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 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𝑓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𝑓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  <m:r>
                            <a:rPr lang="en-US" i="1" baseline="30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700" y="1360170"/>
                <a:ext cx="10515600" cy="5634355"/>
              </a:xfrm>
              <a:blipFill rotWithShape="1">
                <a:blip r:embed="rId1"/>
                <a:stretch>
                  <a:fillRect b="-37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Chain Rule: Binary Operators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7700" y="1360170"/>
                <a:ext cx="10515600" cy="5318125"/>
              </a:xfrm>
            </p:spPr>
            <p:txBody>
              <a:bodyPr>
                <a:normAutofit fontScale="90000" lnSpcReduction="10000"/>
              </a:bodyPr>
              <a:p>
                <a:pPr marL="0" indent="0">
                  <a:buNone/>
                </a:pPr>
                <a:r>
                  <a:rPr lang="en-US"/>
                  <a:t>In which </a:t>
                </a:r>
                <a:r>
                  <a:rPr lang="en-US" b="1"/>
                  <a:t>each flow</a:t>
                </a:r>
                <a:r>
                  <a:rPr lang="en-US"/>
                  <a:t> is the </a:t>
                </a:r>
                <a:r>
                  <a:rPr lang="en-US" b="1"/>
                  <a:t>derivative</a:t>
                </a:r>
                <a:r>
                  <a:rPr lang="en-US"/>
                  <a:t> of one </a:t>
                </a:r>
                <a:r>
                  <a:rPr lang="en-US" b="1"/>
                  <a:t>operand multiplied </a:t>
                </a:r>
                <a:r>
                  <a:rPr lang="en-US"/>
                  <a:t>for </a:t>
                </a:r>
                <a:r>
                  <a:rPr lang="en-US" b="1">
                    <a:solidFill>
                      <a:schemeClr val="accent1">
                        <a:lumMod val="75000"/>
                      </a:schemeClr>
                    </a:solidFill>
                  </a:rPr>
                  <a:t>some value</a:t>
                </a:r>
                <a:endParaRPr lang="en-US" b="1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𝑓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 + 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                                                 </m:t>
                      </m:r>
                      <m:r>
                        <a:rPr lang="en-US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𝑓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r>
                        <a:rPr lang="en-US" b="1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         </m:t>
                      </m:r>
                      <m:r>
                        <a:rPr lang="en-US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𝑓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 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                                               </m:t>
                      </m:r>
                      <m:r>
                        <a:rPr lang="en-US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r>
                        <a:rPr lang="en-US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𝑔</m:t>
                      </m:r>
                      <m:r>
                        <a:rPr lang="en-US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𝑓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    </m:t>
                      </m:r>
                      <m:r>
                        <a:rPr lang="en-US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𝑓</m:t>
                      </m:r>
                      <m:r>
                        <a:rPr lang="en-US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𝑓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 − 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𝑓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− 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         </m:t>
                      </m:r>
                      <m:r>
                        <a:rPr lang="en-US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𝑓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      </m:t>
                      </m:r>
                      <m:r>
                        <a:rPr lang="en-US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−</m:t>
                      </m:r>
                      <m:r>
                        <a:rPr lang="en-US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𝑓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𝑔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  <m:f>
                            <m:fPr>
                              <m:ctrlP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𝑓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))</m:t>
                              </m:r>
                            </m:num>
                            <m:den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 − 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𝑓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  <m:f>
                            <m:fPr>
                              <m:ctrlP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𝑔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))</m:t>
                              </m:r>
                            </m:num>
                            <m:den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𝑑𝑥</m:t>
                              </m:r>
                            </m:den>
                          </m:f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  <m:r>
                            <a:rPr lang="en-US" i="1" baseline="30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 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𝑓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r>
                        <a:rPr lang="en-US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𝑓</m:t>
                          </m:r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  <m:r>
                            <a:rPr lang="en-US" i="1" baseline="3000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700" y="1360170"/>
                <a:ext cx="10515600" cy="531812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Computational Graphs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584325"/>
            <a:ext cx="10515600" cy="259397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/>
              <a:t>Computational graphs are a way of expressing and evaluating a mathematical expression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Each operator is represent with a </a:t>
            </a:r>
            <a:r>
              <a:rPr lang="en-US" b="1"/>
              <a:t>node</a:t>
            </a:r>
            <a:endParaRPr lang="en-US" b="1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/>
              <a:t>A node can have </a:t>
            </a:r>
            <a:r>
              <a:rPr lang="en-US" b="1"/>
              <a:t>one or more inputs </a:t>
            </a:r>
            <a:r>
              <a:rPr lang="en-US"/>
              <a:t>and </a:t>
            </a:r>
            <a:r>
              <a:rPr lang="en-US" b="1"/>
              <a:t>one output</a:t>
            </a:r>
            <a:r>
              <a:rPr lang="en-US"/>
              <a:t>. </a:t>
            </a:r>
            <a:endParaRPr lang="en-US" b="1"/>
          </a:p>
        </p:txBody>
      </p:sp>
      <p:sp>
        <p:nvSpPr>
          <p:cNvPr id="6" name="Oval 5"/>
          <p:cNvSpPr/>
          <p:nvPr/>
        </p:nvSpPr>
        <p:spPr>
          <a:xfrm>
            <a:off x="2809240" y="509397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+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2332355" y="6391910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x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3816985" y="6391910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y</a:t>
            </a:r>
            <a:endParaRPr lang="en-US"/>
          </a:p>
        </p:txBody>
      </p:sp>
      <p:cxnSp>
        <p:nvCxnSpPr>
          <p:cNvPr id="9" name="Straight Arrow Connector 8"/>
          <p:cNvCxnSpPr>
            <a:stCxn id="7" idx="0"/>
            <a:endCxn id="6" idx="3"/>
          </p:cNvCxnSpPr>
          <p:nvPr/>
        </p:nvCxnSpPr>
        <p:spPr>
          <a:xfrm flipV="1">
            <a:off x="2491740" y="5817870"/>
            <a:ext cx="441960" cy="57404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0"/>
            <a:endCxn id="6" idx="5"/>
          </p:cNvCxnSpPr>
          <p:nvPr/>
        </p:nvCxnSpPr>
        <p:spPr>
          <a:xfrm flipH="1" flipV="1">
            <a:off x="3533140" y="5817870"/>
            <a:ext cx="443230" cy="57404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0"/>
          </p:cNvCxnSpPr>
          <p:nvPr/>
        </p:nvCxnSpPr>
        <p:spPr>
          <a:xfrm flipV="1">
            <a:off x="3233420" y="4583430"/>
            <a:ext cx="0" cy="51054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597140" y="509397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*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7120255" y="6391910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x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8604885" y="6391910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y</a:t>
            </a:r>
            <a:endParaRPr lang="en-US"/>
          </a:p>
        </p:txBody>
      </p:sp>
      <p:cxnSp>
        <p:nvCxnSpPr>
          <p:cNvPr id="16" name="Straight Arrow Connector 15"/>
          <p:cNvCxnSpPr>
            <a:stCxn id="14" idx="0"/>
            <a:endCxn id="13" idx="3"/>
          </p:cNvCxnSpPr>
          <p:nvPr/>
        </p:nvCxnSpPr>
        <p:spPr>
          <a:xfrm flipV="1">
            <a:off x="7279640" y="5817870"/>
            <a:ext cx="441960" cy="57404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5" idx="0"/>
            <a:endCxn id="13" idx="5"/>
          </p:cNvCxnSpPr>
          <p:nvPr/>
        </p:nvCxnSpPr>
        <p:spPr>
          <a:xfrm flipH="1" flipV="1">
            <a:off x="8321040" y="5817870"/>
            <a:ext cx="443230" cy="57404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0"/>
            <a:endCxn id="20" idx="2"/>
          </p:cNvCxnSpPr>
          <p:nvPr/>
        </p:nvCxnSpPr>
        <p:spPr>
          <a:xfrm flipV="1">
            <a:off x="8021320" y="4536440"/>
            <a:ext cx="0" cy="55753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2893060" y="4178300"/>
            <a:ext cx="723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x+y</a:t>
            </a:r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7659370" y="4168140"/>
            <a:ext cx="723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x*y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Computational Graphs: Composition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4752340"/>
            <a:ext cx="10515600" cy="1318260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/>
              <a:t>We can use a Computational Graph to compute the derivatives of an expression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The first method we will see its called </a:t>
            </a:r>
            <a:r>
              <a:rPr lang="en-US" b="1"/>
              <a:t>reverse mode differentiation</a:t>
            </a:r>
            <a:endParaRPr lang="en-US" b="1"/>
          </a:p>
        </p:txBody>
      </p:sp>
      <p:sp>
        <p:nvSpPr>
          <p:cNvPr id="4" name="Oval 3"/>
          <p:cNvSpPr/>
          <p:nvPr/>
        </p:nvSpPr>
        <p:spPr>
          <a:xfrm>
            <a:off x="1940560" y="3275965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f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878205" y="3515995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x</a:t>
            </a: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533140" y="3275965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g</a:t>
            </a:r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5085080" y="3515995"/>
            <a:ext cx="322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o</a:t>
            </a:r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196340" y="3700145"/>
            <a:ext cx="74422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788920" y="3700145"/>
            <a:ext cx="74422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6"/>
            <a:endCxn id="21" idx="1"/>
          </p:cNvCxnSpPr>
          <p:nvPr/>
        </p:nvCxnSpPr>
        <p:spPr>
          <a:xfrm>
            <a:off x="4381500" y="3700145"/>
            <a:ext cx="70358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ontent Placeholder 2"/>
              <p:cNvSpPr>
                <a:spLocks noGrp="1"/>
              </p:cNvSpPr>
              <p:nvPr/>
            </p:nvSpPr>
            <p:spPr>
              <a:xfrm>
                <a:off x="774700" y="1711325"/>
                <a:ext cx="10515600" cy="153289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80604020202020204" pitchFamily="34" charset="0"/>
                  <a:buChar char="•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/>
                  <a:t>A </a:t>
                </a:r>
                <a:r>
                  <a:rPr lang="en-US" b="1"/>
                  <a:t>composition </a:t>
                </a:r>
                <a:r>
                  <a:rPr lang="en-US"/>
                  <a:t>in a computational graph is a </a:t>
                </a:r>
                <a:r>
                  <a:rPr lang="en-US" b="1"/>
                  <a:t>simple flow</a:t>
                </a:r>
                <a:r>
                  <a:rPr lang="en-US"/>
                  <a:t>.</a:t>
                </a: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For example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𝑜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=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𝑔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𝑓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))</m:t>
                    </m:r>
                  </m:oMath>
                </a14:m>
                <a:r>
                  <a:rPr lang="en-US" i="1">
                    <a:latin typeface="DejaVu Math TeX Gyre" panose="02000503000000000000" charset="0"/>
                    <a:cs typeface="DejaVu Math TeX Gyre" panose="02000503000000000000" charset="0"/>
                  </a:rPr>
                  <a:t>:</a:t>
                </a:r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>
          <p:sp>
            <p:nvSpPr>
              <p:cNvPr id="27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00" y="1711325"/>
                <a:ext cx="10515600" cy="1532890"/>
              </a:xfrm>
              <a:prstGeom prst="rect">
                <a:avLst/>
              </a:prstGeom>
              <a:blipFill rotWithShape="1">
                <a:blip r:embed="rId1"/>
                <a:stretch>
                  <a:fillRect t="-128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000"/>
              <a:t>Computational Graphs: Composition differentiation</a:t>
            </a:r>
            <a:endParaRPr lang="en-US"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7700" y="1584325"/>
                <a:ext cx="10515600" cy="1910715"/>
              </a:xfrm>
            </p:spPr>
            <p:txBody>
              <a:bodyPr>
                <a:normAutofit fontScale="90000" lnSpcReduction="20000"/>
              </a:bodyPr>
              <a:p>
                <a:pPr marL="0" indent="0">
                  <a:buNone/>
                </a:pPr>
                <a:r>
                  <a:rPr lang="en-US"/>
                  <a:t>The derivative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𝑑𝑜</m:t>
                        </m:r>
                      </m:num>
                      <m:den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/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𝑜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=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𝑔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𝑓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))</m:t>
                    </m:r>
                  </m:oMath>
                </a14:m>
                <a:r>
                  <a:rPr lang="en-US"/>
                  <a:t> where:</a:t>
                </a: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𝑓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𝑜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𝑔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𝑑𝑜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𝑜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700" y="1584325"/>
                <a:ext cx="10515600" cy="1910715"/>
              </a:xfrm>
              <a:blipFill rotWithShape="1">
                <a:blip r:embed="rId1"/>
                <a:stretch>
                  <a:fillRect t="-499" b="-4031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3759835" y="450342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f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2031365" y="4743450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x</a:t>
            </a: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108065" y="450342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g</a:t>
            </a:r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8456295" y="4743450"/>
            <a:ext cx="322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o</a:t>
            </a:r>
            <a:endParaRPr lang="en-US"/>
          </a:p>
        </p:txBody>
      </p:sp>
      <p:cxnSp>
        <p:nvCxnSpPr>
          <p:cNvPr id="22" name="Straight Arrow Connector 21"/>
          <p:cNvCxnSpPr>
            <a:stCxn id="5" idx="3"/>
            <a:endCxn id="4" idx="2"/>
          </p:cNvCxnSpPr>
          <p:nvPr/>
        </p:nvCxnSpPr>
        <p:spPr>
          <a:xfrm>
            <a:off x="2349500" y="4927600"/>
            <a:ext cx="141033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0" idx="2"/>
          </p:cNvCxnSpPr>
          <p:nvPr/>
        </p:nvCxnSpPr>
        <p:spPr>
          <a:xfrm>
            <a:off x="4608195" y="4927600"/>
            <a:ext cx="149987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6"/>
            <a:endCxn id="21" idx="1"/>
          </p:cNvCxnSpPr>
          <p:nvPr/>
        </p:nvCxnSpPr>
        <p:spPr>
          <a:xfrm>
            <a:off x="6956425" y="4927600"/>
            <a:ext cx="149987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Box 5"/>
              <p:cNvSpPr txBox="1"/>
              <p:nvPr/>
            </p:nvSpPr>
            <p:spPr>
              <a:xfrm>
                <a:off x="5080572" y="4559236"/>
                <a:ext cx="55499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accent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accent1"/>
                          </a:solidFill>
                          <a:uFillTx/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1</m:t>
                      </m:r>
                    </m:oMath>
                  </m:oMathPara>
                </a14:m>
                <a:endParaRPr lang="en-US" i="1" baseline="-25000">
                  <a:solidFill>
                    <a:schemeClr val="accent1"/>
                  </a:solidFill>
                  <a:uFillTx/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6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572" y="4559236"/>
                <a:ext cx="554990" cy="368300"/>
              </a:xfrm>
              <a:prstGeom prst="rect">
                <a:avLst/>
              </a:prstGeom>
              <a:blipFill rotWithShape="1">
                <a:blip r:embed="rId2"/>
                <a:stretch>
                  <a:fillRect l="-103" t="-155" r="103" b="15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 flipH="1">
            <a:off x="6979920" y="5146675"/>
            <a:ext cx="1410335" cy="0"/>
          </a:xfrm>
          <a:prstGeom prst="straightConnector1">
            <a:avLst/>
          </a:prstGeom>
          <a:ln w="19050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4652645" y="5146675"/>
            <a:ext cx="1410335" cy="0"/>
          </a:xfrm>
          <a:prstGeom prst="straightConnector1">
            <a:avLst/>
          </a:prstGeom>
          <a:ln w="19050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349500" y="5146675"/>
            <a:ext cx="1410335" cy="0"/>
          </a:xfrm>
          <a:prstGeom prst="straightConnector1">
            <a:avLst/>
          </a:prstGeom>
          <a:ln w="19050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 Box 12"/>
              <p:cNvSpPr txBox="1"/>
              <p:nvPr/>
            </p:nvSpPr>
            <p:spPr>
              <a:xfrm>
                <a:off x="5060252" y="5255196"/>
                <a:ext cx="667385" cy="62801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𝑑𝑜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3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0252" y="5255196"/>
                <a:ext cx="667385" cy="628015"/>
              </a:xfrm>
              <a:prstGeom prst="rect">
                <a:avLst/>
              </a:prstGeom>
              <a:blipFill rotWithShape="1">
                <a:blip r:embed="rId3"/>
                <a:stretch>
                  <a:fillRect l="-86" t="-91" r="86" b="9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 Box 13"/>
              <p:cNvSpPr txBox="1"/>
              <p:nvPr/>
            </p:nvSpPr>
            <p:spPr>
              <a:xfrm>
                <a:off x="7210362" y="5255196"/>
                <a:ext cx="1189990" cy="62801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𝑑𝑜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𝑑𝑜</m:t>
                          </m:r>
                        </m:den>
                      </m:f>
                      <m:r>
                        <a:rPr lang="en-US" i="1" baseline="-25000">
                          <a:solidFill>
                            <a:srgbClr val="FF0000"/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r>
                        <a:rPr lang="en-US" i="1">
                          <a:solidFill>
                            <a:srgbClr val="FF0000"/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 </m:t>
                      </m:r>
                      <m:r>
                        <a:rPr lang="en-US" i="1">
                          <a:solidFill>
                            <a:srgbClr val="FF0000"/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i="1">
                          <a:solidFill>
                            <a:srgbClr val="FF0000"/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</m:oMath>
                  </m:oMathPara>
                </a14:m>
                <a:endParaRPr lang="en-US" i="1">
                  <a:solidFill>
                    <a:srgbClr val="FF0000"/>
                  </a:solidFill>
                  <a:uFillTx/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0362" y="5255196"/>
                <a:ext cx="1189990" cy="628015"/>
              </a:xfrm>
              <a:prstGeom prst="rect">
                <a:avLst/>
              </a:prstGeom>
              <a:blipFill rotWithShape="1">
                <a:blip r:embed="rId4"/>
                <a:stretch>
                  <a:fillRect l="-48" t="-91" r="48" b="9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 Box 14"/>
              <p:cNvSpPr txBox="1"/>
              <p:nvPr/>
            </p:nvSpPr>
            <p:spPr>
              <a:xfrm>
                <a:off x="2720912" y="5295836"/>
                <a:ext cx="667385" cy="62801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5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912" y="5295836"/>
                <a:ext cx="667385" cy="628015"/>
              </a:xfrm>
              <a:prstGeom prst="rect">
                <a:avLst/>
              </a:prstGeom>
              <a:blipFill rotWithShape="1">
                <a:blip r:embed="rId5"/>
                <a:stretch>
                  <a:fillRect l="-86" t="-91" r="86" b="9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>
            <a:off x="4147820" y="4138930"/>
            <a:ext cx="272859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6"/>
          <p:cNvSpPr txBox="1"/>
          <p:nvPr/>
        </p:nvSpPr>
        <p:spPr>
          <a:xfrm>
            <a:off x="3388360" y="3632835"/>
            <a:ext cx="4653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solidFill>
                  <a:schemeClr val="accent1"/>
                </a:solidFill>
              </a:rPr>
              <a:t>Composition in the forward path</a:t>
            </a:r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147820" y="6632575"/>
            <a:ext cx="2728595" cy="0"/>
          </a:xfrm>
          <a:prstGeom prst="straightConnector1">
            <a:avLst/>
          </a:prstGeom>
          <a:ln w="25400">
            <a:solidFill>
              <a:srgbClr val="FF33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19"/>
          <p:cNvSpPr txBox="1"/>
          <p:nvPr/>
        </p:nvSpPr>
        <p:spPr>
          <a:xfrm>
            <a:off x="3388360" y="6149975"/>
            <a:ext cx="4652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solidFill>
                  <a:srgbClr val="FF0000"/>
                </a:solidFill>
              </a:rPr>
              <a:t>Multiplication in the backward path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1056620" cy="1325880"/>
          </a:xfrm>
        </p:spPr>
        <p:txBody>
          <a:bodyPr/>
          <a:p>
            <a:r>
              <a:rPr lang="en-US" sz="1800"/>
              <a:t>Computational Graphs: Binary Operator </a:t>
            </a:r>
            <a:r>
              <a:rPr lang="en-US" sz="1800">
                <a:sym typeface="+mn-ea"/>
              </a:rPr>
              <a:t>differentiation </a:t>
            </a:r>
            <a:r>
              <a:rPr lang="en-US" sz="1800">
                <a:solidFill>
                  <a:srgbClr val="FF0000"/>
                </a:solidFill>
              </a:rPr>
              <a:t>(dx branch)</a:t>
            </a:r>
            <a:endParaRPr lang="en-US" sz="1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7700" y="1584325"/>
                <a:ext cx="10515600" cy="4679315"/>
              </a:xfrm>
            </p:spPr>
            <p:txBody>
              <a:bodyPr>
                <a:normAutofit lnSpcReduction="10000"/>
              </a:bodyPr>
              <a:p>
                <a:pPr marL="0" indent="0">
                  <a:buNone/>
                </a:pPr>
                <a:r>
                  <a:rPr lang="en-US"/>
                  <a:t>The derivative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𝑑𝑜</m:t>
                        </m:r>
                      </m:num>
                      <m:den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/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𝑜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=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𝑓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𝑔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𝑦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en-US"/>
                  <a:t> where:</a:t>
                </a: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𝑓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𝑔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𝑦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𝑜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𝑑𝑜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+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𝑔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𝑦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𝑓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+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𝑓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𝑦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𝑔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𝑦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𝑓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700" y="1584325"/>
                <a:ext cx="10515600" cy="4679315"/>
              </a:xfrm>
              <a:blipFill rotWithShape="1">
                <a:blip r:embed="rId1"/>
                <a:stretch>
                  <a:fillRect b="-221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/>
          <p:cNvSpPr/>
          <p:nvPr/>
        </p:nvSpPr>
        <p:spPr>
          <a:xfrm>
            <a:off x="8665210" y="3213735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*</a:t>
            </a:r>
            <a:endParaRPr lang="en-US"/>
          </a:p>
        </p:txBody>
      </p:sp>
      <p:cxnSp>
        <p:nvCxnSpPr>
          <p:cNvPr id="25" name="Straight Arrow Connector 24"/>
          <p:cNvCxnSpPr>
            <a:endCxn id="9" idx="3"/>
          </p:cNvCxnSpPr>
          <p:nvPr/>
        </p:nvCxnSpPr>
        <p:spPr>
          <a:xfrm flipV="1">
            <a:off x="8260715" y="3937635"/>
            <a:ext cx="528955" cy="68643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9" idx="5"/>
          </p:cNvCxnSpPr>
          <p:nvPr/>
        </p:nvCxnSpPr>
        <p:spPr>
          <a:xfrm flipH="1" flipV="1">
            <a:off x="9389110" y="3937635"/>
            <a:ext cx="513715" cy="66611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0"/>
          </p:cNvCxnSpPr>
          <p:nvPr/>
        </p:nvCxnSpPr>
        <p:spPr>
          <a:xfrm flipV="1">
            <a:off x="9089390" y="2294255"/>
            <a:ext cx="0" cy="91948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 Box 28"/>
              <p:cNvSpPr txBox="1"/>
              <p:nvPr/>
            </p:nvSpPr>
            <p:spPr>
              <a:xfrm>
                <a:off x="8475345" y="1911350"/>
                <a:ext cx="1243330" cy="37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𝑓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𝑔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𝑦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9" name="Text 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5345" y="1911350"/>
                <a:ext cx="1243330" cy="37084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 Box 29"/>
              <p:cNvSpPr txBox="1"/>
              <p:nvPr/>
            </p:nvSpPr>
            <p:spPr>
              <a:xfrm>
                <a:off x="7792720" y="4685030"/>
                <a:ext cx="740410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𝑓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0" name="Text 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2720" y="4685030"/>
                <a:ext cx="740410" cy="3683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 Box 30"/>
              <p:cNvSpPr txBox="1"/>
              <p:nvPr/>
            </p:nvSpPr>
            <p:spPr>
              <a:xfrm>
                <a:off x="9686925" y="4685030"/>
                <a:ext cx="727710" cy="37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𝑔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𝑦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1" name="Text 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6925" y="4685030"/>
                <a:ext cx="727710" cy="37084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/>
          <p:cNvSpPr/>
          <p:nvPr/>
        </p:nvSpPr>
        <p:spPr>
          <a:xfrm>
            <a:off x="3790315" y="4062095"/>
            <a:ext cx="1186180" cy="866140"/>
          </a:xfrm>
          <a:prstGeom prst="ellipse">
            <a:avLst/>
          </a:prstGeom>
          <a:noFill/>
          <a:ln w="317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32" idx="5"/>
          </p:cNvCxnSpPr>
          <p:nvPr/>
        </p:nvCxnSpPr>
        <p:spPr>
          <a:xfrm>
            <a:off x="4802505" y="4801235"/>
            <a:ext cx="624205" cy="1130300"/>
          </a:xfrm>
          <a:prstGeom prst="straightConnector1">
            <a:avLst/>
          </a:prstGeom>
          <a:ln w="22225">
            <a:solidFill>
              <a:srgbClr val="C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Box 33"/>
          <p:cNvSpPr txBox="1"/>
          <p:nvPr/>
        </p:nvSpPr>
        <p:spPr>
          <a:xfrm>
            <a:off x="4802505" y="5931535"/>
            <a:ext cx="15582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This is zero!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8931275" y="2354580"/>
            <a:ext cx="0" cy="817880"/>
          </a:xfrm>
          <a:prstGeom prst="straightConnector1">
            <a:avLst/>
          </a:prstGeom>
          <a:ln w="19050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8095615" y="3880485"/>
            <a:ext cx="528955" cy="686435"/>
          </a:xfrm>
          <a:prstGeom prst="straightConnector1">
            <a:avLst/>
          </a:prstGeom>
          <a:ln w="19050">
            <a:solidFill>
              <a:srgbClr val="FF33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 Box 38"/>
              <p:cNvSpPr txBox="1"/>
              <p:nvPr/>
            </p:nvSpPr>
            <p:spPr>
              <a:xfrm>
                <a:off x="6480810" y="4745990"/>
                <a:ext cx="1070610" cy="628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𝑓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39" name="Text 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810" y="4745990"/>
                <a:ext cx="1070610" cy="62865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 Box 39"/>
              <p:cNvSpPr txBox="1"/>
              <p:nvPr/>
            </p:nvSpPr>
            <p:spPr>
              <a:xfrm>
                <a:off x="7628890" y="3826510"/>
                <a:ext cx="727710" cy="37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𝑔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𝑦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0" name="Text 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8890" y="3826510"/>
                <a:ext cx="727710" cy="37084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/>
          <p:cNvCxnSpPr/>
          <p:nvPr/>
        </p:nvCxnSpPr>
        <p:spPr>
          <a:xfrm flipV="1">
            <a:off x="7172960" y="4979035"/>
            <a:ext cx="578485" cy="708025"/>
          </a:xfrm>
          <a:prstGeom prst="straightConnector1">
            <a:avLst/>
          </a:prstGeom>
          <a:ln w="19050">
            <a:solidFill>
              <a:srgbClr val="FF33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7428230" y="5034280"/>
            <a:ext cx="581025" cy="74612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10286365" y="5055870"/>
            <a:ext cx="586740" cy="89725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1056620" cy="1325880"/>
          </a:xfrm>
        </p:spPr>
        <p:txBody>
          <a:bodyPr/>
          <a:p>
            <a:r>
              <a:rPr lang="en-US" sz="1800"/>
              <a:t>Computational Graphs: Binary Operator </a:t>
            </a:r>
            <a:r>
              <a:rPr lang="en-US" sz="1800">
                <a:sym typeface="+mn-ea"/>
              </a:rPr>
              <a:t>differentiation </a:t>
            </a:r>
            <a:r>
              <a:rPr lang="en-US" sz="1800">
                <a:solidFill>
                  <a:srgbClr val="FF0000"/>
                </a:solidFill>
              </a:rPr>
              <a:t>(dy branch)</a:t>
            </a:r>
            <a:r>
              <a:rPr lang="en-US" sz="1800"/>
              <a:t> </a:t>
            </a:r>
            <a:endParaRPr lang="en-US" sz="1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7700" y="1584325"/>
                <a:ext cx="10515600" cy="4679315"/>
              </a:xfrm>
            </p:spPr>
            <p:txBody>
              <a:bodyPr>
                <a:normAutofit lnSpcReduction="10000"/>
              </a:bodyPr>
              <a:p>
                <a:pPr marL="0" indent="0">
                  <a:buNone/>
                </a:pPr>
                <a:r>
                  <a:rPr lang="en-US"/>
                  <a:t>The derivative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𝑑𝑜</m:t>
                        </m:r>
                      </m:num>
                      <m:den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𝑑𝑦</m:t>
                        </m:r>
                      </m:den>
                    </m:f>
                  </m:oMath>
                </a14:m>
                <a:r>
                  <a:rPr lang="en-US"/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𝑜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=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𝑓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𝑔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𝑦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en-US"/>
                  <a:t> where:</a:t>
                </a: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𝑓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𝑔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𝑦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𝑜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𝑑𝑜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𝑑𝑦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𝑑𝑦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+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𝑑𝑦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𝑔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𝑦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𝑓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𝑑𝑦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+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𝑓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𝑦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𝑑𝑦</m:t>
                          </m:r>
                        </m:den>
                      </m:f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𝑓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𝑦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𝑑𝑦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700" y="1584325"/>
                <a:ext cx="10515600" cy="4679315"/>
              </a:xfrm>
              <a:blipFill rotWithShape="1">
                <a:blip r:embed="rId1"/>
                <a:stretch>
                  <a:fillRect b="-559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/>
          <p:cNvSpPr/>
          <p:nvPr/>
        </p:nvSpPr>
        <p:spPr>
          <a:xfrm>
            <a:off x="1654810" y="4102735"/>
            <a:ext cx="1186180" cy="866140"/>
          </a:xfrm>
          <a:prstGeom prst="ellipse">
            <a:avLst/>
          </a:prstGeom>
          <a:noFill/>
          <a:ln w="317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32" idx="5"/>
            <a:endCxn id="34" idx="1"/>
          </p:cNvCxnSpPr>
          <p:nvPr/>
        </p:nvCxnSpPr>
        <p:spPr>
          <a:xfrm>
            <a:off x="2667000" y="4841875"/>
            <a:ext cx="2135505" cy="1273810"/>
          </a:xfrm>
          <a:prstGeom prst="straightConnector1">
            <a:avLst/>
          </a:prstGeom>
          <a:ln w="22225">
            <a:solidFill>
              <a:srgbClr val="C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Box 33"/>
          <p:cNvSpPr txBox="1"/>
          <p:nvPr/>
        </p:nvSpPr>
        <p:spPr>
          <a:xfrm>
            <a:off x="4802505" y="5931535"/>
            <a:ext cx="15582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This is zero!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8665210" y="3213735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*</a:t>
            </a:r>
            <a:endParaRPr lang="en-US"/>
          </a:p>
        </p:txBody>
      </p:sp>
      <p:cxnSp>
        <p:nvCxnSpPr>
          <p:cNvPr id="5" name="Straight Arrow Connector 4"/>
          <p:cNvCxnSpPr>
            <a:endCxn id="4" idx="3"/>
          </p:cNvCxnSpPr>
          <p:nvPr/>
        </p:nvCxnSpPr>
        <p:spPr>
          <a:xfrm flipV="1">
            <a:off x="8260715" y="3937635"/>
            <a:ext cx="528955" cy="68643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endCxn id="4" idx="5"/>
          </p:cNvCxnSpPr>
          <p:nvPr/>
        </p:nvCxnSpPr>
        <p:spPr>
          <a:xfrm flipH="1" flipV="1">
            <a:off x="9389110" y="3937635"/>
            <a:ext cx="513715" cy="66611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4" idx="0"/>
          </p:cNvCxnSpPr>
          <p:nvPr/>
        </p:nvCxnSpPr>
        <p:spPr>
          <a:xfrm flipV="1">
            <a:off x="9089390" y="2294255"/>
            <a:ext cx="0" cy="91948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Box 7"/>
              <p:cNvSpPr txBox="1"/>
              <p:nvPr/>
            </p:nvSpPr>
            <p:spPr>
              <a:xfrm>
                <a:off x="8475345" y="1911350"/>
                <a:ext cx="1243330" cy="37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𝑓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𝑔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𝑦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8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5345" y="1911350"/>
                <a:ext cx="1243330" cy="37084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 Box 9"/>
              <p:cNvSpPr txBox="1"/>
              <p:nvPr/>
            </p:nvSpPr>
            <p:spPr>
              <a:xfrm>
                <a:off x="7792720" y="4685030"/>
                <a:ext cx="740410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𝑓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0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2720" y="4685030"/>
                <a:ext cx="740410" cy="3683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 Box 10"/>
              <p:cNvSpPr txBox="1"/>
              <p:nvPr/>
            </p:nvSpPr>
            <p:spPr>
              <a:xfrm>
                <a:off x="9686925" y="4685030"/>
                <a:ext cx="727710" cy="37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𝑔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𝑦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1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6925" y="4685030"/>
                <a:ext cx="727710" cy="37084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>
            <a:off x="9257665" y="2365375"/>
            <a:ext cx="0" cy="817880"/>
          </a:xfrm>
          <a:prstGeom prst="straightConnector1">
            <a:avLst/>
          </a:prstGeom>
          <a:ln w="19050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9576435" y="3846830"/>
            <a:ext cx="468630" cy="593725"/>
          </a:xfrm>
          <a:prstGeom prst="straightConnector1">
            <a:avLst/>
          </a:prstGeom>
          <a:ln w="19050">
            <a:solidFill>
              <a:srgbClr val="FF33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 Box 13"/>
              <p:cNvSpPr txBox="1"/>
              <p:nvPr/>
            </p:nvSpPr>
            <p:spPr>
              <a:xfrm>
                <a:off x="10841990" y="4780280"/>
                <a:ext cx="1082040" cy="6756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𝑦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𝑑𝑦</m:t>
                          </m:r>
                        </m:den>
                      </m:f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1990" y="4780280"/>
                <a:ext cx="1082040" cy="67564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 Box 14"/>
              <p:cNvSpPr txBox="1"/>
              <p:nvPr/>
            </p:nvSpPr>
            <p:spPr>
              <a:xfrm>
                <a:off x="9825990" y="3738880"/>
                <a:ext cx="716280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𝑓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5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5990" y="3738880"/>
                <a:ext cx="716280" cy="3683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 flipV="1">
            <a:off x="7367270" y="5063490"/>
            <a:ext cx="581025" cy="74612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10255250" y="5097145"/>
            <a:ext cx="668655" cy="86614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10513060" y="5079365"/>
            <a:ext cx="533400" cy="648970"/>
          </a:xfrm>
          <a:prstGeom prst="straightConnector1">
            <a:avLst/>
          </a:prstGeom>
          <a:ln w="19050">
            <a:solidFill>
              <a:srgbClr val="FF33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Computational Graphs: Addition and Multiplication nodes</a:t>
            </a: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635885" y="2908935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+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1678305" y="4493260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x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3990975" y="4493260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y</a:t>
            </a:r>
            <a:endParaRPr lang="en-US"/>
          </a:p>
        </p:txBody>
      </p:sp>
      <p:cxnSp>
        <p:nvCxnSpPr>
          <p:cNvPr id="9" name="Straight Arrow Connector 8"/>
          <p:cNvCxnSpPr>
            <a:stCxn id="7" idx="0"/>
            <a:endCxn id="6" idx="3"/>
          </p:cNvCxnSpPr>
          <p:nvPr/>
        </p:nvCxnSpPr>
        <p:spPr>
          <a:xfrm flipV="1">
            <a:off x="1837690" y="3632835"/>
            <a:ext cx="922655" cy="86042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0"/>
            <a:endCxn id="6" idx="5"/>
          </p:cNvCxnSpPr>
          <p:nvPr/>
        </p:nvCxnSpPr>
        <p:spPr>
          <a:xfrm flipH="1" flipV="1">
            <a:off x="3359785" y="3632835"/>
            <a:ext cx="790575" cy="86042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0"/>
            <a:endCxn id="19" idx="2"/>
          </p:cNvCxnSpPr>
          <p:nvPr/>
        </p:nvCxnSpPr>
        <p:spPr>
          <a:xfrm flipV="1">
            <a:off x="3060065" y="2186940"/>
            <a:ext cx="0" cy="72199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2698115" y="1818640"/>
            <a:ext cx="723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x+y</a:t>
            </a:r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984490" y="288798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*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7026910" y="4472305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x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9339580" y="4472305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y</a:t>
            </a:r>
            <a:endParaRPr lang="en-US"/>
          </a:p>
        </p:txBody>
      </p:sp>
      <p:cxnSp>
        <p:nvCxnSpPr>
          <p:cNvPr id="21" name="Straight Arrow Connector 20"/>
          <p:cNvCxnSpPr>
            <a:stCxn id="5" idx="0"/>
            <a:endCxn id="4" idx="3"/>
          </p:cNvCxnSpPr>
          <p:nvPr/>
        </p:nvCxnSpPr>
        <p:spPr>
          <a:xfrm flipV="1">
            <a:off x="7186295" y="3611880"/>
            <a:ext cx="922655" cy="86042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0"/>
            <a:endCxn id="4" idx="5"/>
          </p:cNvCxnSpPr>
          <p:nvPr/>
        </p:nvCxnSpPr>
        <p:spPr>
          <a:xfrm flipH="1" flipV="1">
            <a:off x="8708390" y="3611880"/>
            <a:ext cx="790575" cy="86042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0"/>
            <a:endCxn id="24" idx="2"/>
          </p:cNvCxnSpPr>
          <p:nvPr/>
        </p:nvCxnSpPr>
        <p:spPr>
          <a:xfrm flipV="1">
            <a:off x="8408670" y="2165985"/>
            <a:ext cx="0" cy="72199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23"/>
          <p:cNvSpPr txBox="1"/>
          <p:nvPr/>
        </p:nvSpPr>
        <p:spPr>
          <a:xfrm>
            <a:off x="8046720" y="1797685"/>
            <a:ext cx="723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x*y</a:t>
            </a:r>
            <a:endParaRPr lang="en-US"/>
          </a:p>
        </p:txBody>
      </p:sp>
      <p:sp>
        <p:nvSpPr>
          <p:cNvPr id="26" name="Text Box 25"/>
          <p:cNvSpPr txBox="1"/>
          <p:nvPr/>
        </p:nvSpPr>
        <p:spPr>
          <a:xfrm>
            <a:off x="1971675" y="3778250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3821430" y="3829685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7252970" y="3736340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y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9237345" y="3757295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x</a:t>
            </a:r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 Box 29"/>
              <p:cNvSpPr txBox="1"/>
              <p:nvPr/>
            </p:nvSpPr>
            <p:spPr>
              <a:xfrm>
                <a:off x="1174750" y="5125085"/>
                <a:ext cx="3580130" cy="1767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+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𝑦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+ 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𝑑𝑦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algn="l"/>
                <a:endParaRPr lang="en-US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+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𝑦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𝑑𝑦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𝑑𝑦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+ 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𝑑𝑦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𝑑𝑦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  <a:p>
                <a:pPr algn="l"/>
                <a:endParaRPr lang="en-US" i="1"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30" name="Text 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750" y="5125085"/>
                <a:ext cx="3580130" cy="176720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 Box 30"/>
              <p:cNvSpPr txBox="1"/>
              <p:nvPr/>
            </p:nvSpPr>
            <p:spPr>
              <a:xfrm>
                <a:off x="6266180" y="5039995"/>
                <a:ext cx="4284980" cy="1767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𝑥𝑦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𝑦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+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𝑑𝑦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𝑦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algn="l"/>
                <a:endParaRPr lang="en-US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𝑥𝑦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𝑑𝑦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𝑦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𝑑𝑦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+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𝑑𝑦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𝑑𝑦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</m:oMath>
                  </m:oMathPara>
                </a14:m>
                <a:endParaRPr lang="en-US"/>
              </a:p>
              <a:p>
                <a:pPr algn="l"/>
                <a:endParaRPr lang="en-US" i="1"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31" name="Text 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6180" y="5039995"/>
                <a:ext cx="4284980" cy="176720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/>
          <p:cNvCxnSpPr/>
          <p:nvPr/>
        </p:nvCxnSpPr>
        <p:spPr>
          <a:xfrm flipH="1">
            <a:off x="3576955" y="5132070"/>
            <a:ext cx="572770" cy="643890"/>
          </a:xfrm>
          <a:prstGeom prst="line">
            <a:avLst/>
          </a:prstGeom>
          <a:ln w="38100">
            <a:solidFill>
              <a:schemeClr val="tx1">
                <a:alpha val="4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2698115" y="5939155"/>
            <a:ext cx="572770" cy="643890"/>
          </a:xfrm>
          <a:prstGeom prst="line">
            <a:avLst/>
          </a:prstGeom>
          <a:ln w="38100">
            <a:solidFill>
              <a:schemeClr val="tx1">
                <a:alpha val="4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8926195" y="5039995"/>
            <a:ext cx="572770" cy="643890"/>
          </a:xfrm>
          <a:prstGeom prst="line">
            <a:avLst/>
          </a:prstGeom>
          <a:ln w="38100">
            <a:solidFill>
              <a:schemeClr val="tx1">
                <a:alpha val="4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7984490" y="5852160"/>
            <a:ext cx="572770" cy="643890"/>
          </a:xfrm>
          <a:prstGeom prst="line">
            <a:avLst/>
          </a:prstGeom>
          <a:ln w="38100">
            <a:solidFill>
              <a:schemeClr val="tx1">
                <a:alpha val="4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Computational Graphs: Example</a:t>
            </a: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202305" y="387985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+</a:t>
            </a:r>
            <a:endParaRPr lang="en-US"/>
          </a:p>
        </p:txBody>
      </p:sp>
      <p:cxnSp>
        <p:nvCxnSpPr>
          <p:cNvPr id="11" name="Straight Arrow Connector 10"/>
          <p:cNvCxnSpPr>
            <a:stCxn id="13" idx="3"/>
          </p:cNvCxnSpPr>
          <p:nvPr/>
        </p:nvCxnSpPr>
        <p:spPr>
          <a:xfrm>
            <a:off x="1421130" y="2868295"/>
            <a:ext cx="1818005" cy="125666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Box 2"/>
              <p:cNvSpPr txBox="1"/>
              <p:nvPr/>
            </p:nvSpPr>
            <p:spPr>
              <a:xfrm>
                <a:off x="734695" y="1584325"/>
                <a:ext cx="10722610" cy="647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/>
                  <a:t>Let compute the Computational Graph of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𝑜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= 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+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𝑦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𝑠𝑖𝑛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endParaRPr lang="en-US"/>
              </a:p>
              <a:p>
                <a:pPr algn="l"/>
                <a:endParaRPr lang="en-US"/>
              </a:p>
            </p:txBody>
          </p:sp>
        </mc:Choice>
        <mc:Fallback>
          <p:sp>
            <p:nvSpPr>
              <p:cNvPr id="3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95" y="1584325"/>
                <a:ext cx="10722610" cy="64770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 Box 12"/>
          <p:cNvSpPr txBox="1"/>
          <p:nvPr/>
        </p:nvSpPr>
        <p:spPr>
          <a:xfrm>
            <a:off x="1102995" y="2684145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x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1072515" y="4728210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y</a:t>
            </a:r>
            <a:endParaRPr lang="en-US"/>
          </a:p>
        </p:txBody>
      </p:sp>
      <p:cxnSp>
        <p:nvCxnSpPr>
          <p:cNvPr id="15" name="Straight Arrow Connector 14"/>
          <p:cNvCxnSpPr>
            <a:stCxn id="14" idx="3"/>
            <a:endCxn id="6" idx="2"/>
          </p:cNvCxnSpPr>
          <p:nvPr/>
        </p:nvCxnSpPr>
        <p:spPr>
          <a:xfrm flipV="1">
            <a:off x="1390650" y="4304030"/>
            <a:ext cx="1811655" cy="60833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3"/>
            <a:endCxn id="18" idx="2"/>
          </p:cNvCxnSpPr>
          <p:nvPr/>
        </p:nvCxnSpPr>
        <p:spPr>
          <a:xfrm>
            <a:off x="1421130" y="2868295"/>
            <a:ext cx="1781175" cy="127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6"/>
            <a:endCxn id="37" idx="3"/>
          </p:cNvCxnSpPr>
          <p:nvPr/>
        </p:nvCxnSpPr>
        <p:spPr>
          <a:xfrm flipV="1">
            <a:off x="4050665" y="3918585"/>
            <a:ext cx="1367155" cy="38544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202305" y="2445385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sin</a:t>
            </a:r>
            <a:endParaRPr lang="en-US"/>
          </a:p>
        </p:txBody>
      </p:sp>
      <p:cxnSp>
        <p:nvCxnSpPr>
          <p:cNvPr id="20" name="Straight Arrow Connector 19"/>
          <p:cNvCxnSpPr>
            <a:stCxn id="18" idx="6"/>
            <a:endCxn id="37" idx="1"/>
          </p:cNvCxnSpPr>
          <p:nvPr/>
        </p:nvCxnSpPr>
        <p:spPr>
          <a:xfrm>
            <a:off x="4050665" y="2869565"/>
            <a:ext cx="1367155" cy="44958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7" idx="6"/>
            <a:endCxn id="38" idx="1"/>
          </p:cNvCxnSpPr>
          <p:nvPr/>
        </p:nvCxnSpPr>
        <p:spPr>
          <a:xfrm>
            <a:off x="6141720" y="3618865"/>
            <a:ext cx="1242695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293360" y="3194685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*</a:t>
            </a:r>
            <a:endParaRPr lang="en-US"/>
          </a:p>
        </p:txBody>
      </p:sp>
      <p:sp>
        <p:nvSpPr>
          <p:cNvPr id="38" name="Text Box 37"/>
          <p:cNvSpPr txBox="1"/>
          <p:nvPr/>
        </p:nvSpPr>
        <p:spPr>
          <a:xfrm>
            <a:off x="7384415" y="3434715"/>
            <a:ext cx="322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o</a:t>
            </a:r>
            <a:endParaRPr lang="en-US"/>
          </a:p>
        </p:txBody>
      </p:sp>
      <p:sp>
        <p:nvSpPr>
          <p:cNvPr id="39" name="Text Box 38"/>
          <p:cNvSpPr txBox="1"/>
          <p:nvPr/>
        </p:nvSpPr>
        <p:spPr>
          <a:xfrm>
            <a:off x="2493010" y="4544060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0" name="Text Box 39"/>
          <p:cNvSpPr txBox="1"/>
          <p:nvPr/>
        </p:nvSpPr>
        <p:spPr>
          <a:xfrm>
            <a:off x="2431415" y="3250565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 Box 40"/>
              <p:cNvSpPr txBox="1"/>
              <p:nvPr/>
            </p:nvSpPr>
            <p:spPr>
              <a:xfrm>
                <a:off x="1938655" y="2499995"/>
                <a:ext cx="987425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𝑐𝑜𝑠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1" name="Text 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655" y="2499995"/>
                <a:ext cx="987425" cy="3683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 Box 41"/>
              <p:cNvSpPr txBox="1"/>
              <p:nvPr/>
            </p:nvSpPr>
            <p:spPr>
              <a:xfrm>
                <a:off x="4450715" y="2704465"/>
                <a:ext cx="803910" cy="37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𝑦</m:t>
                      </m:r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2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715" y="2704465"/>
                <a:ext cx="803910" cy="37084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 Box 42"/>
              <p:cNvSpPr txBox="1"/>
              <p:nvPr/>
            </p:nvSpPr>
            <p:spPr>
              <a:xfrm>
                <a:off x="4499610" y="4139565"/>
                <a:ext cx="920115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𝑠𝑖𝑛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3" name="Text 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610" y="4139565"/>
                <a:ext cx="920115" cy="3683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 Box 43"/>
          <p:cNvSpPr txBox="1"/>
          <p:nvPr/>
        </p:nvSpPr>
        <p:spPr>
          <a:xfrm>
            <a:off x="6558280" y="3204845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 Box 44"/>
              <p:cNvSpPr txBox="1"/>
              <p:nvPr/>
            </p:nvSpPr>
            <p:spPr>
              <a:xfrm>
                <a:off x="734695" y="5325745"/>
                <a:ext cx="10722610" cy="108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/>
                  <a:t>There are two ways of computing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𝑑𝑜</m:t>
                        </m:r>
                      </m:num>
                      <m:den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𝑑𝑜</m:t>
                        </m:r>
                      </m:num>
                      <m:den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𝑑𝑦</m:t>
                        </m:r>
                      </m:den>
                    </m:f>
                  </m:oMath>
                </a14:m>
                <a:r>
                  <a:rPr lang="en-US"/>
                  <a:t> using a computational graph</a:t>
                </a:r>
                <a:r>
                  <a:rPr lang="en-US"/>
                  <a:t>:</a:t>
                </a:r>
                <a:endParaRPr lang="en-US"/>
              </a:p>
              <a:p>
                <a:pPr marL="285750" indent="-285750" algn="l">
                  <a:buFont typeface="Arial" panose="02080604020202020204" pitchFamily="34" charset="0"/>
                  <a:buChar char="•"/>
                </a:pPr>
                <a:r>
                  <a:rPr lang="en-US"/>
                  <a:t>Forward Mode Differentiation</a:t>
                </a:r>
                <a:endParaRPr lang="en-US"/>
              </a:p>
              <a:p>
                <a:pPr marL="285750" indent="-285750" algn="l">
                  <a:buFont typeface="Arial" panose="02080604020202020204" pitchFamily="34" charset="0"/>
                  <a:buChar char="•"/>
                </a:pPr>
                <a:r>
                  <a:rPr lang="en-US"/>
                  <a:t>Reverse Mode </a:t>
                </a:r>
                <a:r>
                  <a:rPr lang="en-US">
                    <a:sym typeface="+mn-ea"/>
                  </a:rPr>
                  <a:t>Differentiation</a:t>
                </a:r>
                <a:endParaRPr lang="en-US"/>
              </a:p>
            </p:txBody>
          </p:sp>
        </mc:Choice>
        <mc:Fallback>
          <p:sp>
            <p:nvSpPr>
              <p:cNvPr id="45" name="Text 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95" y="5325745"/>
                <a:ext cx="10722610" cy="108966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000">
                <a:sym typeface="+mn-ea"/>
              </a:rPr>
              <a:t>Computational Graphs: Generalization</a:t>
            </a:r>
            <a:endParaRPr lang="en-US" sz="2000">
              <a:sym typeface="+mn-ea"/>
            </a:endParaRPr>
          </a:p>
        </p:txBody>
      </p:sp>
      <p:sp>
        <p:nvSpPr>
          <p:cNvPr id="6" name="Oval 5"/>
          <p:cNvSpPr/>
          <p:nvPr/>
        </p:nvSpPr>
        <p:spPr>
          <a:xfrm>
            <a:off x="2609215" y="3870325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w</a:t>
            </a:r>
            <a:r>
              <a:rPr lang="en-US" baseline="-25000">
                <a:solidFill>
                  <a:schemeClr val="bg1"/>
                </a:solidFill>
                <a:uFillTx/>
              </a:rPr>
              <a:t>2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cxnSp>
        <p:nvCxnSpPr>
          <p:cNvPr id="11" name="Straight Arrow Connector 10"/>
          <p:cNvCxnSpPr>
            <a:stCxn id="13" idx="3"/>
            <a:endCxn id="6" idx="1"/>
          </p:cNvCxnSpPr>
          <p:nvPr/>
        </p:nvCxnSpPr>
        <p:spPr>
          <a:xfrm>
            <a:off x="828040" y="2357755"/>
            <a:ext cx="1905635" cy="163703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509905" y="2173605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x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570865" y="4959350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y</a:t>
            </a:r>
            <a:endParaRPr lang="en-US"/>
          </a:p>
        </p:txBody>
      </p:sp>
      <p:cxnSp>
        <p:nvCxnSpPr>
          <p:cNvPr id="15" name="Straight Arrow Connector 14"/>
          <p:cNvCxnSpPr>
            <a:stCxn id="14" idx="3"/>
            <a:endCxn id="6" idx="2"/>
          </p:cNvCxnSpPr>
          <p:nvPr/>
        </p:nvCxnSpPr>
        <p:spPr>
          <a:xfrm flipV="1">
            <a:off x="889000" y="4294505"/>
            <a:ext cx="1720215" cy="84899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3"/>
            <a:endCxn id="18" idx="2"/>
          </p:cNvCxnSpPr>
          <p:nvPr/>
        </p:nvCxnSpPr>
        <p:spPr>
          <a:xfrm>
            <a:off x="828040" y="2357755"/>
            <a:ext cx="1781175" cy="127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6"/>
            <a:endCxn id="37" idx="3"/>
          </p:cNvCxnSpPr>
          <p:nvPr/>
        </p:nvCxnSpPr>
        <p:spPr>
          <a:xfrm flipV="1">
            <a:off x="3457575" y="3408045"/>
            <a:ext cx="1367155" cy="88646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609215" y="1934845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w</a:t>
            </a:r>
            <a:r>
              <a:rPr lang="en-US" baseline="-25000">
                <a:solidFill>
                  <a:schemeClr val="bg1"/>
                </a:solidFill>
                <a:uFillTx/>
              </a:rPr>
              <a:t>1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cxnSp>
        <p:nvCxnSpPr>
          <p:cNvPr id="20" name="Straight Arrow Connector 19"/>
          <p:cNvCxnSpPr>
            <a:stCxn id="18" idx="6"/>
            <a:endCxn id="37" idx="1"/>
          </p:cNvCxnSpPr>
          <p:nvPr/>
        </p:nvCxnSpPr>
        <p:spPr>
          <a:xfrm>
            <a:off x="3457575" y="2359025"/>
            <a:ext cx="1367155" cy="44958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7" idx="6"/>
            <a:endCxn id="38" idx="1"/>
          </p:cNvCxnSpPr>
          <p:nvPr/>
        </p:nvCxnSpPr>
        <p:spPr>
          <a:xfrm>
            <a:off x="5548630" y="3108325"/>
            <a:ext cx="1242695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4700270" y="2684145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w</a:t>
            </a:r>
            <a:r>
              <a:rPr lang="en-US" baseline="-25000">
                <a:solidFill>
                  <a:schemeClr val="bg1"/>
                </a:solidFill>
                <a:uFillTx/>
              </a:rPr>
              <a:t>3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6791325" y="2924175"/>
            <a:ext cx="322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o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 Box 40"/>
              <p:cNvSpPr txBox="1"/>
              <p:nvPr/>
            </p:nvSpPr>
            <p:spPr>
              <a:xfrm>
                <a:off x="1487170" y="1636395"/>
                <a:ext cx="667385" cy="628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1" name="Text 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170" y="1636395"/>
                <a:ext cx="667385" cy="62801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Box 4"/>
              <p:cNvSpPr txBox="1"/>
              <p:nvPr/>
            </p:nvSpPr>
            <p:spPr>
              <a:xfrm>
                <a:off x="3907790" y="1865630"/>
                <a:ext cx="667385" cy="628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3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790" y="1865630"/>
                <a:ext cx="667385" cy="62801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Box 6"/>
              <p:cNvSpPr txBox="1"/>
              <p:nvPr/>
            </p:nvSpPr>
            <p:spPr>
              <a:xfrm>
                <a:off x="4018280" y="3817620"/>
                <a:ext cx="667385" cy="628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3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8280" y="3817620"/>
                <a:ext cx="667385" cy="62801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Box 7"/>
              <p:cNvSpPr txBox="1"/>
              <p:nvPr/>
            </p:nvSpPr>
            <p:spPr>
              <a:xfrm>
                <a:off x="1917065" y="2824480"/>
                <a:ext cx="667385" cy="628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8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065" y="2824480"/>
                <a:ext cx="667385" cy="62801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 Box 8"/>
              <p:cNvSpPr txBox="1"/>
              <p:nvPr/>
            </p:nvSpPr>
            <p:spPr>
              <a:xfrm>
                <a:off x="1917065" y="4612005"/>
                <a:ext cx="664210" cy="675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𝑑𝑦</m:t>
                          </m:r>
                        </m:den>
                      </m:f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9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065" y="4612005"/>
                <a:ext cx="664210" cy="67500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7647940" y="5644515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+</a:t>
            </a:r>
            <a:endParaRPr lang="en-US"/>
          </a:p>
        </p:txBody>
      </p:sp>
      <p:cxnSp>
        <p:nvCxnSpPr>
          <p:cNvPr id="12" name="Straight Arrow Connector 11"/>
          <p:cNvCxnSpPr>
            <a:stCxn id="19" idx="3"/>
          </p:cNvCxnSpPr>
          <p:nvPr/>
        </p:nvCxnSpPr>
        <p:spPr>
          <a:xfrm>
            <a:off x="5866765" y="4632960"/>
            <a:ext cx="1818005" cy="125666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5548630" y="4448810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x</a:t>
            </a:r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5518150" y="6492875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y</a:t>
            </a:r>
            <a:endParaRPr lang="en-US"/>
          </a:p>
        </p:txBody>
      </p:sp>
      <p:cxnSp>
        <p:nvCxnSpPr>
          <p:cNvPr id="22" name="Straight Arrow Connector 21"/>
          <p:cNvCxnSpPr>
            <a:stCxn id="21" idx="3"/>
            <a:endCxn id="10" idx="2"/>
          </p:cNvCxnSpPr>
          <p:nvPr/>
        </p:nvCxnSpPr>
        <p:spPr>
          <a:xfrm flipV="1">
            <a:off x="5836285" y="6068695"/>
            <a:ext cx="1811655" cy="60833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9" idx="3"/>
            <a:endCxn id="26" idx="2"/>
          </p:cNvCxnSpPr>
          <p:nvPr/>
        </p:nvCxnSpPr>
        <p:spPr>
          <a:xfrm>
            <a:off x="5866765" y="4632960"/>
            <a:ext cx="1781175" cy="127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6"/>
            <a:endCxn id="29" idx="3"/>
          </p:cNvCxnSpPr>
          <p:nvPr/>
        </p:nvCxnSpPr>
        <p:spPr>
          <a:xfrm flipV="1">
            <a:off x="8496300" y="5683250"/>
            <a:ext cx="1367155" cy="38544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7647940" y="421005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sin</a:t>
            </a:r>
            <a:endParaRPr lang="en-US"/>
          </a:p>
        </p:txBody>
      </p:sp>
      <p:cxnSp>
        <p:nvCxnSpPr>
          <p:cNvPr id="27" name="Straight Arrow Connector 26"/>
          <p:cNvCxnSpPr>
            <a:stCxn id="26" idx="6"/>
            <a:endCxn id="29" idx="1"/>
          </p:cNvCxnSpPr>
          <p:nvPr/>
        </p:nvCxnSpPr>
        <p:spPr>
          <a:xfrm>
            <a:off x="8496300" y="4634230"/>
            <a:ext cx="1367155" cy="44958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9" idx="6"/>
            <a:endCxn id="30" idx="1"/>
          </p:cNvCxnSpPr>
          <p:nvPr/>
        </p:nvCxnSpPr>
        <p:spPr>
          <a:xfrm>
            <a:off x="10587355" y="5383530"/>
            <a:ext cx="1242695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738995" y="495935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*</a:t>
            </a:r>
            <a:endParaRPr lang="en-US"/>
          </a:p>
        </p:txBody>
      </p:sp>
      <p:sp>
        <p:nvSpPr>
          <p:cNvPr id="30" name="Text Box 29"/>
          <p:cNvSpPr txBox="1"/>
          <p:nvPr/>
        </p:nvSpPr>
        <p:spPr>
          <a:xfrm>
            <a:off x="11830050" y="5199380"/>
            <a:ext cx="322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o</a:t>
            </a:r>
            <a:endParaRPr lang="en-US"/>
          </a:p>
        </p:txBody>
      </p:sp>
      <p:sp>
        <p:nvSpPr>
          <p:cNvPr id="31" name="Text Box 30"/>
          <p:cNvSpPr txBox="1"/>
          <p:nvPr/>
        </p:nvSpPr>
        <p:spPr>
          <a:xfrm>
            <a:off x="6938645" y="6308725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2" name="Text Box 31"/>
          <p:cNvSpPr txBox="1"/>
          <p:nvPr/>
        </p:nvSpPr>
        <p:spPr>
          <a:xfrm>
            <a:off x="6877050" y="5015230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 Box 32"/>
              <p:cNvSpPr txBox="1"/>
              <p:nvPr/>
            </p:nvSpPr>
            <p:spPr>
              <a:xfrm>
                <a:off x="6384290" y="4264660"/>
                <a:ext cx="987425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𝑐𝑜𝑠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33" name="Text 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290" y="4264660"/>
                <a:ext cx="987425" cy="3683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 Box 33"/>
              <p:cNvSpPr txBox="1"/>
              <p:nvPr/>
            </p:nvSpPr>
            <p:spPr>
              <a:xfrm>
                <a:off x="8896350" y="4469130"/>
                <a:ext cx="803910" cy="37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𝑦</m:t>
                      </m:r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34" name="Text 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6350" y="4469130"/>
                <a:ext cx="803910" cy="37084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 Box 34"/>
              <p:cNvSpPr txBox="1"/>
              <p:nvPr/>
            </p:nvSpPr>
            <p:spPr>
              <a:xfrm>
                <a:off x="8945245" y="5904230"/>
                <a:ext cx="920115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𝑠𝑖𝑛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35" name="Text 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245" y="5904230"/>
                <a:ext cx="920115" cy="36830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 Box 35"/>
          <p:cNvSpPr txBox="1"/>
          <p:nvPr/>
        </p:nvSpPr>
        <p:spPr>
          <a:xfrm>
            <a:off x="11003915" y="4969510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A ubiquitous problem in Machine Learning</a:t>
            </a:r>
            <a:endParaRPr lang="en-US"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7700" y="1684020"/>
                <a:ext cx="10515600" cy="4351338"/>
              </a:xfrm>
            </p:spPr>
            <p:txBody>
              <a:bodyPr/>
              <a:p>
                <a:r>
                  <a:rPr lang="en-US"/>
                  <a:t>You have some function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𝑓</m:t>
                    </m:r>
                  </m:oMath>
                </a14:m>
                <a:r>
                  <a:rPr lang="en-US"/>
                  <a:t> which depends on some parameters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𝜃</m:t>
                    </m:r>
                  </m:oMath>
                </a14:m>
                <a:r>
                  <a:rPr lang="en-US"/>
                  <a:t> :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𝑓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|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𝜃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r>
                  <a:rPr lang="en-US"/>
                  <a:t>You have some example input-output pairs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i="1" baseline="-25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cs typeface="DejaVu Math TeX Gyre" panose="02000503000000000000" charset="0"/>
                      </a:rPr>
                      <m:t>0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,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𝑦</m:t>
                    </m:r>
                    <m:r>
                      <a:rPr lang="en-US" i="1" baseline="-25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cs typeface="DejaVu Math TeX Gyre" panose="02000503000000000000" charset="0"/>
                      </a:rPr>
                      <m:t>0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), 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i="1" baseline="-25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cs typeface="DejaVu Math TeX Gyre" panose="02000503000000000000" charset="0"/>
                      </a:rPr>
                      <m:t>1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,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𝑦</m:t>
                    </m:r>
                    <m:r>
                      <a:rPr lang="en-US" i="1" baseline="-25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cs typeface="DejaVu Math TeX Gyre" panose="02000503000000000000" charset="0"/>
                      </a:rPr>
                      <m:t>1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), ... 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i="1" baseline="-25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cs typeface="DejaVu Math TeX Gyre" panose="02000503000000000000" charset="0"/>
                      </a:rPr>
                      <m:t>𝑛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,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𝑦</m:t>
                    </m:r>
                    <m:r>
                      <a:rPr lang="en-US" i="1" baseline="-25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cs typeface="DejaVu Math TeX Gyre" panose="02000503000000000000" charset="0"/>
                      </a:rPr>
                      <m:t>𝑛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endParaRPr lang="en-US"/>
              </a:p>
              <a:p>
                <a:r>
                  <a:rPr lang="en-US"/>
                  <a:t>For each input-output pair you can compute an error function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𝐿</m:t>
                    </m:r>
                  </m:oMath>
                </a14:m>
                <a:r>
                  <a:rPr lang="en-US"/>
                  <a:t> between the output of f and the actual y</a:t>
                </a:r>
                <a:endParaRPr lang="en-US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𝐿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𝑦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, </m:t>
                    </m:r>
                    <m:acc>
                      <m:accPr>
                        <m:chr m:val="̅"/>
                        <m:ctrlP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accPr>
                      <m:e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 =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𝐿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𝑦</m:t>
                    </m:r>
                    <m:r>
                      <a:rPr lang="en-US" i="1" baseline="-25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cs typeface="DejaVu Math TeX Gyre" panose="02000503000000000000" charset="0"/>
                      </a:rPr>
                      <m:t>0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,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𝑓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i="1" baseline="-25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cs typeface="DejaVu Math TeX Gyre" panose="02000503000000000000" charset="0"/>
                      </a:rPr>
                      <m:t>0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|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𝜃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))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</m:t>
                    </m:r>
                  </m:oMath>
                </a14:m>
                <a:endParaRPr lang="en-US"/>
              </a:p>
              <a:p>
                <a:r>
                  <a:rPr lang="en-US"/>
                  <a:t>You want to find the value of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𝜃</m:t>
                    </m:r>
                  </m:oMath>
                </a14:m>
                <a:r>
                  <a:rPr lang="en-US"/>
                  <a:t> for which the error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𝐿</m:t>
                    </m:r>
                  </m:oMath>
                </a14:m>
                <a:r>
                  <a:rPr lang="en-US"/>
                  <a:t> is minimum (on average)</a:t>
                </a:r>
                <a:endParaRPr lang="en-US"/>
              </a:p>
              <a:p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(</m:t>
                            </m:r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𝑦</m:t>
                            </m:r>
                            <m:r>
                              <a:rPr lang="en-US" i="1" baseline="-250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uFillTx/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𝑖</m:t>
                            </m:r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, </m:t>
                            </m:r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𝑥</m:t>
                            </m:r>
                            <m:r>
                              <a:rPr lang="en-US" i="1" baseline="-250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uFillTx/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𝑖</m:t>
                            </m:r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) </m:t>
                            </m:r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∈ </m:t>
                            </m:r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𝐷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𝐸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[ 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𝐿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(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𝑦</m:t>
                        </m:r>
                        <m:r>
                          <a:rPr lang="en-US" i="1" baseline="-25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uFillTx/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, 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𝑓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(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  <m:r>
                          <a:rPr lang="en-US" i="1" baseline="-25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uFillTx/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 | 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𝜃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) ]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 </m:t>
                        </m:r>
                      </m:e>
                    </m:func>
                  </m:oMath>
                </a14:m>
                <a:r>
                  <a:rPr lang="en-US"/>
                  <a:t> </a:t>
                </a: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700" y="1684020"/>
                <a:ext cx="10515600" cy="4351338"/>
              </a:xfrm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Computational Graphs: Reverse Mode </a:t>
            </a:r>
            <a:r>
              <a:rPr lang="en-US">
                <a:sym typeface="+mn-ea"/>
              </a:rPr>
              <a:t>Differentiation </a:t>
            </a: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202305" y="387985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+</a:t>
            </a:r>
            <a:endParaRPr lang="en-US"/>
          </a:p>
        </p:txBody>
      </p:sp>
      <p:cxnSp>
        <p:nvCxnSpPr>
          <p:cNvPr id="11" name="Straight Arrow Connector 10"/>
          <p:cNvCxnSpPr>
            <a:stCxn id="13" idx="3"/>
          </p:cNvCxnSpPr>
          <p:nvPr/>
        </p:nvCxnSpPr>
        <p:spPr>
          <a:xfrm>
            <a:off x="1421130" y="2868295"/>
            <a:ext cx="1818005" cy="125666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734695" y="1584325"/>
            <a:ext cx="10722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/>
              <a:t>Lets start with the Reverse Mode </a:t>
            </a:r>
            <a:r>
              <a:rPr lang="en-US">
                <a:sym typeface="+mn-ea"/>
              </a:rPr>
              <a:t>Differentiation </a:t>
            </a:r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1102995" y="2684145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x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1072515" y="4728210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y</a:t>
            </a:r>
            <a:endParaRPr lang="en-US"/>
          </a:p>
        </p:txBody>
      </p:sp>
      <p:cxnSp>
        <p:nvCxnSpPr>
          <p:cNvPr id="15" name="Straight Arrow Connector 14"/>
          <p:cNvCxnSpPr>
            <a:stCxn id="14" idx="3"/>
            <a:endCxn id="6" idx="2"/>
          </p:cNvCxnSpPr>
          <p:nvPr/>
        </p:nvCxnSpPr>
        <p:spPr>
          <a:xfrm flipV="1">
            <a:off x="1390650" y="4304030"/>
            <a:ext cx="1811655" cy="60833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3"/>
            <a:endCxn id="18" idx="2"/>
          </p:cNvCxnSpPr>
          <p:nvPr/>
        </p:nvCxnSpPr>
        <p:spPr>
          <a:xfrm>
            <a:off x="1421130" y="2868295"/>
            <a:ext cx="1781175" cy="127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6"/>
            <a:endCxn id="37" idx="3"/>
          </p:cNvCxnSpPr>
          <p:nvPr/>
        </p:nvCxnSpPr>
        <p:spPr>
          <a:xfrm flipV="1">
            <a:off x="4050665" y="3918585"/>
            <a:ext cx="1367155" cy="38544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202305" y="2445385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sin</a:t>
            </a:r>
            <a:endParaRPr lang="en-US"/>
          </a:p>
        </p:txBody>
      </p:sp>
      <p:cxnSp>
        <p:nvCxnSpPr>
          <p:cNvPr id="20" name="Straight Arrow Connector 19"/>
          <p:cNvCxnSpPr>
            <a:stCxn id="18" idx="6"/>
            <a:endCxn id="37" idx="1"/>
          </p:cNvCxnSpPr>
          <p:nvPr/>
        </p:nvCxnSpPr>
        <p:spPr>
          <a:xfrm>
            <a:off x="4050665" y="2869565"/>
            <a:ext cx="1367155" cy="44958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7" idx="6"/>
            <a:endCxn id="38" idx="1"/>
          </p:cNvCxnSpPr>
          <p:nvPr/>
        </p:nvCxnSpPr>
        <p:spPr>
          <a:xfrm>
            <a:off x="6141720" y="3618865"/>
            <a:ext cx="1242695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293360" y="3194685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*</a:t>
            </a:r>
            <a:endParaRPr lang="en-US"/>
          </a:p>
        </p:txBody>
      </p:sp>
      <p:sp>
        <p:nvSpPr>
          <p:cNvPr id="38" name="Text Box 37"/>
          <p:cNvSpPr txBox="1"/>
          <p:nvPr/>
        </p:nvSpPr>
        <p:spPr>
          <a:xfrm>
            <a:off x="7384415" y="3434715"/>
            <a:ext cx="322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o</a:t>
            </a:r>
            <a:endParaRPr lang="en-US"/>
          </a:p>
        </p:txBody>
      </p:sp>
      <p:sp>
        <p:nvSpPr>
          <p:cNvPr id="39" name="Text Box 38"/>
          <p:cNvSpPr txBox="1"/>
          <p:nvPr/>
        </p:nvSpPr>
        <p:spPr>
          <a:xfrm>
            <a:off x="2493010" y="4544060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0" name="Text Box 39"/>
          <p:cNvSpPr txBox="1"/>
          <p:nvPr/>
        </p:nvSpPr>
        <p:spPr>
          <a:xfrm>
            <a:off x="2431415" y="3250565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 Box 40"/>
              <p:cNvSpPr txBox="1"/>
              <p:nvPr/>
            </p:nvSpPr>
            <p:spPr>
              <a:xfrm>
                <a:off x="1938655" y="2499995"/>
                <a:ext cx="987425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𝑐𝑜𝑠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1" name="Text 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655" y="2499995"/>
                <a:ext cx="987425" cy="36830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 Box 41"/>
              <p:cNvSpPr txBox="1"/>
              <p:nvPr/>
            </p:nvSpPr>
            <p:spPr>
              <a:xfrm>
                <a:off x="4450715" y="2704465"/>
                <a:ext cx="803910" cy="37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𝑦</m:t>
                      </m:r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2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715" y="2704465"/>
                <a:ext cx="803910" cy="37084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 Box 42"/>
              <p:cNvSpPr txBox="1"/>
              <p:nvPr/>
            </p:nvSpPr>
            <p:spPr>
              <a:xfrm>
                <a:off x="4499610" y="4139565"/>
                <a:ext cx="920115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𝑠𝑖𝑛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3" name="Text 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610" y="4139565"/>
                <a:ext cx="920115" cy="3683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 Box 43"/>
          <p:cNvSpPr txBox="1"/>
          <p:nvPr/>
        </p:nvSpPr>
        <p:spPr>
          <a:xfrm>
            <a:off x="6558280" y="3204845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5" name="Text Box 44"/>
          <p:cNvSpPr txBox="1"/>
          <p:nvPr/>
        </p:nvSpPr>
        <p:spPr>
          <a:xfrm>
            <a:off x="734695" y="5325745"/>
            <a:ext cx="107226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/>
              <a:t>To compute the </a:t>
            </a:r>
            <a:r>
              <a:rPr lang="en-US" b="1"/>
              <a:t>derivative </a:t>
            </a:r>
            <a:r>
              <a:rPr lang="en-US"/>
              <a:t>of the </a:t>
            </a:r>
            <a:r>
              <a:rPr lang="en-US" b="1"/>
              <a:t>output </a:t>
            </a:r>
            <a:r>
              <a:rPr lang="en-US"/>
              <a:t>w.r.t. to one </a:t>
            </a:r>
            <a:r>
              <a:rPr lang="en-US" b="1"/>
              <a:t>input </a:t>
            </a:r>
            <a:r>
              <a:rPr lang="en-US"/>
              <a:t>you have to find </a:t>
            </a:r>
            <a:r>
              <a:rPr lang="en-US" b="1"/>
              <a:t>all possible paths</a:t>
            </a:r>
            <a:r>
              <a:rPr lang="en-US"/>
              <a:t> from the </a:t>
            </a:r>
            <a:r>
              <a:rPr lang="en-US" b="1"/>
              <a:t>output </a:t>
            </a:r>
            <a:r>
              <a:rPr lang="en-US"/>
              <a:t>to the </a:t>
            </a:r>
            <a:r>
              <a:rPr lang="en-US" b="1"/>
              <a:t>input </a:t>
            </a:r>
            <a:r>
              <a:rPr lang="en-US"/>
              <a:t>and </a:t>
            </a:r>
            <a:r>
              <a:rPr lang="en-US" b="1"/>
              <a:t>multiply the partial values over each path</a:t>
            </a:r>
            <a:r>
              <a:rPr lang="en-US"/>
              <a:t> and </a:t>
            </a:r>
            <a:r>
              <a:rPr lang="en-US" b="1"/>
              <a:t>sum all the results</a:t>
            </a:r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7384415" y="1997710"/>
            <a:ext cx="1945005" cy="3594735"/>
          </a:xfrm>
          <a:prstGeom prst="straightConnector1">
            <a:avLst/>
          </a:prstGeom>
          <a:ln w="28575">
            <a:solidFill>
              <a:srgbClr val="FF33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5578475" y="5592445"/>
            <a:ext cx="3550920" cy="431165"/>
          </a:xfrm>
          <a:prstGeom prst="ellipse">
            <a:avLst/>
          </a:prstGeom>
          <a:noFill/>
          <a:ln w="317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9462135" y="1447165"/>
            <a:ext cx="24739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>
                <a:solidFill>
                  <a:srgbClr val="FF0000"/>
                </a:solidFill>
              </a:rPr>
              <a:t>Because each path is a composition of operations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219200" y="5902960"/>
            <a:ext cx="2821940" cy="345440"/>
          </a:xfrm>
          <a:prstGeom prst="ellipse">
            <a:avLst/>
          </a:prstGeom>
          <a:noFill/>
          <a:ln w="317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7" idx="0"/>
            <a:endCxn id="9" idx="1"/>
          </p:cNvCxnSpPr>
          <p:nvPr/>
        </p:nvCxnSpPr>
        <p:spPr>
          <a:xfrm flipV="1">
            <a:off x="2630170" y="3566160"/>
            <a:ext cx="6764020" cy="2336800"/>
          </a:xfrm>
          <a:prstGeom prst="straightConnector1">
            <a:avLst/>
          </a:prstGeom>
          <a:ln w="28575">
            <a:solidFill>
              <a:srgbClr val="FF33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8"/>
          <p:cNvSpPr txBox="1"/>
          <p:nvPr/>
        </p:nvSpPr>
        <p:spPr>
          <a:xfrm>
            <a:off x="9394190" y="2827655"/>
            <a:ext cx="247396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>
                <a:solidFill>
                  <a:srgbClr val="FF0000"/>
                </a:solidFill>
                <a:sym typeface="+mn-ea"/>
              </a:rPr>
              <a:t>Because </a:t>
            </a:r>
            <a:r>
              <a:rPr lang="en-US">
                <a:solidFill>
                  <a:srgbClr val="FF0000"/>
                </a:solidFill>
              </a:rPr>
              <a:t>each split represent a binary operator with two derivation flows to be summed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ldLvl="0" animBg="1"/>
      <p:bldP spid="5" grpId="0"/>
      <p:bldP spid="7" grpId="0" bldLvl="0" animBg="1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p>
                <a:r>
                  <a:rPr lang="en-US">
                    <a:sym typeface="+mn-ea"/>
                  </a:rPr>
                  <a:t>Computational Graphs: Example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fPr>
                      <m:num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𝑑𝑜</m:t>
                        </m:r>
                      </m:num>
                      <m:den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/>
                  <a:t> in </a:t>
                </a:r>
                <a:r>
                  <a:rPr lang="en-US">
                    <a:solidFill>
                      <a:srgbClr val="FF0000"/>
                    </a:solidFill>
                  </a:rPr>
                  <a:t>reverse mode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 b="2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3079750" y="3348355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+</a:t>
            </a:r>
            <a:endParaRPr lang="en-US"/>
          </a:p>
        </p:txBody>
      </p:sp>
      <p:cxnSp>
        <p:nvCxnSpPr>
          <p:cNvPr id="11" name="Straight Arrow Connector 10"/>
          <p:cNvCxnSpPr>
            <a:stCxn id="13" idx="3"/>
          </p:cNvCxnSpPr>
          <p:nvPr/>
        </p:nvCxnSpPr>
        <p:spPr>
          <a:xfrm>
            <a:off x="1298575" y="2336800"/>
            <a:ext cx="1818005" cy="125666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980440" y="2152650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x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949960" y="4196715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y</a:t>
            </a:r>
            <a:endParaRPr lang="en-US"/>
          </a:p>
        </p:txBody>
      </p:sp>
      <p:cxnSp>
        <p:nvCxnSpPr>
          <p:cNvPr id="15" name="Straight Arrow Connector 14"/>
          <p:cNvCxnSpPr>
            <a:stCxn id="14" idx="3"/>
            <a:endCxn id="6" idx="2"/>
          </p:cNvCxnSpPr>
          <p:nvPr/>
        </p:nvCxnSpPr>
        <p:spPr>
          <a:xfrm flipV="1">
            <a:off x="1268095" y="3772535"/>
            <a:ext cx="1811655" cy="60833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3"/>
            <a:endCxn id="18" idx="2"/>
          </p:cNvCxnSpPr>
          <p:nvPr/>
        </p:nvCxnSpPr>
        <p:spPr>
          <a:xfrm>
            <a:off x="1298575" y="2336800"/>
            <a:ext cx="1781175" cy="127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6"/>
            <a:endCxn id="37" idx="3"/>
          </p:cNvCxnSpPr>
          <p:nvPr/>
        </p:nvCxnSpPr>
        <p:spPr>
          <a:xfrm flipV="1">
            <a:off x="3928110" y="3387090"/>
            <a:ext cx="1367155" cy="38544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079750" y="191389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sin</a:t>
            </a:r>
            <a:endParaRPr lang="en-US"/>
          </a:p>
        </p:txBody>
      </p:sp>
      <p:cxnSp>
        <p:nvCxnSpPr>
          <p:cNvPr id="20" name="Straight Arrow Connector 19"/>
          <p:cNvCxnSpPr>
            <a:stCxn id="18" idx="6"/>
            <a:endCxn id="37" idx="1"/>
          </p:cNvCxnSpPr>
          <p:nvPr/>
        </p:nvCxnSpPr>
        <p:spPr>
          <a:xfrm>
            <a:off x="3928110" y="2338070"/>
            <a:ext cx="1367155" cy="44958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7" idx="6"/>
            <a:endCxn id="38" idx="1"/>
          </p:cNvCxnSpPr>
          <p:nvPr/>
        </p:nvCxnSpPr>
        <p:spPr>
          <a:xfrm>
            <a:off x="6019165" y="3087370"/>
            <a:ext cx="1242695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170805" y="266319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*</a:t>
            </a:r>
            <a:endParaRPr lang="en-US"/>
          </a:p>
        </p:txBody>
      </p:sp>
      <p:sp>
        <p:nvSpPr>
          <p:cNvPr id="38" name="Text Box 37"/>
          <p:cNvSpPr txBox="1"/>
          <p:nvPr/>
        </p:nvSpPr>
        <p:spPr>
          <a:xfrm>
            <a:off x="7261860" y="2903220"/>
            <a:ext cx="322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o</a:t>
            </a:r>
            <a:endParaRPr lang="en-US"/>
          </a:p>
        </p:txBody>
      </p:sp>
      <p:sp>
        <p:nvSpPr>
          <p:cNvPr id="39" name="Text Box 38"/>
          <p:cNvSpPr txBox="1"/>
          <p:nvPr/>
        </p:nvSpPr>
        <p:spPr>
          <a:xfrm>
            <a:off x="2370455" y="4012565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0" name="Text Box 39"/>
          <p:cNvSpPr txBox="1"/>
          <p:nvPr/>
        </p:nvSpPr>
        <p:spPr>
          <a:xfrm>
            <a:off x="2308860" y="2719070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 Box 40"/>
              <p:cNvSpPr txBox="1"/>
              <p:nvPr/>
            </p:nvSpPr>
            <p:spPr>
              <a:xfrm>
                <a:off x="1816100" y="1968500"/>
                <a:ext cx="987425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𝑐𝑜𝑠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1" name="Text 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6100" y="1968500"/>
                <a:ext cx="987425" cy="3683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 Box 41"/>
              <p:cNvSpPr txBox="1"/>
              <p:nvPr/>
            </p:nvSpPr>
            <p:spPr>
              <a:xfrm>
                <a:off x="4328160" y="2172970"/>
                <a:ext cx="803910" cy="37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𝑦</m:t>
                      </m:r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2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160" y="2172970"/>
                <a:ext cx="803910" cy="37084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 Box 42"/>
              <p:cNvSpPr txBox="1"/>
              <p:nvPr/>
            </p:nvSpPr>
            <p:spPr>
              <a:xfrm>
                <a:off x="4377055" y="3608070"/>
                <a:ext cx="920115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𝑠𝑖𝑛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3" name="Text 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055" y="3608070"/>
                <a:ext cx="920115" cy="3683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 Box 43"/>
          <p:cNvSpPr txBox="1"/>
          <p:nvPr/>
        </p:nvSpPr>
        <p:spPr>
          <a:xfrm>
            <a:off x="6435725" y="2673350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5606415" y="3220720"/>
            <a:ext cx="1635125" cy="0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3524885" y="2488565"/>
            <a:ext cx="2105025" cy="735965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1552575" y="2416810"/>
            <a:ext cx="1982470" cy="71755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5259705" y="3286125"/>
            <a:ext cx="1948180" cy="1397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3300095" y="3286125"/>
            <a:ext cx="1974215" cy="314325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1623695" y="2447925"/>
            <a:ext cx="1704975" cy="1171575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 Box 21"/>
              <p:cNvSpPr txBox="1"/>
              <p:nvPr/>
            </p:nvSpPr>
            <p:spPr>
              <a:xfrm>
                <a:off x="949960" y="5632450"/>
                <a:ext cx="3750310" cy="628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𝑑𝑜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 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𝑦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𝑐𝑜𝑠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+ </m:t>
                      </m:r>
                      <m:r>
                        <a:rPr lang="en-US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𝑠𝑖𝑛</m:t>
                      </m:r>
                      <m:r>
                        <a:rPr lang="en-US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chemeClr val="accent6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22" name="Text 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960" y="5632450"/>
                <a:ext cx="3750310" cy="62801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p>
                <a:r>
                  <a:rPr lang="en-US">
                    <a:sym typeface="+mn-ea"/>
                  </a:rPr>
                  <a:t>Computational Graphs: Example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fPr>
                      <m:num>
                        <m:r>
                          <a:rPr lang="en-US" b="0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𝑑𝑜</m:t>
                        </m:r>
                      </m:num>
                      <m:den>
                        <m:r>
                          <a:rPr lang="en-US" b="0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𝑑𝑦</m:t>
                        </m:r>
                      </m:den>
                    </m:f>
                  </m:oMath>
                </a14:m>
                <a:r>
                  <a:rPr lang="en-US" b="0"/>
                  <a:t> </a:t>
                </a:r>
                <a:r>
                  <a:rPr lang="en-US">
                    <a:sym typeface="+mn-ea"/>
                  </a:rPr>
                  <a:t>in </a:t>
                </a:r>
                <a:r>
                  <a:rPr lang="en-US">
                    <a:solidFill>
                      <a:srgbClr val="FF0000"/>
                    </a:solidFill>
                    <a:sym typeface="+mn-ea"/>
                  </a:rPr>
                  <a:t>reverse mode</a:t>
                </a:r>
                <a:endParaRPr lang="en-US" b="0">
                  <a:solidFill>
                    <a:srgbClr val="FF0000"/>
                  </a:solidFill>
                  <a:sym typeface="+mn-ea"/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 b="2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3079750" y="3348355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+</a:t>
            </a:r>
            <a:endParaRPr lang="en-US"/>
          </a:p>
        </p:txBody>
      </p:sp>
      <p:cxnSp>
        <p:nvCxnSpPr>
          <p:cNvPr id="11" name="Straight Arrow Connector 10"/>
          <p:cNvCxnSpPr>
            <a:stCxn id="13" idx="3"/>
          </p:cNvCxnSpPr>
          <p:nvPr/>
        </p:nvCxnSpPr>
        <p:spPr>
          <a:xfrm>
            <a:off x="1298575" y="2336800"/>
            <a:ext cx="1818005" cy="125666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980440" y="2152650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x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949960" y="4196715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y</a:t>
            </a:r>
            <a:endParaRPr lang="en-US"/>
          </a:p>
        </p:txBody>
      </p:sp>
      <p:cxnSp>
        <p:nvCxnSpPr>
          <p:cNvPr id="15" name="Straight Arrow Connector 14"/>
          <p:cNvCxnSpPr>
            <a:stCxn id="14" idx="3"/>
            <a:endCxn id="6" idx="2"/>
          </p:cNvCxnSpPr>
          <p:nvPr/>
        </p:nvCxnSpPr>
        <p:spPr>
          <a:xfrm flipV="1">
            <a:off x="1268095" y="3772535"/>
            <a:ext cx="1811655" cy="60833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3"/>
            <a:endCxn id="18" idx="2"/>
          </p:cNvCxnSpPr>
          <p:nvPr/>
        </p:nvCxnSpPr>
        <p:spPr>
          <a:xfrm>
            <a:off x="1298575" y="2336800"/>
            <a:ext cx="1781175" cy="127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6"/>
            <a:endCxn id="37" idx="3"/>
          </p:cNvCxnSpPr>
          <p:nvPr/>
        </p:nvCxnSpPr>
        <p:spPr>
          <a:xfrm flipV="1">
            <a:off x="3928110" y="3387090"/>
            <a:ext cx="1367155" cy="38544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079750" y="191389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sin</a:t>
            </a:r>
            <a:endParaRPr lang="en-US"/>
          </a:p>
        </p:txBody>
      </p:sp>
      <p:cxnSp>
        <p:nvCxnSpPr>
          <p:cNvPr id="20" name="Straight Arrow Connector 19"/>
          <p:cNvCxnSpPr>
            <a:stCxn id="18" idx="6"/>
            <a:endCxn id="37" idx="1"/>
          </p:cNvCxnSpPr>
          <p:nvPr/>
        </p:nvCxnSpPr>
        <p:spPr>
          <a:xfrm>
            <a:off x="3928110" y="2338070"/>
            <a:ext cx="1367155" cy="44958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7" idx="6"/>
            <a:endCxn id="38" idx="1"/>
          </p:cNvCxnSpPr>
          <p:nvPr/>
        </p:nvCxnSpPr>
        <p:spPr>
          <a:xfrm>
            <a:off x="6019165" y="3087370"/>
            <a:ext cx="1242695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170805" y="266319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*</a:t>
            </a:r>
            <a:endParaRPr lang="en-US"/>
          </a:p>
        </p:txBody>
      </p:sp>
      <p:sp>
        <p:nvSpPr>
          <p:cNvPr id="38" name="Text Box 37"/>
          <p:cNvSpPr txBox="1"/>
          <p:nvPr/>
        </p:nvSpPr>
        <p:spPr>
          <a:xfrm>
            <a:off x="7261860" y="2903220"/>
            <a:ext cx="322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o</a:t>
            </a:r>
            <a:endParaRPr lang="en-US"/>
          </a:p>
        </p:txBody>
      </p:sp>
      <p:sp>
        <p:nvSpPr>
          <p:cNvPr id="39" name="Text Box 38"/>
          <p:cNvSpPr txBox="1"/>
          <p:nvPr/>
        </p:nvSpPr>
        <p:spPr>
          <a:xfrm>
            <a:off x="2370455" y="4012565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0" name="Text Box 39"/>
          <p:cNvSpPr txBox="1"/>
          <p:nvPr/>
        </p:nvSpPr>
        <p:spPr>
          <a:xfrm>
            <a:off x="2308860" y="2719070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 Box 40"/>
              <p:cNvSpPr txBox="1"/>
              <p:nvPr/>
            </p:nvSpPr>
            <p:spPr>
              <a:xfrm>
                <a:off x="1816100" y="1968500"/>
                <a:ext cx="987425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𝑐𝑜𝑠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1" name="Text 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6100" y="1968500"/>
                <a:ext cx="987425" cy="3683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 Box 41"/>
              <p:cNvSpPr txBox="1"/>
              <p:nvPr/>
            </p:nvSpPr>
            <p:spPr>
              <a:xfrm>
                <a:off x="4328160" y="2172970"/>
                <a:ext cx="803910" cy="37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𝑦</m:t>
                      </m:r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2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160" y="2172970"/>
                <a:ext cx="803910" cy="37084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 Box 42"/>
              <p:cNvSpPr txBox="1"/>
              <p:nvPr/>
            </p:nvSpPr>
            <p:spPr>
              <a:xfrm>
                <a:off x="4377055" y="3608070"/>
                <a:ext cx="920115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𝑠𝑖𝑛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3" name="Text 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055" y="3608070"/>
                <a:ext cx="920115" cy="3683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 Box 43"/>
          <p:cNvSpPr txBox="1"/>
          <p:nvPr/>
        </p:nvSpPr>
        <p:spPr>
          <a:xfrm>
            <a:off x="6435725" y="2673350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 flipV="1">
            <a:off x="5259705" y="3286125"/>
            <a:ext cx="1948180" cy="1397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3300095" y="3286125"/>
            <a:ext cx="1974215" cy="314325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1296670" y="3602355"/>
            <a:ext cx="2013585" cy="67437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 Box 21"/>
              <p:cNvSpPr txBox="1"/>
              <p:nvPr/>
            </p:nvSpPr>
            <p:spPr>
              <a:xfrm>
                <a:off x="949960" y="5632450"/>
                <a:ext cx="1645285" cy="675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𝑑𝑜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𝑑𝑦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 </m:t>
                      </m:r>
                      <m:r>
                        <a:rPr lang="en-US" i="1">
                          <a:solidFill>
                            <a:schemeClr val="accent5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𝑠𝑖𝑛</m:t>
                      </m:r>
                      <m:r>
                        <a:rPr lang="en-US" i="1">
                          <a:solidFill>
                            <a:schemeClr val="accent5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chemeClr val="accent5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chemeClr val="accent5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chemeClr val="accent5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22" name="Text 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960" y="5632450"/>
                <a:ext cx="1645285" cy="67500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000">
                <a:sym typeface="+mn-ea"/>
              </a:rPr>
              <a:t>Computational Graphs: Generalization Reverse Mode</a:t>
            </a:r>
            <a:endParaRPr lang="en-US" sz="2000">
              <a:sym typeface="+mn-ea"/>
            </a:endParaRPr>
          </a:p>
        </p:txBody>
      </p:sp>
      <p:sp>
        <p:nvSpPr>
          <p:cNvPr id="6" name="Oval 5"/>
          <p:cNvSpPr/>
          <p:nvPr/>
        </p:nvSpPr>
        <p:spPr>
          <a:xfrm>
            <a:off x="2691130" y="436118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w</a:t>
            </a:r>
            <a:r>
              <a:rPr lang="en-US" baseline="-25000">
                <a:solidFill>
                  <a:schemeClr val="bg1"/>
                </a:solidFill>
                <a:uFillTx/>
              </a:rPr>
              <a:t>2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cxnSp>
        <p:nvCxnSpPr>
          <p:cNvPr id="11" name="Straight Arrow Connector 10"/>
          <p:cNvCxnSpPr>
            <a:stCxn id="13" idx="3"/>
            <a:endCxn id="6" idx="1"/>
          </p:cNvCxnSpPr>
          <p:nvPr/>
        </p:nvCxnSpPr>
        <p:spPr>
          <a:xfrm>
            <a:off x="909955" y="2848610"/>
            <a:ext cx="1905635" cy="163703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591820" y="2664460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x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652780" y="5450205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y</a:t>
            </a:r>
            <a:endParaRPr lang="en-US"/>
          </a:p>
        </p:txBody>
      </p:sp>
      <p:cxnSp>
        <p:nvCxnSpPr>
          <p:cNvPr id="15" name="Straight Arrow Connector 14"/>
          <p:cNvCxnSpPr>
            <a:stCxn id="14" idx="3"/>
            <a:endCxn id="6" idx="2"/>
          </p:cNvCxnSpPr>
          <p:nvPr/>
        </p:nvCxnSpPr>
        <p:spPr>
          <a:xfrm flipV="1">
            <a:off x="970915" y="4785360"/>
            <a:ext cx="1720215" cy="84899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3"/>
            <a:endCxn id="18" idx="2"/>
          </p:cNvCxnSpPr>
          <p:nvPr/>
        </p:nvCxnSpPr>
        <p:spPr>
          <a:xfrm>
            <a:off x="909955" y="2848610"/>
            <a:ext cx="1781175" cy="127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6"/>
            <a:endCxn id="37" idx="3"/>
          </p:cNvCxnSpPr>
          <p:nvPr/>
        </p:nvCxnSpPr>
        <p:spPr>
          <a:xfrm flipV="1">
            <a:off x="3539490" y="3898900"/>
            <a:ext cx="1367155" cy="88646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691130" y="242570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w</a:t>
            </a:r>
            <a:r>
              <a:rPr lang="en-US" baseline="-25000">
                <a:solidFill>
                  <a:schemeClr val="bg1"/>
                </a:solidFill>
                <a:uFillTx/>
              </a:rPr>
              <a:t>1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cxnSp>
        <p:nvCxnSpPr>
          <p:cNvPr id="20" name="Straight Arrow Connector 19"/>
          <p:cNvCxnSpPr>
            <a:stCxn id="18" idx="6"/>
            <a:endCxn id="37" idx="1"/>
          </p:cNvCxnSpPr>
          <p:nvPr/>
        </p:nvCxnSpPr>
        <p:spPr>
          <a:xfrm>
            <a:off x="3539490" y="2849880"/>
            <a:ext cx="1367155" cy="44958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7" idx="6"/>
            <a:endCxn id="38" idx="1"/>
          </p:cNvCxnSpPr>
          <p:nvPr/>
        </p:nvCxnSpPr>
        <p:spPr>
          <a:xfrm>
            <a:off x="5630545" y="3599180"/>
            <a:ext cx="1242695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4782185" y="317500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w</a:t>
            </a:r>
            <a:r>
              <a:rPr lang="en-US" baseline="-25000">
                <a:solidFill>
                  <a:schemeClr val="bg1"/>
                </a:solidFill>
                <a:uFillTx/>
              </a:rPr>
              <a:t>3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6873240" y="3415030"/>
            <a:ext cx="322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o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 Box 40"/>
              <p:cNvSpPr txBox="1"/>
              <p:nvPr/>
            </p:nvSpPr>
            <p:spPr>
              <a:xfrm>
                <a:off x="1569085" y="2127250"/>
                <a:ext cx="667385" cy="628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1" name="Text 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085" y="2127250"/>
                <a:ext cx="667385" cy="62801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Box 4"/>
              <p:cNvSpPr txBox="1"/>
              <p:nvPr/>
            </p:nvSpPr>
            <p:spPr>
              <a:xfrm>
                <a:off x="3989705" y="2356485"/>
                <a:ext cx="667385" cy="628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3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9705" y="2356485"/>
                <a:ext cx="667385" cy="62801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Box 6"/>
              <p:cNvSpPr txBox="1"/>
              <p:nvPr/>
            </p:nvSpPr>
            <p:spPr>
              <a:xfrm>
                <a:off x="4100195" y="4308475"/>
                <a:ext cx="667385" cy="628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3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195" y="4308475"/>
                <a:ext cx="667385" cy="62801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Box 7"/>
              <p:cNvSpPr txBox="1"/>
              <p:nvPr/>
            </p:nvSpPr>
            <p:spPr>
              <a:xfrm>
                <a:off x="1998980" y="3315335"/>
                <a:ext cx="667385" cy="628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8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980" y="3315335"/>
                <a:ext cx="667385" cy="62801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 Box 8"/>
              <p:cNvSpPr txBox="1"/>
              <p:nvPr/>
            </p:nvSpPr>
            <p:spPr>
              <a:xfrm>
                <a:off x="1998980" y="5102860"/>
                <a:ext cx="664210" cy="675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𝑑𝑦</m:t>
                          </m:r>
                        </m:den>
                      </m:f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9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980" y="5102860"/>
                <a:ext cx="664210" cy="67500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Box 2"/>
          <p:cNvSpPr txBox="1"/>
          <p:nvPr/>
        </p:nvSpPr>
        <p:spPr>
          <a:xfrm>
            <a:off x="5755640" y="5290185"/>
            <a:ext cx="60217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>
                <a:solidFill>
                  <a:srgbClr val="FF0000"/>
                </a:solidFill>
              </a:rPr>
              <a:t>In </a:t>
            </a:r>
            <a:r>
              <a:rPr lang="en-US" b="1">
                <a:solidFill>
                  <a:srgbClr val="FF0000"/>
                </a:solidFill>
              </a:rPr>
              <a:t>Reverse Mode Differentiation</a:t>
            </a:r>
            <a:r>
              <a:rPr lang="en-US">
                <a:solidFill>
                  <a:srgbClr val="FF0000"/>
                </a:solidFill>
              </a:rPr>
              <a:t> you can compute the </a:t>
            </a:r>
            <a:r>
              <a:rPr lang="en-US" b="1">
                <a:solidFill>
                  <a:srgbClr val="FF0000"/>
                </a:solidFill>
              </a:rPr>
              <a:t>partial derivatives</a:t>
            </a:r>
            <a:r>
              <a:rPr lang="en-US">
                <a:solidFill>
                  <a:srgbClr val="FF0000"/>
                </a:solidFill>
              </a:rPr>
              <a:t> of </a:t>
            </a:r>
            <a:r>
              <a:rPr lang="en-US" b="1">
                <a:solidFill>
                  <a:srgbClr val="FF0000"/>
                </a:solidFill>
              </a:rPr>
              <a:t>one output</a:t>
            </a:r>
            <a:r>
              <a:rPr lang="en-US">
                <a:solidFill>
                  <a:srgbClr val="FF0000"/>
                </a:solidFill>
              </a:rPr>
              <a:t> with respect to </a:t>
            </a:r>
            <a:r>
              <a:rPr lang="en-US" b="1">
                <a:solidFill>
                  <a:srgbClr val="FF0000"/>
                </a:solidFill>
              </a:rPr>
              <a:t>every input </a:t>
            </a:r>
            <a:r>
              <a:rPr lang="en-US">
                <a:solidFill>
                  <a:srgbClr val="FF0000"/>
                </a:solidFill>
              </a:rPr>
              <a:t>in </a:t>
            </a:r>
            <a:r>
              <a:rPr lang="en-US" b="1">
                <a:solidFill>
                  <a:srgbClr val="FF0000"/>
                </a:solidFill>
              </a:rPr>
              <a:t>one pass</a:t>
            </a:r>
            <a:endParaRPr 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000">
                <a:sym typeface="+mn-ea"/>
              </a:rPr>
              <a:t>Computational Graphs: Forward Mode Differentiation</a:t>
            </a:r>
            <a:endParaRPr lang="en-US" sz="2000">
              <a:sym typeface="+mn-ea"/>
            </a:endParaRPr>
          </a:p>
        </p:txBody>
      </p:sp>
      <p:sp>
        <p:nvSpPr>
          <p:cNvPr id="6" name="Oval 5"/>
          <p:cNvSpPr/>
          <p:nvPr/>
        </p:nvSpPr>
        <p:spPr>
          <a:xfrm>
            <a:off x="5430520" y="375158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w</a:t>
            </a:r>
            <a:r>
              <a:rPr lang="en-US" baseline="-25000">
                <a:solidFill>
                  <a:schemeClr val="bg1"/>
                </a:solidFill>
                <a:uFillTx/>
              </a:rPr>
              <a:t>2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cxnSp>
        <p:nvCxnSpPr>
          <p:cNvPr id="11" name="Straight Arrow Connector 10"/>
          <p:cNvCxnSpPr>
            <a:stCxn id="13" idx="3"/>
            <a:endCxn id="6" idx="1"/>
          </p:cNvCxnSpPr>
          <p:nvPr/>
        </p:nvCxnSpPr>
        <p:spPr>
          <a:xfrm>
            <a:off x="3649345" y="2239010"/>
            <a:ext cx="1905635" cy="163703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3331210" y="2054860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x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3392170" y="4840605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y</a:t>
            </a:r>
            <a:endParaRPr lang="en-US"/>
          </a:p>
        </p:txBody>
      </p:sp>
      <p:cxnSp>
        <p:nvCxnSpPr>
          <p:cNvPr id="15" name="Straight Arrow Connector 14"/>
          <p:cNvCxnSpPr>
            <a:stCxn id="14" idx="3"/>
            <a:endCxn id="6" idx="2"/>
          </p:cNvCxnSpPr>
          <p:nvPr/>
        </p:nvCxnSpPr>
        <p:spPr>
          <a:xfrm flipV="1">
            <a:off x="3710305" y="4175760"/>
            <a:ext cx="1720215" cy="84899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3"/>
            <a:endCxn id="18" idx="2"/>
          </p:cNvCxnSpPr>
          <p:nvPr/>
        </p:nvCxnSpPr>
        <p:spPr>
          <a:xfrm>
            <a:off x="3649345" y="2239010"/>
            <a:ext cx="1781175" cy="127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6"/>
            <a:endCxn id="37" idx="3"/>
          </p:cNvCxnSpPr>
          <p:nvPr/>
        </p:nvCxnSpPr>
        <p:spPr>
          <a:xfrm flipV="1">
            <a:off x="6278880" y="3289300"/>
            <a:ext cx="1367155" cy="88646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430520" y="181610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w</a:t>
            </a:r>
            <a:r>
              <a:rPr lang="en-US" baseline="-25000">
                <a:solidFill>
                  <a:schemeClr val="bg1"/>
                </a:solidFill>
                <a:uFillTx/>
              </a:rPr>
              <a:t>1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cxnSp>
        <p:nvCxnSpPr>
          <p:cNvPr id="20" name="Straight Arrow Connector 19"/>
          <p:cNvCxnSpPr>
            <a:stCxn id="18" idx="6"/>
            <a:endCxn id="37" idx="1"/>
          </p:cNvCxnSpPr>
          <p:nvPr/>
        </p:nvCxnSpPr>
        <p:spPr>
          <a:xfrm>
            <a:off x="6278880" y="2240280"/>
            <a:ext cx="1367155" cy="44958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7" idx="6"/>
            <a:endCxn id="38" idx="1"/>
          </p:cNvCxnSpPr>
          <p:nvPr/>
        </p:nvCxnSpPr>
        <p:spPr>
          <a:xfrm>
            <a:off x="8369935" y="2989580"/>
            <a:ext cx="1242695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7521575" y="256540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w</a:t>
            </a:r>
            <a:r>
              <a:rPr lang="en-US" baseline="-25000">
                <a:solidFill>
                  <a:schemeClr val="bg1"/>
                </a:solidFill>
                <a:uFillTx/>
              </a:rPr>
              <a:t>3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9612630" y="2805430"/>
            <a:ext cx="322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o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 Box 40"/>
              <p:cNvSpPr txBox="1"/>
              <p:nvPr/>
            </p:nvSpPr>
            <p:spPr>
              <a:xfrm>
                <a:off x="4308475" y="1517650"/>
                <a:ext cx="667385" cy="628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1" name="Text 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8475" y="1517650"/>
                <a:ext cx="667385" cy="62801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Box 4"/>
              <p:cNvSpPr txBox="1"/>
              <p:nvPr/>
            </p:nvSpPr>
            <p:spPr>
              <a:xfrm>
                <a:off x="6729095" y="1746885"/>
                <a:ext cx="667385" cy="628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3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095" y="1746885"/>
                <a:ext cx="667385" cy="62801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Box 6"/>
              <p:cNvSpPr txBox="1"/>
              <p:nvPr/>
            </p:nvSpPr>
            <p:spPr>
              <a:xfrm>
                <a:off x="6839585" y="3698875"/>
                <a:ext cx="667385" cy="628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3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9585" y="3698875"/>
                <a:ext cx="667385" cy="62801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Box 7"/>
              <p:cNvSpPr txBox="1"/>
              <p:nvPr/>
            </p:nvSpPr>
            <p:spPr>
              <a:xfrm>
                <a:off x="4738370" y="2705735"/>
                <a:ext cx="667385" cy="628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8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370" y="2705735"/>
                <a:ext cx="667385" cy="62801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 Box 8"/>
              <p:cNvSpPr txBox="1"/>
              <p:nvPr/>
            </p:nvSpPr>
            <p:spPr>
              <a:xfrm>
                <a:off x="4738370" y="4493260"/>
                <a:ext cx="664210" cy="675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𝑑𝑦</m:t>
                          </m:r>
                        </m:den>
                      </m:f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9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370" y="4493260"/>
                <a:ext cx="664210" cy="67500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Box 2"/>
              <p:cNvSpPr txBox="1"/>
              <p:nvPr/>
            </p:nvSpPr>
            <p:spPr>
              <a:xfrm>
                <a:off x="2050415" y="1924685"/>
                <a:ext cx="1149350" cy="628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𝑑𝑥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1</m:t>
                      </m:r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3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415" y="1924685"/>
                <a:ext cx="1149350" cy="62801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Box 3"/>
              <p:cNvSpPr txBox="1"/>
              <p:nvPr/>
            </p:nvSpPr>
            <p:spPr>
              <a:xfrm>
                <a:off x="2035175" y="4710430"/>
                <a:ext cx="1164590" cy="628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𝑑𝑦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0</m:t>
                      </m:r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175" y="4710430"/>
                <a:ext cx="1164590" cy="62865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 Box 38"/>
          <p:cNvSpPr txBox="1"/>
          <p:nvPr/>
        </p:nvSpPr>
        <p:spPr>
          <a:xfrm>
            <a:off x="251460" y="2945130"/>
            <a:ext cx="1419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Start here!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0" name="Text Box 39"/>
          <p:cNvSpPr txBox="1"/>
          <p:nvPr/>
        </p:nvSpPr>
        <p:spPr>
          <a:xfrm>
            <a:off x="6071235" y="4840605"/>
            <a:ext cx="604456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Start </a:t>
            </a:r>
            <a:r>
              <a:rPr lang="en-US"/>
              <a:t>from the </a:t>
            </a:r>
            <a:r>
              <a:rPr lang="en-US" b="1"/>
              <a:t>inputs</a:t>
            </a:r>
            <a:r>
              <a:rPr lang="en-US"/>
              <a:t>, set the </a:t>
            </a:r>
            <a:r>
              <a:rPr lang="en-US" b="1"/>
              <a:t>initial derivative </a:t>
            </a:r>
            <a:r>
              <a:rPr lang="en-US"/>
              <a:t>of the </a:t>
            </a:r>
            <a:r>
              <a:rPr lang="en-US" b="1"/>
              <a:t>variable </a:t>
            </a:r>
            <a:r>
              <a:rPr lang="en-US"/>
              <a:t>you want to compute w.r.t. to </a:t>
            </a:r>
            <a:r>
              <a:rPr lang="en-US" b="1"/>
              <a:t>1</a:t>
            </a:r>
            <a:r>
              <a:rPr lang="en-US"/>
              <a:t>. Set the </a:t>
            </a:r>
            <a:r>
              <a:rPr lang="en-US" b="1"/>
              <a:t>other </a:t>
            </a:r>
            <a:r>
              <a:rPr lang="en-US"/>
              <a:t>derivatives to </a:t>
            </a:r>
            <a:r>
              <a:rPr lang="en-US" b="1"/>
              <a:t>0</a:t>
            </a:r>
            <a:r>
              <a:rPr lang="en-US"/>
              <a:t>.</a:t>
            </a:r>
            <a:endParaRPr lang="en-US"/>
          </a:p>
          <a:p>
            <a:endParaRPr lang="en-US"/>
          </a:p>
          <a:p>
            <a:r>
              <a:rPr lang="en-US"/>
              <a:t>Compute forward </a:t>
            </a:r>
            <a:r>
              <a:rPr lang="en-US" b="1"/>
              <a:t>multiplying</a:t>
            </a:r>
            <a:r>
              <a:rPr lang="en-US" b="1"/>
              <a:t> the values </a:t>
            </a:r>
            <a:r>
              <a:rPr lang="en-US"/>
              <a:t>over the </a:t>
            </a:r>
            <a:r>
              <a:rPr lang="en-US" b="1"/>
              <a:t>edges </a:t>
            </a:r>
            <a:r>
              <a:rPr lang="en-US"/>
              <a:t>and </a:t>
            </a:r>
            <a:r>
              <a:rPr lang="en-US" b="1"/>
              <a:t>summing</a:t>
            </a:r>
            <a:r>
              <a:rPr lang="en-US"/>
              <a:t> when </a:t>
            </a:r>
            <a:r>
              <a:rPr lang="en-US" b="1"/>
              <a:t>joining</a:t>
            </a:r>
            <a:r>
              <a:rPr lang="en-US" b="1"/>
              <a:t> paths</a:t>
            </a:r>
            <a:endParaRPr lang="en-US" b="1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49605" y="3470275"/>
            <a:ext cx="623570" cy="0"/>
          </a:xfrm>
          <a:prstGeom prst="straightConnector1">
            <a:avLst/>
          </a:prstGeom>
          <a:ln w="222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Box 43"/>
          <p:cNvSpPr txBox="1"/>
          <p:nvPr/>
        </p:nvSpPr>
        <p:spPr>
          <a:xfrm>
            <a:off x="20320" y="3606800"/>
            <a:ext cx="18821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solidFill>
                  <a:srgbClr val="FF0000"/>
                </a:solidFill>
              </a:rPr>
              <a:t>Let’s differentiate w.r.t. x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p>
                <a:r>
                  <a:rPr lang="en-US">
                    <a:sym typeface="+mn-ea"/>
                  </a:rPr>
                  <a:t>Computational Graphs: Example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fPr>
                      <m:num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𝑑𝑜</m:t>
                        </m:r>
                      </m:num>
                      <m:den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/>
                  <a:t> in </a:t>
                </a:r>
                <a:r>
                  <a:rPr lang="en-US">
                    <a:solidFill>
                      <a:srgbClr val="FF0000"/>
                    </a:solidFill>
                  </a:rPr>
                  <a:t>forward mode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 b="2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3247390" y="497332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+</a:t>
            </a:r>
            <a:endParaRPr lang="en-US"/>
          </a:p>
        </p:txBody>
      </p:sp>
      <p:cxnSp>
        <p:nvCxnSpPr>
          <p:cNvPr id="11" name="Straight Arrow Connector 10"/>
          <p:cNvCxnSpPr>
            <a:stCxn id="13" idx="3"/>
            <a:endCxn id="6" idx="1"/>
          </p:cNvCxnSpPr>
          <p:nvPr/>
        </p:nvCxnSpPr>
        <p:spPr>
          <a:xfrm>
            <a:off x="1290955" y="2561590"/>
            <a:ext cx="2080895" cy="253619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972820" y="2377440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x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972820" y="5903595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y</a:t>
            </a:r>
            <a:endParaRPr lang="en-US"/>
          </a:p>
        </p:txBody>
      </p:sp>
      <p:cxnSp>
        <p:nvCxnSpPr>
          <p:cNvPr id="15" name="Straight Arrow Connector 14"/>
          <p:cNvCxnSpPr>
            <a:stCxn id="14" idx="3"/>
            <a:endCxn id="6" idx="2"/>
          </p:cNvCxnSpPr>
          <p:nvPr/>
        </p:nvCxnSpPr>
        <p:spPr>
          <a:xfrm flipV="1">
            <a:off x="1290955" y="5397500"/>
            <a:ext cx="1956435" cy="69024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3"/>
            <a:endCxn id="18" idx="2"/>
          </p:cNvCxnSpPr>
          <p:nvPr/>
        </p:nvCxnSpPr>
        <p:spPr>
          <a:xfrm>
            <a:off x="1290955" y="2561590"/>
            <a:ext cx="2099310" cy="127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095750" y="3611880"/>
            <a:ext cx="2880995" cy="178562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390265" y="213868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sin</a:t>
            </a:r>
            <a:endParaRPr lang="en-US"/>
          </a:p>
        </p:txBody>
      </p:sp>
      <p:cxnSp>
        <p:nvCxnSpPr>
          <p:cNvPr id="20" name="Straight Arrow Connector 19"/>
          <p:cNvCxnSpPr>
            <a:stCxn id="18" idx="6"/>
            <a:endCxn id="37" idx="1"/>
          </p:cNvCxnSpPr>
          <p:nvPr/>
        </p:nvCxnSpPr>
        <p:spPr>
          <a:xfrm>
            <a:off x="4238625" y="2562860"/>
            <a:ext cx="2738120" cy="44958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7" idx="6"/>
            <a:endCxn id="38" idx="1"/>
          </p:cNvCxnSpPr>
          <p:nvPr/>
        </p:nvCxnSpPr>
        <p:spPr>
          <a:xfrm>
            <a:off x="7700645" y="3312160"/>
            <a:ext cx="3754120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852285" y="288798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*</a:t>
            </a:r>
            <a:endParaRPr lang="en-US"/>
          </a:p>
        </p:txBody>
      </p:sp>
      <p:sp>
        <p:nvSpPr>
          <p:cNvPr id="38" name="Text Box 37"/>
          <p:cNvSpPr txBox="1"/>
          <p:nvPr/>
        </p:nvSpPr>
        <p:spPr>
          <a:xfrm>
            <a:off x="11454765" y="3128010"/>
            <a:ext cx="322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o</a:t>
            </a:r>
            <a:endParaRPr lang="en-US"/>
          </a:p>
        </p:txBody>
      </p:sp>
      <p:sp>
        <p:nvSpPr>
          <p:cNvPr id="39" name="Text Box 38"/>
          <p:cNvSpPr txBox="1"/>
          <p:nvPr/>
        </p:nvSpPr>
        <p:spPr>
          <a:xfrm>
            <a:off x="2435860" y="5097780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0" name="Text Box 39"/>
          <p:cNvSpPr txBox="1"/>
          <p:nvPr/>
        </p:nvSpPr>
        <p:spPr>
          <a:xfrm>
            <a:off x="2440305" y="3646170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 Box 40"/>
              <p:cNvSpPr txBox="1"/>
              <p:nvPr/>
            </p:nvSpPr>
            <p:spPr>
              <a:xfrm>
                <a:off x="2106295" y="2098040"/>
                <a:ext cx="987425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𝑐𝑜𝑠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1" name="Text 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6295" y="2098040"/>
                <a:ext cx="987425" cy="3683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 Box 41"/>
              <p:cNvSpPr txBox="1"/>
              <p:nvPr/>
            </p:nvSpPr>
            <p:spPr>
              <a:xfrm>
                <a:off x="5015865" y="2287270"/>
                <a:ext cx="803910" cy="37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𝑦</m:t>
                      </m:r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2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865" y="2287270"/>
                <a:ext cx="803910" cy="37084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 Box 42"/>
              <p:cNvSpPr txBox="1"/>
              <p:nvPr/>
            </p:nvSpPr>
            <p:spPr>
              <a:xfrm>
                <a:off x="4899660" y="4014470"/>
                <a:ext cx="920115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𝑠𝑖𝑛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3" name="Text 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660" y="4014470"/>
                <a:ext cx="920115" cy="3683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 Box 43"/>
          <p:cNvSpPr txBox="1"/>
          <p:nvPr/>
        </p:nvSpPr>
        <p:spPr>
          <a:xfrm>
            <a:off x="9413875" y="2887980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 Box 21"/>
              <p:cNvSpPr txBox="1"/>
              <p:nvPr/>
            </p:nvSpPr>
            <p:spPr>
              <a:xfrm>
                <a:off x="7240905" y="5903595"/>
                <a:ext cx="3750310" cy="628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𝑑𝑜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 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𝑦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𝑐𝑜𝑠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 + 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𝑠𝑖𝑛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rgbClr val="00B05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22" name="Text 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0905" y="5903595"/>
                <a:ext cx="3750310" cy="62801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Box 2"/>
          <p:cNvSpPr txBox="1"/>
          <p:nvPr/>
        </p:nvSpPr>
        <p:spPr>
          <a:xfrm>
            <a:off x="452120" y="5903595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accent6"/>
                </a:solidFill>
              </a:rPr>
              <a:t>0</a:t>
            </a:r>
            <a:endParaRPr lang="en-US">
              <a:solidFill>
                <a:schemeClr val="accent6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39420" y="2378710"/>
            <a:ext cx="337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accent6"/>
                </a:solidFill>
              </a:rPr>
              <a:t>1</a:t>
            </a:r>
            <a:endParaRPr lang="en-US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 Box 11"/>
              <p:cNvSpPr txBox="1"/>
              <p:nvPr/>
            </p:nvSpPr>
            <p:spPr>
              <a:xfrm>
                <a:off x="2110740" y="2658110"/>
                <a:ext cx="987425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𝑐𝑜𝑠</m:t>
                      </m:r>
                      <m:r>
                        <a:rPr lang="en-US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chemeClr val="accent6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2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740" y="2658110"/>
                <a:ext cx="987425" cy="3683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 Box 22"/>
          <p:cNvSpPr txBox="1"/>
          <p:nvPr/>
        </p:nvSpPr>
        <p:spPr>
          <a:xfrm>
            <a:off x="2440305" y="4320540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chemeClr val="accent6"/>
                </a:solidFill>
              </a:rPr>
              <a:t>1</a:t>
            </a:r>
            <a:endParaRPr lang="en-US">
              <a:solidFill>
                <a:schemeClr val="accent6"/>
              </a:solidFill>
            </a:endParaRPr>
          </a:p>
        </p:txBody>
      </p:sp>
      <p:sp>
        <p:nvSpPr>
          <p:cNvPr id="24" name="Text Box 23"/>
          <p:cNvSpPr txBox="1"/>
          <p:nvPr/>
        </p:nvSpPr>
        <p:spPr>
          <a:xfrm>
            <a:off x="2440305" y="5838190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chemeClr val="accent6"/>
                </a:solidFill>
              </a:rPr>
              <a:t>0</a:t>
            </a:r>
            <a:endParaRPr lang="en-US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 Box 26"/>
              <p:cNvSpPr txBox="1"/>
              <p:nvPr/>
            </p:nvSpPr>
            <p:spPr>
              <a:xfrm>
                <a:off x="5076190" y="4821555"/>
                <a:ext cx="920115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𝑠𝑖𝑛</m:t>
                      </m:r>
                      <m:r>
                        <a:rPr lang="en-US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chemeClr val="accent6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27" name="Text 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190" y="4821555"/>
                <a:ext cx="920115" cy="36830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 Box 27"/>
              <p:cNvSpPr txBox="1"/>
              <p:nvPr/>
            </p:nvSpPr>
            <p:spPr>
              <a:xfrm>
                <a:off x="4516755" y="2949575"/>
                <a:ext cx="1802765" cy="37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𝑐𝑜𝑠</m:t>
                      </m:r>
                      <m:r>
                        <a:rPr lang="en-US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)(</m:t>
                      </m:r>
                      <m:r>
                        <a:rPr lang="en-US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𝑦</m:t>
                      </m:r>
                      <m:r>
                        <a:rPr lang="en-US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chemeClr val="accent6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28" name="Text 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755" y="2949575"/>
                <a:ext cx="1802765" cy="37084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 Box 28"/>
              <p:cNvSpPr txBox="1"/>
              <p:nvPr/>
            </p:nvSpPr>
            <p:spPr>
              <a:xfrm>
                <a:off x="7825105" y="3496310"/>
                <a:ext cx="3395345" cy="37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𝑦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𝑐𝑜𝑠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 + 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𝑠𝑖𝑛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rgbClr val="00B05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29" name="Text 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5105" y="3496310"/>
                <a:ext cx="3395345" cy="37084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>
            <a:off x="649605" y="4150995"/>
            <a:ext cx="623570" cy="0"/>
          </a:xfrm>
          <a:prstGeom prst="straightConnector1">
            <a:avLst/>
          </a:prstGeom>
          <a:ln w="2222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p>
                <a:r>
                  <a:rPr lang="en-US">
                    <a:sym typeface="+mn-ea"/>
                  </a:rPr>
                  <a:t>Computational Graphs: Example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fPr>
                      <m:num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𝑑𝑜</m:t>
                        </m:r>
                      </m:num>
                      <m:den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𝑑𝑦</m:t>
                        </m:r>
                      </m:den>
                    </m:f>
                  </m:oMath>
                </a14:m>
                <a:r>
                  <a:rPr lang="en-US"/>
                  <a:t> in </a:t>
                </a:r>
                <a:r>
                  <a:rPr lang="en-US">
                    <a:solidFill>
                      <a:srgbClr val="FF0000"/>
                    </a:solidFill>
                  </a:rPr>
                  <a:t>forward mode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 b="2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3247390" y="497332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+</a:t>
            </a:r>
            <a:endParaRPr lang="en-US"/>
          </a:p>
        </p:txBody>
      </p:sp>
      <p:cxnSp>
        <p:nvCxnSpPr>
          <p:cNvPr id="11" name="Straight Arrow Connector 10"/>
          <p:cNvCxnSpPr>
            <a:stCxn id="13" idx="3"/>
            <a:endCxn id="6" idx="1"/>
          </p:cNvCxnSpPr>
          <p:nvPr/>
        </p:nvCxnSpPr>
        <p:spPr>
          <a:xfrm>
            <a:off x="1290955" y="2561590"/>
            <a:ext cx="2080895" cy="253619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972820" y="2377440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x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972820" y="5903595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y</a:t>
            </a:r>
            <a:endParaRPr lang="en-US"/>
          </a:p>
        </p:txBody>
      </p:sp>
      <p:cxnSp>
        <p:nvCxnSpPr>
          <p:cNvPr id="15" name="Straight Arrow Connector 14"/>
          <p:cNvCxnSpPr>
            <a:stCxn id="14" idx="3"/>
            <a:endCxn id="6" idx="2"/>
          </p:cNvCxnSpPr>
          <p:nvPr/>
        </p:nvCxnSpPr>
        <p:spPr>
          <a:xfrm flipV="1">
            <a:off x="1290955" y="5397500"/>
            <a:ext cx="1956435" cy="69024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3"/>
            <a:endCxn id="18" idx="2"/>
          </p:cNvCxnSpPr>
          <p:nvPr/>
        </p:nvCxnSpPr>
        <p:spPr>
          <a:xfrm>
            <a:off x="1290955" y="2561590"/>
            <a:ext cx="2099310" cy="127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095750" y="3611880"/>
            <a:ext cx="2880995" cy="178562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390265" y="213868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sin</a:t>
            </a:r>
            <a:endParaRPr lang="en-US"/>
          </a:p>
        </p:txBody>
      </p:sp>
      <p:cxnSp>
        <p:nvCxnSpPr>
          <p:cNvPr id="20" name="Straight Arrow Connector 19"/>
          <p:cNvCxnSpPr>
            <a:stCxn id="18" idx="6"/>
            <a:endCxn id="37" idx="1"/>
          </p:cNvCxnSpPr>
          <p:nvPr/>
        </p:nvCxnSpPr>
        <p:spPr>
          <a:xfrm>
            <a:off x="4238625" y="2562860"/>
            <a:ext cx="2738120" cy="44958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7" idx="6"/>
            <a:endCxn id="38" idx="1"/>
          </p:cNvCxnSpPr>
          <p:nvPr/>
        </p:nvCxnSpPr>
        <p:spPr>
          <a:xfrm>
            <a:off x="7700645" y="3312160"/>
            <a:ext cx="3754120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852285" y="288798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*</a:t>
            </a:r>
            <a:endParaRPr lang="en-US"/>
          </a:p>
        </p:txBody>
      </p:sp>
      <p:sp>
        <p:nvSpPr>
          <p:cNvPr id="38" name="Text Box 37"/>
          <p:cNvSpPr txBox="1"/>
          <p:nvPr/>
        </p:nvSpPr>
        <p:spPr>
          <a:xfrm>
            <a:off x="11454765" y="3128010"/>
            <a:ext cx="322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o</a:t>
            </a:r>
            <a:endParaRPr lang="en-US"/>
          </a:p>
        </p:txBody>
      </p:sp>
      <p:sp>
        <p:nvSpPr>
          <p:cNvPr id="39" name="Text Box 38"/>
          <p:cNvSpPr txBox="1"/>
          <p:nvPr/>
        </p:nvSpPr>
        <p:spPr>
          <a:xfrm>
            <a:off x="2435860" y="5097780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0" name="Text Box 39"/>
          <p:cNvSpPr txBox="1"/>
          <p:nvPr/>
        </p:nvSpPr>
        <p:spPr>
          <a:xfrm>
            <a:off x="2440305" y="3646170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 Box 40"/>
              <p:cNvSpPr txBox="1"/>
              <p:nvPr/>
            </p:nvSpPr>
            <p:spPr>
              <a:xfrm>
                <a:off x="2106295" y="2098040"/>
                <a:ext cx="987425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𝑐𝑜𝑠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1" name="Text 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6295" y="2098040"/>
                <a:ext cx="987425" cy="3683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 Box 41"/>
              <p:cNvSpPr txBox="1"/>
              <p:nvPr/>
            </p:nvSpPr>
            <p:spPr>
              <a:xfrm>
                <a:off x="5015865" y="2287270"/>
                <a:ext cx="803910" cy="37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𝑦</m:t>
                      </m:r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2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865" y="2287270"/>
                <a:ext cx="803910" cy="37084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 Box 42"/>
              <p:cNvSpPr txBox="1"/>
              <p:nvPr/>
            </p:nvSpPr>
            <p:spPr>
              <a:xfrm>
                <a:off x="4899660" y="4014470"/>
                <a:ext cx="920115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𝑠𝑖𝑛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3" name="Text 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660" y="4014470"/>
                <a:ext cx="920115" cy="3683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 Box 43"/>
          <p:cNvSpPr txBox="1"/>
          <p:nvPr/>
        </p:nvSpPr>
        <p:spPr>
          <a:xfrm>
            <a:off x="9413875" y="2887980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 Box 21"/>
              <p:cNvSpPr txBox="1"/>
              <p:nvPr/>
            </p:nvSpPr>
            <p:spPr>
              <a:xfrm>
                <a:off x="7240905" y="5903595"/>
                <a:ext cx="1671320" cy="675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𝑑𝑜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𝑑𝑦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 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𝑠𝑖𝑛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rgbClr val="00B05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22" name="Text 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0905" y="5903595"/>
                <a:ext cx="1671320" cy="67500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Box 3"/>
              <p:cNvSpPr txBox="1"/>
              <p:nvPr/>
            </p:nvSpPr>
            <p:spPr>
              <a:xfrm>
                <a:off x="0" y="2277110"/>
                <a:ext cx="1157605" cy="610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solidFill>
                                <a:schemeClr val="accent6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accent6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chemeClr val="accent6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𝑑𝑦</m:t>
                          </m:r>
                        </m:den>
                      </m:f>
                      <m:r>
                        <a:rPr lang="en-US" sz="1600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sz="1600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0</m:t>
                      </m:r>
                      <m:r>
                        <a:rPr lang="en-US" sz="1600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 </m:t>
                      </m:r>
                    </m:oMath>
                  </m:oMathPara>
                </a14:m>
                <a:endParaRPr lang="en-US" sz="1600" i="1">
                  <a:solidFill>
                    <a:schemeClr val="accent6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77110"/>
                <a:ext cx="1157605" cy="61087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 Box 11"/>
              <p:cNvSpPr txBox="1"/>
              <p:nvPr/>
            </p:nvSpPr>
            <p:spPr>
              <a:xfrm>
                <a:off x="2110740" y="2658110"/>
                <a:ext cx="657860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0</m:t>
                      </m:r>
                    </m:oMath>
                  </m:oMathPara>
                </a14:m>
                <a:endParaRPr lang="en-US" i="1">
                  <a:solidFill>
                    <a:schemeClr val="accent6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2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740" y="2658110"/>
                <a:ext cx="657860" cy="36830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 Box 22"/>
          <p:cNvSpPr txBox="1"/>
          <p:nvPr/>
        </p:nvSpPr>
        <p:spPr>
          <a:xfrm>
            <a:off x="2440305" y="4320540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chemeClr val="accent6"/>
                </a:solidFill>
              </a:rPr>
              <a:t>0</a:t>
            </a:r>
            <a:endParaRPr lang="en-US">
              <a:solidFill>
                <a:schemeClr val="accent6"/>
              </a:solidFill>
            </a:endParaRPr>
          </a:p>
        </p:txBody>
      </p:sp>
      <p:sp>
        <p:nvSpPr>
          <p:cNvPr id="24" name="Text Box 23"/>
          <p:cNvSpPr txBox="1"/>
          <p:nvPr/>
        </p:nvSpPr>
        <p:spPr>
          <a:xfrm>
            <a:off x="2440305" y="5838190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chemeClr val="accent6"/>
                </a:solidFill>
              </a:rPr>
              <a:t>1</a:t>
            </a:r>
            <a:endParaRPr lang="en-US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 Box 26"/>
              <p:cNvSpPr txBox="1"/>
              <p:nvPr/>
            </p:nvSpPr>
            <p:spPr>
              <a:xfrm>
                <a:off x="5076190" y="4821555"/>
                <a:ext cx="920115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𝑠𝑖𝑛</m:t>
                      </m:r>
                      <m:r>
                        <a:rPr lang="en-US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chemeClr val="accent6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27" name="Text 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190" y="4821555"/>
                <a:ext cx="920115" cy="36830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 Box 27"/>
              <p:cNvSpPr txBox="1"/>
              <p:nvPr/>
            </p:nvSpPr>
            <p:spPr>
              <a:xfrm>
                <a:off x="4516755" y="2949575"/>
                <a:ext cx="1065530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0</m:t>
                      </m:r>
                    </m:oMath>
                  </m:oMathPara>
                </a14:m>
                <a:endParaRPr lang="en-US" i="1">
                  <a:solidFill>
                    <a:schemeClr val="accent6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28" name="Text 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755" y="2949575"/>
                <a:ext cx="1065530" cy="36830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 Box 28"/>
              <p:cNvSpPr txBox="1"/>
              <p:nvPr/>
            </p:nvSpPr>
            <p:spPr>
              <a:xfrm>
                <a:off x="7825105" y="3496310"/>
                <a:ext cx="3465195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𝑠𝑖𝑛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rgbClr val="00B05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29" name="Text 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5105" y="3496310"/>
                <a:ext cx="3465195" cy="36830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Box 4"/>
              <p:cNvSpPr txBox="1"/>
              <p:nvPr/>
            </p:nvSpPr>
            <p:spPr>
              <a:xfrm>
                <a:off x="40640" y="5807710"/>
                <a:ext cx="1157605" cy="610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solidFill>
                                <a:schemeClr val="accent6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accent6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chemeClr val="accent6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𝑑𝑦</m:t>
                          </m:r>
                        </m:den>
                      </m:f>
                      <m:r>
                        <a:rPr lang="en-US" sz="1600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sz="1600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sz="1600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 </m:t>
                      </m:r>
                    </m:oMath>
                  </m:oMathPara>
                </a14:m>
                <a:endParaRPr lang="en-US" sz="1600" i="1">
                  <a:solidFill>
                    <a:schemeClr val="accent6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0" y="5807710"/>
                <a:ext cx="1157605" cy="61087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>
            <a:off x="649605" y="4150995"/>
            <a:ext cx="623570" cy="0"/>
          </a:xfrm>
          <a:prstGeom prst="straightConnector1">
            <a:avLst/>
          </a:prstGeom>
          <a:ln w="2222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000">
                <a:sym typeface="+mn-ea"/>
              </a:rPr>
              <a:t>Computational Graphs: Generalization Forward Mode</a:t>
            </a:r>
            <a:endParaRPr lang="en-US" sz="2000">
              <a:sym typeface="+mn-ea"/>
            </a:endParaRPr>
          </a:p>
        </p:txBody>
      </p:sp>
      <p:sp>
        <p:nvSpPr>
          <p:cNvPr id="6" name="Oval 5"/>
          <p:cNvSpPr/>
          <p:nvPr/>
        </p:nvSpPr>
        <p:spPr>
          <a:xfrm>
            <a:off x="2691130" y="436118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w</a:t>
            </a:r>
            <a:r>
              <a:rPr lang="en-US" baseline="-25000">
                <a:solidFill>
                  <a:schemeClr val="bg1"/>
                </a:solidFill>
                <a:uFillTx/>
              </a:rPr>
              <a:t>2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cxnSp>
        <p:nvCxnSpPr>
          <p:cNvPr id="11" name="Straight Arrow Connector 10"/>
          <p:cNvCxnSpPr>
            <a:stCxn id="13" idx="3"/>
            <a:endCxn id="6" idx="1"/>
          </p:cNvCxnSpPr>
          <p:nvPr/>
        </p:nvCxnSpPr>
        <p:spPr>
          <a:xfrm>
            <a:off x="909955" y="2848610"/>
            <a:ext cx="1905635" cy="163703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591820" y="2664460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x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652780" y="5450205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y</a:t>
            </a:r>
            <a:endParaRPr lang="en-US"/>
          </a:p>
        </p:txBody>
      </p:sp>
      <p:cxnSp>
        <p:nvCxnSpPr>
          <p:cNvPr id="15" name="Straight Arrow Connector 14"/>
          <p:cNvCxnSpPr>
            <a:stCxn id="14" idx="3"/>
            <a:endCxn id="6" idx="2"/>
          </p:cNvCxnSpPr>
          <p:nvPr/>
        </p:nvCxnSpPr>
        <p:spPr>
          <a:xfrm flipV="1">
            <a:off x="970915" y="4785360"/>
            <a:ext cx="1720215" cy="84899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3"/>
            <a:endCxn id="18" idx="2"/>
          </p:cNvCxnSpPr>
          <p:nvPr/>
        </p:nvCxnSpPr>
        <p:spPr>
          <a:xfrm>
            <a:off x="909955" y="2848610"/>
            <a:ext cx="1781175" cy="127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6"/>
            <a:endCxn id="37" idx="3"/>
          </p:cNvCxnSpPr>
          <p:nvPr/>
        </p:nvCxnSpPr>
        <p:spPr>
          <a:xfrm flipV="1">
            <a:off x="3539490" y="3898900"/>
            <a:ext cx="1367155" cy="88646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691130" y="242570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w</a:t>
            </a:r>
            <a:r>
              <a:rPr lang="en-US" baseline="-25000">
                <a:solidFill>
                  <a:schemeClr val="bg1"/>
                </a:solidFill>
                <a:uFillTx/>
              </a:rPr>
              <a:t>1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cxnSp>
        <p:nvCxnSpPr>
          <p:cNvPr id="20" name="Straight Arrow Connector 19"/>
          <p:cNvCxnSpPr>
            <a:stCxn id="18" idx="6"/>
            <a:endCxn id="37" idx="1"/>
          </p:cNvCxnSpPr>
          <p:nvPr/>
        </p:nvCxnSpPr>
        <p:spPr>
          <a:xfrm>
            <a:off x="3539490" y="2849880"/>
            <a:ext cx="1367155" cy="44958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7" idx="6"/>
            <a:endCxn id="38" idx="1"/>
          </p:cNvCxnSpPr>
          <p:nvPr/>
        </p:nvCxnSpPr>
        <p:spPr>
          <a:xfrm>
            <a:off x="5630545" y="3599180"/>
            <a:ext cx="1242695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4782185" y="317500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w</a:t>
            </a:r>
            <a:r>
              <a:rPr lang="en-US" baseline="-25000">
                <a:solidFill>
                  <a:schemeClr val="bg1"/>
                </a:solidFill>
                <a:uFillTx/>
              </a:rPr>
              <a:t>3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6873240" y="3415030"/>
            <a:ext cx="322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o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 Box 40"/>
              <p:cNvSpPr txBox="1"/>
              <p:nvPr/>
            </p:nvSpPr>
            <p:spPr>
              <a:xfrm>
                <a:off x="1569085" y="2127250"/>
                <a:ext cx="667385" cy="628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1" name="Text 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085" y="2127250"/>
                <a:ext cx="667385" cy="62801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Box 4"/>
              <p:cNvSpPr txBox="1"/>
              <p:nvPr/>
            </p:nvSpPr>
            <p:spPr>
              <a:xfrm>
                <a:off x="3989705" y="2356485"/>
                <a:ext cx="667385" cy="628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3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9705" y="2356485"/>
                <a:ext cx="667385" cy="62801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Box 6"/>
              <p:cNvSpPr txBox="1"/>
              <p:nvPr/>
            </p:nvSpPr>
            <p:spPr>
              <a:xfrm>
                <a:off x="4100195" y="4308475"/>
                <a:ext cx="667385" cy="628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3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195" y="4308475"/>
                <a:ext cx="667385" cy="62801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Box 7"/>
              <p:cNvSpPr txBox="1"/>
              <p:nvPr/>
            </p:nvSpPr>
            <p:spPr>
              <a:xfrm>
                <a:off x="1998980" y="3315335"/>
                <a:ext cx="667385" cy="628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8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980" y="3315335"/>
                <a:ext cx="667385" cy="62801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 Box 8"/>
              <p:cNvSpPr txBox="1"/>
              <p:nvPr/>
            </p:nvSpPr>
            <p:spPr>
              <a:xfrm>
                <a:off x="1998980" y="5102860"/>
                <a:ext cx="664210" cy="675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𝑑𝑦</m:t>
                          </m:r>
                        </m:den>
                      </m:f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9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980" y="5102860"/>
                <a:ext cx="664210" cy="67500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Box 2"/>
          <p:cNvSpPr txBox="1"/>
          <p:nvPr/>
        </p:nvSpPr>
        <p:spPr>
          <a:xfrm>
            <a:off x="5630545" y="5290185"/>
            <a:ext cx="61468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>
                <a:solidFill>
                  <a:srgbClr val="FF0000"/>
                </a:solidFill>
              </a:rPr>
              <a:t>In </a:t>
            </a:r>
            <a:r>
              <a:rPr lang="en-US" b="1">
                <a:solidFill>
                  <a:srgbClr val="FF0000"/>
                </a:solidFill>
              </a:rPr>
              <a:t>Forward </a:t>
            </a:r>
            <a:r>
              <a:rPr lang="en-US" b="1">
                <a:solidFill>
                  <a:srgbClr val="FF0000"/>
                </a:solidFill>
              </a:rPr>
              <a:t>Mode Differentiation</a:t>
            </a:r>
            <a:r>
              <a:rPr lang="en-US">
                <a:solidFill>
                  <a:srgbClr val="FF0000"/>
                </a:solidFill>
              </a:rPr>
              <a:t> you can compute the </a:t>
            </a:r>
            <a:r>
              <a:rPr lang="en-US" b="1">
                <a:solidFill>
                  <a:srgbClr val="FF0000"/>
                </a:solidFill>
              </a:rPr>
              <a:t>partial derivatives</a:t>
            </a:r>
            <a:r>
              <a:rPr lang="en-US">
                <a:solidFill>
                  <a:srgbClr val="FF0000"/>
                </a:solidFill>
              </a:rPr>
              <a:t> of </a:t>
            </a:r>
            <a:r>
              <a:rPr lang="en-US" b="1">
                <a:solidFill>
                  <a:srgbClr val="FF0000"/>
                </a:solidFill>
              </a:rPr>
              <a:t>every output</a:t>
            </a:r>
            <a:r>
              <a:rPr lang="en-US">
                <a:solidFill>
                  <a:srgbClr val="FF0000"/>
                </a:solidFill>
              </a:rPr>
              <a:t> with respect to </a:t>
            </a:r>
            <a:r>
              <a:rPr lang="en-US" b="1">
                <a:solidFill>
                  <a:srgbClr val="FF0000"/>
                </a:solidFill>
              </a:rPr>
              <a:t>one </a:t>
            </a:r>
            <a:r>
              <a:rPr lang="en-US" b="1">
                <a:solidFill>
                  <a:srgbClr val="FF0000"/>
                </a:solidFill>
              </a:rPr>
              <a:t>input </a:t>
            </a:r>
            <a:r>
              <a:rPr lang="en-US">
                <a:solidFill>
                  <a:srgbClr val="FF0000"/>
                </a:solidFill>
              </a:rPr>
              <a:t>in </a:t>
            </a:r>
            <a:r>
              <a:rPr lang="en-US" b="1">
                <a:solidFill>
                  <a:srgbClr val="FF0000"/>
                </a:solidFill>
              </a:rPr>
              <a:t>one pass</a:t>
            </a:r>
            <a:endParaRPr 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Computational Graphs: Trade-offs</a:t>
            </a:r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Box 4"/>
              <p:cNvSpPr txBox="1"/>
              <p:nvPr/>
            </p:nvSpPr>
            <p:spPr>
              <a:xfrm>
                <a:off x="775970" y="1405255"/>
                <a:ext cx="10934700" cy="4246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/>
                  <a:t>Given a function </a:t>
                </a:r>
                <a:endParaRPr lang="en-US"/>
              </a:p>
              <a:p>
                <a:endParaRPr lang="en-US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𝑓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: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ℝ</m:t>
                      </m:r>
                      <m:r>
                        <a:rPr lang="en-US" i="1" baseline="30000">
                          <a:solidFill>
                            <a:schemeClr val="tx1"/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𝑛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→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ℝ</m:t>
                      </m:r>
                      <m:r>
                        <a:rPr lang="en-US" i="1" baseline="30000">
                          <a:solidFill>
                            <a:schemeClr val="tx1"/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𝑚</m:t>
                      </m:r>
                    </m:oMath>
                  </m:oMathPara>
                </a14:m>
                <a:endParaRPr lang="en-US"/>
              </a:p>
              <a:p>
                <a:endParaRPr lang="en-US"/>
              </a:p>
              <a:p>
                <a:r>
                  <a:rPr lang="en-US" u="sng"/>
                  <a:t>Reverse Mode Differentiation:</a:t>
                </a:r>
                <a:endParaRPr lang="en-US" u="sng"/>
              </a:p>
              <a:p>
                <a:pPr marL="285750" indent="-285750">
                  <a:buFont typeface="Arial" panose="02080604020202020204" pitchFamily="34" charset="0"/>
                  <a:buChar char="•"/>
                </a:pPr>
                <a:r>
                  <a:rPr lang="en-US"/>
                  <a:t>Each </a:t>
                </a:r>
                <a:r>
                  <a:rPr lang="en-US" b="1"/>
                  <a:t>edge </a:t>
                </a:r>
                <a:r>
                  <a:rPr lang="en-US"/>
                  <a:t>has </a:t>
                </a:r>
                <a:r>
                  <a:rPr lang="en-US" b="1"/>
                  <a:t>one derivative value </a:t>
                </a:r>
                <a:endParaRPr lang="en-US" b="1"/>
              </a:p>
              <a:p>
                <a:pPr marL="285750" indent="-285750">
                  <a:buFont typeface="Arial" panose="02080604020202020204" pitchFamily="34" charset="0"/>
                  <a:buChar char="•"/>
                </a:pPr>
                <a:r>
                  <a:rPr lang="en-US"/>
                  <a:t>Derivative values in the CG are </a:t>
                </a:r>
                <a:r>
                  <a:rPr lang="en-US" b="1"/>
                  <a:t>shared </a:t>
                </a:r>
                <a:r>
                  <a:rPr lang="en-US"/>
                  <a:t>between partials</a:t>
                </a:r>
                <a:endParaRPr lang="en-US"/>
              </a:p>
              <a:p>
                <a:pPr marL="285750" indent="-285750">
                  <a:buFont typeface="Arial" panose="02080604020202020204" pitchFamily="34" charset="0"/>
                  <a:buChar char="•"/>
                </a:pPr>
                <a:r>
                  <a:rPr lang="en-US"/>
                  <a:t>You can compute the derivative of </a:t>
                </a:r>
                <a:r>
                  <a:rPr lang="en-US" b="1"/>
                  <a:t>one output </a:t>
                </a:r>
                <a:r>
                  <a:rPr lang="en-US"/>
                  <a:t>w.r.t. </a:t>
                </a:r>
                <a:r>
                  <a:rPr lang="en-US" b="1"/>
                  <a:t>every input </a:t>
                </a:r>
                <a:r>
                  <a:rPr lang="en-US"/>
                  <a:t>in </a:t>
                </a:r>
                <a:r>
                  <a:rPr lang="en-US" b="1"/>
                  <a:t>one pass</a:t>
                </a:r>
                <a:endParaRPr lang="en-US" b="1"/>
              </a:p>
              <a:p>
                <a:pPr marL="285750" indent="-285750">
                  <a:buFont typeface="Arial" panose="02080604020202020204" pitchFamily="34" charset="0"/>
                  <a:buChar char="•"/>
                </a:pPr>
                <a:r>
                  <a:rPr lang="en-US">
                    <a:solidFill>
                      <a:srgbClr val="FF0000"/>
                    </a:solidFill>
                  </a:rPr>
                  <a:t>Ideal when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𝑛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 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≫ 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𝑚</m:t>
                    </m:r>
                  </m:oMath>
                </a14:m>
                <a:endParaRPr lang="en-US"/>
              </a:p>
              <a:p>
                <a:pPr marL="285750" indent="-285750">
                  <a:buFont typeface="Arial" panose="02080604020202020204" pitchFamily="34" charset="0"/>
                  <a:buChar char="•"/>
                </a:pPr>
                <a:endParaRPr lang="en-US" b="1"/>
              </a:p>
              <a:p>
                <a:pPr indent="0">
                  <a:buFont typeface="Arial" panose="02080604020202020204" pitchFamily="34" charset="0"/>
                  <a:buNone/>
                </a:pPr>
                <a:r>
                  <a:rPr lang="en-US" u="sng"/>
                  <a:t>Forward Mode </a:t>
                </a:r>
                <a:r>
                  <a:rPr lang="en-US" u="sng">
                    <a:sym typeface="+mn-ea"/>
                  </a:rPr>
                  <a:t>Differentiation:</a:t>
                </a:r>
                <a:endParaRPr lang="en-US" u="sng">
                  <a:sym typeface="+mn-ea"/>
                </a:endParaRPr>
              </a:p>
              <a:p>
                <a:pPr marL="285750" indent="-285750">
                  <a:buFont typeface="Arial" panose="02080604020202020204" pitchFamily="34" charset="0"/>
                  <a:buChar char="•"/>
                </a:pPr>
                <a:r>
                  <a:rPr lang="en-US"/>
                  <a:t>Each </a:t>
                </a:r>
                <a:r>
                  <a:rPr lang="en-US" b="1"/>
                  <a:t>edge </a:t>
                </a:r>
                <a:r>
                  <a:rPr lang="en-US"/>
                  <a:t>has a </a:t>
                </a:r>
                <a:r>
                  <a:rPr lang="en-US" b="1"/>
                  <a:t>different derivative value </a:t>
                </a:r>
                <a:r>
                  <a:rPr lang="en-US"/>
                  <a:t>for each </a:t>
                </a:r>
                <a:r>
                  <a:rPr lang="en-US" b="1"/>
                  <a:t>partial</a:t>
                </a:r>
                <a:endParaRPr lang="en-US" b="1"/>
              </a:p>
              <a:p>
                <a:pPr marL="285750" indent="-285750">
                  <a:buFont typeface="Arial" panose="02080604020202020204" pitchFamily="34" charset="0"/>
                  <a:buChar char="•"/>
                </a:pPr>
                <a:r>
                  <a:rPr lang="en-US">
                    <a:sym typeface="+mn-ea"/>
                  </a:rPr>
                  <a:t>Derivative values in the CG are </a:t>
                </a:r>
                <a:r>
                  <a:rPr lang="en-US" b="1">
                    <a:sym typeface="+mn-ea"/>
                  </a:rPr>
                  <a:t>not shared </a:t>
                </a:r>
                <a:r>
                  <a:rPr lang="en-US">
                    <a:sym typeface="+mn-ea"/>
                  </a:rPr>
                  <a:t>between partials</a:t>
                </a:r>
                <a:endParaRPr lang="en-US">
                  <a:sym typeface="+mn-ea"/>
                </a:endParaRPr>
              </a:p>
              <a:p>
                <a:pPr marL="285750" indent="-285750">
                  <a:buFont typeface="Arial" panose="02080604020202020204" pitchFamily="34" charset="0"/>
                  <a:buChar char="•"/>
                </a:pPr>
                <a:r>
                  <a:rPr lang="en-US">
                    <a:sym typeface="+mn-ea"/>
                  </a:rPr>
                  <a:t>You can compute the derivative of </a:t>
                </a:r>
                <a:r>
                  <a:rPr lang="en-US" b="1">
                    <a:sym typeface="+mn-ea"/>
                  </a:rPr>
                  <a:t>every output </a:t>
                </a:r>
                <a:r>
                  <a:rPr lang="en-US">
                    <a:sym typeface="+mn-ea"/>
                  </a:rPr>
                  <a:t>w.r.t. </a:t>
                </a:r>
                <a:r>
                  <a:rPr lang="en-US" b="1">
                    <a:sym typeface="+mn-ea"/>
                  </a:rPr>
                  <a:t>one input </a:t>
                </a:r>
                <a:r>
                  <a:rPr lang="en-US">
                    <a:sym typeface="+mn-ea"/>
                  </a:rPr>
                  <a:t>in </a:t>
                </a:r>
                <a:r>
                  <a:rPr lang="en-US" b="1">
                    <a:sym typeface="+mn-ea"/>
                  </a:rPr>
                  <a:t>one pass</a:t>
                </a:r>
                <a:endParaRPr lang="en-US" b="1">
                  <a:sym typeface="+mn-ea"/>
                </a:endParaRPr>
              </a:p>
              <a:p>
                <a:pPr marL="285750" indent="-285750">
                  <a:buFont typeface="Arial" panose="02080604020202020204" pitchFamily="34" charset="0"/>
                  <a:buChar char="•"/>
                </a:pPr>
                <a:r>
                  <a:rPr lang="en-US">
                    <a:solidFill>
                      <a:srgbClr val="FF0000"/>
                    </a:solidFill>
                  </a:rPr>
                  <a:t>Ideal when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𝑛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 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≪ 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𝑚</m:t>
                    </m:r>
                  </m:oMath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970" y="1405255"/>
                <a:ext cx="10934700" cy="424624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Box 6"/>
              <p:cNvSpPr txBox="1"/>
              <p:nvPr/>
            </p:nvSpPr>
            <p:spPr>
              <a:xfrm>
                <a:off x="775970" y="5935980"/>
                <a:ext cx="1112774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b="1"/>
                  <a:t>Machine learning error functions are: </a:t>
                </a:r>
                <a14:m>
                  <m:oMath xmlns:m="http://schemas.openxmlformats.org/officeDocument/2006/math">
                    <m:r>
                      <a:rPr lang="en-US" b="1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𝒇</m:t>
                    </m:r>
                    <m:r>
                      <a:rPr lang="en-US" b="1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: </m:t>
                    </m:r>
                    <m:r>
                      <a:rPr lang="en-US" b="1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ℝ</m:t>
                    </m:r>
                    <m:r>
                      <a:rPr lang="en-US" b="1" i="1" baseline="30000">
                        <a:solidFill>
                          <a:schemeClr val="tx1"/>
                        </a:solidFill>
                        <a:uFillTx/>
                        <a:latin typeface="DejaVu Math TeX Gyre" panose="02000503000000000000" charset="0"/>
                        <a:cs typeface="DejaVu Math TeX Gyre" panose="02000503000000000000" charset="0"/>
                      </a:rPr>
                      <m:t>𝒏</m:t>
                    </m:r>
                    <m:r>
                      <a:rPr lang="en-US" b="1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→</m:t>
                    </m:r>
                    <m:r>
                      <a:rPr lang="en-US" b="1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ℝ</m:t>
                    </m:r>
                    <m:r>
                      <a:rPr lang="en-US" b="1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      </m:t>
                    </m:r>
                  </m:oMath>
                </a14:m>
                <a:r>
                  <a:rPr lang="en-US" b="1"/>
                  <a:t>(where </a:t>
                </a:r>
                <a14:m>
                  <m:oMath xmlns:m="http://schemas.openxmlformats.org/officeDocument/2006/math">
                    <m:r>
                      <a:rPr lang="en-US" b="1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𝒏</m:t>
                    </m:r>
                  </m:oMath>
                </a14:m>
                <a:r>
                  <a:rPr lang="en-US" b="1"/>
                  <a:t> can be several billions)</a:t>
                </a:r>
                <a:endParaRPr lang="en-US" b="1"/>
              </a:p>
            </p:txBody>
          </p:sp>
        </mc:Choice>
        <mc:Fallback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970" y="5935980"/>
                <a:ext cx="11127740" cy="368300"/>
              </a:xfrm>
              <a:prstGeom prst="rect">
                <a:avLst/>
              </a:prstGeom>
              <a:blipFill rotWithShape="1">
                <a:blip r:embed="rId2"/>
                <a:stretch>
                  <a:fillRect t="-293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/>
          <a:p>
            <a:r>
              <a:rPr lang="en-US" sz="2000">
                <a:sym typeface="+mn-ea"/>
              </a:rPr>
              <a:t>Computational Graphs: Numerical Differentiation Frameworks</a:t>
            </a:r>
            <a:endParaRPr lang="en-US" sz="2000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1087755"/>
          </a:xfrm>
        </p:spPr>
        <p:txBody>
          <a:bodyPr/>
          <a:p>
            <a:pPr marL="0" indent="0">
              <a:buNone/>
            </a:pPr>
            <a:r>
              <a:rPr lang="en-US"/>
              <a:t>There are several </a:t>
            </a:r>
            <a:r>
              <a:rPr lang="en-US" b="1" u="sng">
                <a:solidFill>
                  <a:srgbClr val="FF0000"/>
                </a:solidFill>
              </a:rPr>
              <a:t>Numerical</a:t>
            </a:r>
            <a:r>
              <a:rPr lang="en-US" b="1">
                <a:solidFill>
                  <a:srgbClr val="FF0000"/>
                </a:solidFill>
              </a:rPr>
              <a:t> </a:t>
            </a:r>
            <a:r>
              <a:rPr lang="en-US"/>
              <a:t>Differentiation Frameworks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38980" y="2976880"/>
            <a:ext cx="2178685" cy="12515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460" y="2845435"/>
            <a:ext cx="3028950" cy="1514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0" y="2990215"/>
            <a:ext cx="3695700" cy="123825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/>
        </p:nvSpPr>
        <p:spPr>
          <a:xfrm>
            <a:off x="647700" y="4860290"/>
            <a:ext cx="10515600" cy="1659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All these </a:t>
            </a:r>
            <a:r>
              <a:rPr lang="en-US" b="1"/>
              <a:t>Machine Learning frameworks</a:t>
            </a:r>
            <a:r>
              <a:rPr lang="en-US"/>
              <a:t> use reverse mode </a:t>
            </a:r>
            <a:r>
              <a:rPr lang="en-US" b="1"/>
              <a:t>computational graphs </a:t>
            </a:r>
            <a:r>
              <a:rPr lang="en-US"/>
              <a:t>under the hood.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They provide </a:t>
            </a:r>
            <a:r>
              <a:rPr lang="en-US" b="1"/>
              <a:t>nice </a:t>
            </a:r>
            <a:r>
              <a:rPr lang="en-US"/>
              <a:t>abstract</a:t>
            </a:r>
            <a:r>
              <a:rPr lang="en-US" b="1"/>
              <a:t> APIs</a:t>
            </a:r>
            <a:r>
              <a:rPr lang="en-US"/>
              <a:t> to </a:t>
            </a:r>
            <a:r>
              <a:rPr lang="en-US" b="1"/>
              <a:t>easily build complex </a:t>
            </a:r>
            <a:r>
              <a:rPr lang="en-US"/>
              <a:t>architectures.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A ubiquitous problem in Machine Learning</a:t>
            </a:r>
            <a:endParaRPr lang="en-US"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7700" y="1684020"/>
                <a:ext cx="11275695" cy="4351655"/>
              </a:xfrm>
            </p:spPr>
            <p:txBody>
              <a:bodyPr/>
              <a:p>
                <a:pPr marL="0" indent="0">
                  <a:buNone/>
                </a:pPr>
                <a:r>
                  <a:rPr lang="en-US"/>
                  <a:t>One way to find the optimal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𝜃</m:t>
                    </m:r>
                  </m:oMath>
                </a14:m>
                <a:r>
                  <a:rPr lang="en-US"/>
                  <a:t> is to use the Stochastic Gradient Descent SGD method</a:t>
                </a: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r>
                  <a:rPr lang="en-US"/>
                  <a:t>You can 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DejaVu Math TeX Gyre" panose="02000503000000000000" charset="0"/>
                      </a:rPr>
                      <m:t>E</m:t>
                    </m:r>
                    <m:r>
                      <a:rPr lang="en-US">
                        <a:latin typeface="DejaVu Math TeX Gyre" panose="02000503000000000000" charset="0"/>
                      </a:rPr>
                      <m:t> [</m:t>
                    </m:r>
                    <m:f>
                      <m:fPr>
                        <m:ctrlP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𝑑𝐿</m:t>
                        </m:r>
                      </m:num>
                      <m:den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𝑑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𝜃</m:t>
                        </m:r>
                      </m:den>
                    </m:f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]</m:t>
                    </m:r>
                  </m:oMath>
                </a14:m>
                <a:r>
                  <a:rPr lang="en-US"/>
                  <a:t> </a:t>
                </a:r>
                <a:endParaRPr lang="en-US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DejaVu Math TeX Gyre" panose="02000503000000000000" charset="0"/>
                      </a:rPr>
                      <m:t>E</m:t>
                    </m:r>
                    <m:r>
                      <a:rPr lang="en-US">
                        <a:latin typeface="DejaVu Math TeX Gyre" panose="02000503000000000000" charset="0"/>
                      </a:rPr>
                      <m:t> [</m:t>
                    </m:r>
                    <m:f>
                      <m:fPr>
                        <m:ctrlP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𝑑𝐿</m:t>
                        </m:r>
                      </m:num>
                      <m:den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𝑑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𝜃</m:t>
                        </m:r>
                      </m:den>
                    </m:f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]</m:t>
                    </m:r>
                  </m:oMath>
                </a14:m>
                <a:r>
                  <a:rPr lang="en-US">
                    <a:sym typeface="+mn-ea"/>
                  </a:rPr>
                  <a:t> has the same dimensionality of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𝜃</m:t>
                    </m:r>
                  </m:oMath>
                </a14:m>
                <a:r>
                  <a:rPr lang="en-US"/>
                  <a:t> and it is a vector which points to the direction that maximize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𝐿</m:t>
                    </m:r>
                  </m:oMath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r>
                  <a:rPr lang="en-US"/>
                  <a:t>The reciprocal </a:t>
                </a:r>
                <a14:m>
                  <m:oMath xmlns:m="http://schemas.openxmlformats.org/officeDocument/2006/math">
                    <m:r>
                      <a:rPr lang="en-US">
                        <a:latin typeface="DejaVu Math TeX Gyre" panose="02000503000000000000" charset="0"/>
                      </a:rPr>
                      <m:t>−</m:t>
                    </m:r>
                    <m:r>
                      <a:rPr lang="en-US">
                        <a:latin typeface="DejaVu Math TeX Gyre" panose="02000503000000000000" charset="0"/>
                      </a:rPr>
                      <m:t> </m:t>
                    </m:r>
                    <m:r>
                      <m:rPr>
                        <m:sty m:val="p"/>
                      </m:rPr>
                      <a:rPr lang="en-US">
                        <a:latin typeface="DejaVu Math TeX Gyre" panose="02000503000000000000" charset="0"/>
                      </a:rPr>
                      <m:t>E</m:t>
                    </m:r>
                    <m:r>
                      <a:rPr lang="en-US">
                        <a:latin typeface="DejaVu Math TeX Gyre" panose="02000503000000000000" charset="0"/>
                      </a:rPr>
                      <m:t> [</m:t>
                    </m:r>
                    <m:f>
                      <m:fPr>
                        <m:ctrlP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𝑑𝐿</m:t>
                        </m:r>
                      </m:num>
                      <m:den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𝑑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𝜃</m:t>
                        </m:r>
                      </m:den>
                    </m:f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]</m:t>
                    </m:r>
                  </m:oMath>
                </a14:m>
                <a:r>
                  <a:rPr lang="en-US">
                    <a:sym typeface="+mn-ea"/>
                  </a:rPr>
                  <a:t> points to the direction that minimize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𝐿</m:t>
                    </m:r>
                  </m:oMath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  <a:sym typeface="+mn-ea"/>
                </a:endParaRPr>
              </a:p>
              <a:p>
                <a:r>
                  <a:rPr lang="en-US"/>
                  <a:t>We can take small steps in this direction</a:t>
                </a:r>
                <a:endParaRPr lang="en-US"/>
              </a:p>
              <a:p>
                <a:endParaRPr lang="en-US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𝜃</m:t>
                    </m:r>
                    <m:r>
                      <a:rPr lang="en-US" i="1" baseline="-25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cs typeface="DejaVu Math TeX Gyre" panose="02000503000000000000" charset="0"/>
                      </a:rPr>
                      <m:t>𝑡</m:t>
                    </m:r>
                    <m:r>
                      <a:rPr lang="en-US" i="1" baseline="-25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cs typeface="DejaVu Math TeX Gyre" panose="02000503000000000000" charset="0"/>
                      </a:rPr>
                      <m:t>+</m:t>
                    </m:r>
                    <m:r>
                      <a:rPr lang="en-US" i="1" baseline="-25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1</m:t>
                    </m:r>
                    <m:r>
                      <a:rPr 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=</m:t>
                    </m:r>
                    <m:r>
                      <a:rPr 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𝜃</m:t>
                    </m:r>
                    <m:r>
                      <a:rPr lang="en-US" i="1" baseline="-25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𝑡</m:t>
                    </m:r>
                    <m:r>
                      <a:rPr lang="en-US" i="1" baseline="-25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 </m:t>
                    </m:r>
                    <m:r>
                      <a:rPr 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+ </m:t>
                    </m:r>
                    <m:r>
                      <a:rPr 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𝛼</m:t>
                    </m:r>
                    <m:r>
                      <a:rPr 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−</m:t>
                    </m:r>
                    <m:r>
                      <a:rPr 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𝐸</m:t>
                    </m:r>
                    <m:r>
                      <a:rPr 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[</m:t>
                    </m:r>
                    <m:f>
                      <m:fPr>
                        <m:ctrlP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𝑑𝐿</m:t>
                        </m:r>
                      </m:num>
                      <m:den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𝑑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𝜃</m:t>
                        </m:r>
                        <m:r>
                          <a:rPr lang="en-US" i="1" baseline="-25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uFillTx/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𝑡</m:t>
                        </m:r>
                      </m:den>
                    </m:f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]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en-US" i="1">
                    <a:solidFill>
                      <a:schemeClr val="tx1">
                        <a:lumMod val="75000"/>
                        <a:lumOff val="25000"/>
                      </a:schemeClr>
                    </a:solidFill>
                    <a:uFillTx/>
                    <a:latin typeface="DejaVu Math TeX Gyre" panose="02000503000000000000" charset="0"/>
                    <a:ea typeface="MS Mincho" charset="0"/>
                    <a:cs typeface="DejaVu Math TeX Gyre" panose="02000503000000000000" charset="0"/>
                  </a:rPr>
                  <a:t> </a:t>
                </a:r>
                <a:endParaRPr lang="en-US" i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700" y="1684020"/>
                <a:ext cx="11275695" cy="435165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Box 3"/>
          <p:cNvSpPr txBox="1"/>
          <p:nvPr/>
        </p:nvSpPr>
        <p:spPr>
          <a:xfrm>
            <a:off x="647700" y="5984875"/>
            <a:ext cx="112756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ctr">
              <a:buNone/>
            </a:pPr>
            <a:r>
              <a:rPr lang="en-US" sz="2400" u="sng">
                <a:sym typeface="+mn-ea"/>
              </a:rPr>
              <a:t>Demo Notebook</a:t>
            </a:r>
            <a:endParaRPr lang="en-US" sz="2400" u="sng">
              <a:sym typeface="+mn-e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/>
          <a:p>
            <a:r>
              <a:rPr lang="en-US" sz="2000">
                <a:sym typeface="+mn-ea"/>
              </a:rPr>
              <a:t>Computational Graphs: PyTorch Example</a:t>
            </a:r>
            <a:endParaRPr lang="en-US" sz="2000"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7700" y="1662430"/>
                <a:ext cx="10515600" cy="1087755"/>
              </a:xfrm>
            </p:spPr>
            <p:txBody>
              <a:bodyPr/>
              <a:p>
                <a:pPr marL="0" indent="0" algn="l">
                  <a:buNone/>
                </a:pPr>
                <a:r>
                  <a:rPr lang="en-US">
                    <a:sym typeface="+mn-ea"/>
                  </a:rPr>
                  <a:t>Lets compute the derivative of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𝑜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= 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+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𝑦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𝑠𝑖𝑛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en-US"/>
                  <a:t> using PyTorch for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=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𝜋</m:t>
                    </m:r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𝑦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=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𝜋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700" y="1662430"/>
                <a:ext cx="10515600" cy="108775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05" y="2654935"/>
            <a:ext cx="6618605" cy="400875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/>
              <p:cNvSpPr>
                <a:spLocks noGrp="1"/>
              </p:cNvSpPr>
              <p:nvPr/>
            </p:nvSpPr>
            <p:spPr>
              <a:xfrm>
                <a:off x="7477125" y="2654935"/>
                <a:ext cx="4558030" cy="41122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80604020202020204" pitchFamily="34" charset="0"/>
                  <a:buChar char="•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𝑑𝑜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𝑦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𝑐𝑜𝑠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 + 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𝑠𝑖𝑛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sz="1600" i="1">
                  <a:solidFill>
                    <a:schemeClr val="tx1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 </m:t>
                      </m:r>
                    </m:oMath>
                  </m:oMathPara>
                </a14:m>
                <a:endParaRPr lang="en-US" sz="1600" i="1">
                  <a:solidFill>
                    <a:schemeClr val="tx1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𝑑𝑜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𝜋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, 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𝜋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 = (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𝜋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+ 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𝜋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𝑐𝑜𝑠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𝜋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 + 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𝑠𝑖𝑛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𝜋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sz="1600" i="1">
                  <a:solidFill>
                    <a:schemeClr val="tx1"/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 algn="l">
                  <a:buNone/>
                </a:pPr>
                <a:endParaRPr lang="en-US" sz="1600" i="1">
                  <a:solidFill>
                    <a:schemeClr val="tx1"/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𝑑𝑜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𝜋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, 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𝜋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 = 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−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𝜋</m:t>
                      </m:r>
                    </m:oMath>
                  </m:oMathPara>
                </a14:m>
                <a:endParaRPr lang="en-US" sz="1600" i="1">
                  <a:solidFill>
                    <a:schemeClr val="tx1"/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 algn="l">
                  <a:buNone/>
                </a:pPr>
                <a:endParaRPr lang="en-US" sz="1600" i="1">
                  <a:solidFill>
                    <a:schemeClr val="tx1"/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 algn="l">
                  <a:buNone/>
                </a:pPr>
                <a:endParaRPr lang="en-US" sz="1600" i="1">
                  <a:solidFill>
                    <a:schemeClr val="tx1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  <a:p>
                <a:pPr marL="0" indent="0" algn="l">
                  <a:buNone/>
                </a:pPr>
                <a:endParaRPr lang="en-US" sz="1600" i="1">
                  <a:solidFill>
                    <a:schemeClr val="tx1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𝑑𝑜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𝑑𝑦</m:t>
                          </m:r>
                        </m:den>
                      </m:f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𝑠𝑖𝑛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sz="1600" i="1">
                  <a:solidFill>
                    <a:schemeClr val="tx1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  <a:p>
                <a:pPr marL="0" indent="0" algn="l">
                  <a:buNone/>
                </a:pPr>
                <a:endParaRPr lang="en-US" sz="1600" i="1">
                  <a:solidFill>
                    <a:schemeClr val="tx1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𝑑𝑜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𝑑𝑦</m:t>
                          </m:r>
                        </m:den>
                      </m:f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𝜋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, 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𝜋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 = 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𝑠𝑖𝑛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𝜋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 = 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0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 </m:t>
                      </m:r>
                    </m:oMath>
                  </m:oMathPara>
                </a14:m>
                <a:endParaRPr lang="en-US" sz="1600" i="1">
                  <a:solidFill>
                    <a:schemeClr val="tx1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  <a:p>
                <a:pPr marL="0" indent="0" algn="l">
                  <a:buNone/>
                </a:pPr>
                <a:endParaRPr lang="en-US" sz="1600" i="1">
                  <a:solidFill>
                    <a:schemeClr val="tx1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9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125" y="2654935"/>
                <a:ext cx="4558030" cy="4112260"/>
              </a:xfrm>
              <a:prstGeom prst="rect">
                <a:avLst/>
              </a:prstGeom>
              <a:blipFill rotWithShape="1">
                <a:blip r:embed="rId3"/>
                <a:stretch>
                  <a:fillRect b="-43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/>
          <a:p>
            <a:r>
              <a:rPr lang="en-US"/>
              <a:t>Exercises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7700" y="1584325"/>
                <a:ext cx="10515600" cy="4351338"/>
              </a:xfrm>
            </p:spPr>
            <p:txBody>
              <a:bodyPr/>
              <a:p>
                <a:pPr marL="0" indent="0">
                  <a:buNone/>
                </a:pPr>
                <a:r>
                  <a:rPr lang="en-US"/>
                  <a:t>Draw the computational graph and compute the derivative w.r.t. every input variable of the following functions using the reverse mode and the forward mode:</a:t>
                </a: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𝑓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ℝ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→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ℝ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: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𝑙𝑛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𝑠𝑖𝑛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∙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𝑐𝑜𝑠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))</m:t>
                    </m:r>
                  </m:oMath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𝑓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,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𝑦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,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𝑧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,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𝑞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ℝ</m:t>
                    </m:r>
                    <m:r>
                      <a:rPr lang="en-US" i="1" baseline="30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cs typeface="DejaVu Math TeX Gyre" panose="02000503000000000000" charset="0"/>
                      </a:rPr>
                      <m:t>4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→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ℝ</m:t>
                    </m:r>
                    <m:r>
                      <a:rPr lang="en-US" i="1" baseline="30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cs typeface="DejaVu Math TeX Gyre" panose="02000503000000000000" charset="0"/>
                      </a:rPr>
                      <m:t>2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: </m:t>
                    </m:r>
                    <m:d>
                      <m:dPr>
                        <m:ctrlP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)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∙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𝑧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)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∙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𝑞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𝑓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,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𝑦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ℝ</m:t>
                    </m:r>
                    <m:r>
                      <a:rPr lang="en-US" i="1" baseline="30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cs typeface="DejaVu Math TeX Gyre" panose="02000503000000000000" charset="0"/>
                      </a:rPr>
                      <m:t>2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→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ℝ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: 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+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𝑦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𝑠𝑖𝑛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 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𝑤ℎ𝑒𝑟𝑒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𝜋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𝑎𝑛𝑑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𝑦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𝜋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       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𝑛𝑢𝑚𝑒𝑟𝑖𝑐𝑎𝑙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en-US" i="1">
                    <a:latin typeface="DejaVu Math TeX Gyre" panose="02000503000000000000" charset="0"/>
                    <a:cs typeface="DejaVu Math TeX Gyre" panose="02000503000000000000" charset="0"/>
                  </a:rPr>
                  <a:t> </a:t>
                </a:r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700" y="1584325"/>
                <a:ext cx="10515600" cy="4351338"/>
              </a:xfrm>
              <a:blipFill rotWithShape="1">
                <a:blip r:embed="rId1"/>
                <a:stretch>
                  <a:fillRect b="-273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p>
                <a:r>
                  <a:rPr lang="en-US"/>
                  <a:t>How to efficiently compute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𝑑𝐿</m:t>
                        </m:r>
                      </m:num>
                      <m:den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𝑑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𝜃</m:t>
                        </m:r>
                      </m:den>
                    </m:f>
                  </m:oMath>
                </a14:m>
                <a:r>
                  <a:rPr lang="en-US"/>
                  <a:t> </a:t>
                </a:r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 b="2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7700" y="1825625"/>
                <a:ext cx="10515600" cy="4351338"/>
              </a:xfrm>
            </p:spPr>
            <p:txBody>
              <a:bodyPr/>
              <a:p>
                <a:pPr marL="0" indent="0">
                  <a:buNone/>
                </a:pPr>
                <a:r>
                  <a:rPr lang="en-US"/>
                  <a:t>There are several ways to compute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𝑑𝐿</m:t>
                        </m:r>
                      </m:num>
                      <m:den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𝑑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𝜃</m:t>
                        </m:r>
                      </m:den>
                    </m:f>
                  </m:oMath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/>
              </a:p>
              <a:p>
                <a:r>
                  <a:rPr lang="en-US"/>
                  <a:t>Manual</a:t>
                </a:r>
                <a:endParaRPr lang="en-US"/>
              </a:p>
              <a:p>
                <a:pPr lvl="1"/>
                <a:r>
                  <a:rPr lang="en-US" sz="1800"/>
                  <a:t>Not feasible for complex/deep networks</a:t>
                </a:r>
                <a:endParaRPr lang="en-US"/>
              </a:p>
              <a:p>
                <a:r>
                  <a:rPr lang="en-US"/>
                  <a:t>Symbolic</a:t>
                </a:r>
                <a:endParaRPr lang="en-US"/>
              </a:p>
              <a:p>
                <a:pPr lvl="1"/>
                <a:r>
                  <a:rPr lang="en-US" sz="1800"/>
                  <a:t>Computationally hard or just plain impossible </a:t>
                </a:r>
                <a:endParaRPr lang="en-US"/>
              </a:p>
              <a:p>
                <a:r>
                  <a:rPr lang="en-US"/>
                  <a:t>Automatic</a:t>
                </a:r>
                <a:endParaRPr lang="en-US"/>
              </a:p>
              <a:p>
                <a:pPr lvl="1"/>
                <a:r>
                  <a:rPr lang="en-US"/>
                  <a:t>The go-to solution for machine learning</a:t>
                </a: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700" y="1825625"/>
                <a:ext cx="10515600" cy="4351338"/>
              </a:xfrm>
              <a:blipFill rotWithShape="1">
                <a:blip r:embed="rId2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Chain Rule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561340"/>
          </a:xfrm>
        </p:spPr>
        <p:txBody>
          <a:bodyPr/>
          <a:p>
            <a:pPr marL="0" indent="0">
              <a:buNone/>
            </a:pPr>
            <a:r>
              <a:rPr lang="en-US"/>
              <a:t>A simple Machine Learning model can look like this: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3501390" y="2638425"/>
            <a:ext cx="1185545" cy="1216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Layer 1</a:t>
            </a:r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5391785" y="2638425"/>
            <a:ext cx="1185545" cy="1216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Layer 2</a:t>
            </a:r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7282180" y="2638425"/>
            <a:ext cx="1185545" cy="1216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Layer 3</a:t>
            </a:r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9070975" y="2901950"/>
            <a:ext cx="1165225" cy="6896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output</a:t>
            </a:r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1732915" y="2901950"/>
            <a:ext cx="1165225" cy="6896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input</a:t>
            </a:r>
            <a:endParaRPr lang="en-US"/>
          </a:p>
        </p:txBody>
      </p:sp>
      <p:cxnSp>
        <p:nvCxnSpPr>
          <p:cNvPr id="11" name="Straight Arrow Connector 10"/>
          <p:cNvCxnSpPr>
            <a:stCxn id="9" idx="3"/>
            <a:endCxn id="5" idx="1"/>
          </p:cNvCxnSpPr>
          <p:nvPr/>
        </p:nvCxnSpPr>
        <p:spPr>
          <a:xfrm>
            <a:off x="2898140" y="3246755"/>
            <a:ext cx="60325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6" idx="1"/>
          </p:cNvCxnSpPr>
          <p:nvPr/>
        </p:nvCxnSpPr>
        <p:spPr>
          <a:xfrm>
            <a:off x="4686935" y="3246755"/>
            <a:ext cx="70485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7" idx="1"/>
          </p:cNvCxnSpPr>
          <p:nvPr/>
        </p:nvCxnSpPr>
        <p:spPr>
          <a:xfrm>
            <a:off x="6577330" y="3246755"/>
            <a:ext cx="70485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8" idx="1"/>
          </p:cNvCxnSpPr>
          <p:nvPr/>
        </p:nvCxnSpPr>
        <p:spPr>
          <a:xfrm>
            <a:off x="8467725" y="3246755"/>
            <a:ext cx="60325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ontent Placeholder 2"/>
              <p:cNvSpPr>
                <a:spLocks noGrp="1"/>
              </p:cNvSpPr>
              <p:nvPr/>
            </p:nvSpPr>
            <p:spPr>
              <a:xfrm>
                <a:off x="546735" y="4213225"/>
                <a:ext cx="10515600" cy="24206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80604020202020204" pitchFamily="34" charset="0"/>
                  <a:buChar char="•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/>
                  <a:t>Which can be formalized in:</a:t>
                </a:r>
                <a:endParaRPr lang="en-US"/>
              </a:p>
              <a:p>
                <a:pPr marL="0" indent="0">
                  <a:buNone/>
                </a:pPr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𝑜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𝑙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3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𝑙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𝑙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𝑖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)))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This operation is called </a:t>
                </a:r>
                <a:r>
                  <a:rPr lang="en-US" b="1"/>
                  <a:t>composition</a:t>
                </a:r>
                <a:r>
                  <a:rPr lang="en-US"/>
                  <a:t> can also be written as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𝑙</m:t>
                    </m:r>
                    <m:r>
                      <a:rPr lang="en-US" i="1" baseline="-25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cs typeface="DejaVu Math TeX Gyre" panose="02000503000000000000" charset="0"/>
                      </a:rPr>
                      <m:t>3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∘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𝑙</m:t>
                    </m:r>
                    <m:r>
                      <a:rPr lang="en-US" i="1" baseline="-25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cs typeface="DejaVu Math TeX Gyre" panose="02000503000000000000" charset="0"/>
                      </a:rPr>
                      <m:t>2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∘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𝑙</m:t>
                    </m:r>
                    <m:r>
                      <a:rPr lang="en-US" i="1" baseline="-25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cs typeface="DejaVu Math TeX Gyre" panose="02000503000000000000" charset="0"/>
                      </a:rPr>
                      <m:t>1</m:t>
                    </m:r>
                  </m:oMath>
                </a14:m>
                <a:r>
                  <a:rPr lang="en-US"/>
                  <a:t> </a:t>
                </a:r>
                <a:endParaRPr lang="en-US"/>
              </a:p>
            </p:txBody>
          </p:sp>
        </mc:Choice>
        <mc:Fallback>
          <p:sp>
            <p:nvSpPr>
              <p:cNvPr id="15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735" y="4213225"/>
                <a:ext cx="10515600" cy="242062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Chain Rule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7700" y="1584325"/>
                <a:ext cx="10515600" cy="4811395"/>
              </a:xfrm>
            </p:spPr>
            <p:txBody>
              <a:bodyPr>
                <a:normAutofit fontScale="90000"/>
              </a:bodyPr>
              <a:p>
                <a:pPr marL="0" indent="0">
                  <a:buNone/>
                </a:pPr>
                <a:r>
                  <a:rPr lang="en-US"/>
                  <a:t>You may be familiar with this notation:</a:t>
                </a:r>
                <a:endParaRPr lang="en-US"/>
              </a:p>
              <a:p>
                <a:pPr marL="0" indent="0">
                  <a:buNone/>
                </a:pPr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ℎ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𝑓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𝑔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))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ℎ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’(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𝑓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’(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𝑔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))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𝑔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’(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Unfolding the equation from previous slide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𝑜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=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𝑙</m:t>
                    </m:r>
                    <m:r>
                      <a:rPr lang="en-US" i="1" baseline="-25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cs typeface="DejaVu Math TeX Gyre" panose="02000503000000000000" charset="0"/>
                      </a:rPr>
                      <m:t>3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𝑙</m:t>
                    </m:r>
                    <m:r>
                      <a:rPr lang="en-US" i="1" baseline="-25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cs typeface="DejaVu Math TeX Gyre" panose="02000503000000000000" charset="0"/>
                      </a:rPr>
                      <m:t>2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𝑙</m:t>
                    </m:r>
                    <m:r>
                      <a:rPr lang="en-US" i="1" baseline="-25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cs typeface="DejaVu Math TeX Gyre" panose="02000503000000000000" charset="0"/>
                      </a:rPr>
                      <m:t>1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𝑖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)))</m:t>
                    </m:r>
                  </m:oMath>
                </a14:m>
                <a:r>
                  <a:rPr lang="en-US"/>
                  <a:t>:</a:t>
                </a:r>
                <a:endParaRPr lang="en-US"/>
              </a:p>
              <a:p>
                <a:pPr marL="0" indent="0" algn="l">
                  <a:buNone/>
                </a:pPr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𝑙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𝑖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𝑙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𝑜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𝑙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3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 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 algn="l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The derivative of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𝑜</m:t>
                    </m:r>
                  </m:oMath>
                </a14:m>
                <a:r>
                  <a:rPr lang="en-US"/>
                  <a:t> w.r.t.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𝑖</m:t>
                    </m:r>
                  </m:oMath>
                </a14:m>
                <a:r>
                  <a:rPr lang="en-US"/>
                  <a:t> is then:</a:t>
                </a:r>
                <a:endParaRPr lang="en-US"/>
              </a:p>
              <a:p>
                <a:pPr marL="0" indent="0">
                  <a:buNone/>
                </a:pPr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𝑑𝑜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𝑑𝑖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𝑑𝑜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𝑑𝑖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700" y="1584325"/>
                <a:ext cx="10515600" cy="481139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 Box 15"/>
          <p:cNvSpPr txBox="1"/>
          <p:nvPr/>
        </p:nvSpPr>
        <p:spPr>
          <a:xfrm>
            <a:off x="5180330" y="5638800"/>
            <a:ext cx="65405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The derivative of the composition is the multiplication of the partial derivatives (of the unfolding)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Chain Rule: Example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696585" y="1814830"/>
                <a:ext cx="5997575" cy="4709795"/>
              </a:xfrm>
            </p:spPr>
            <p:txBody>
              <a:bodyPr>
                <a:normAutofit lnSpcReduction="10000"/>
              </a:bodyPr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𝑑𝑜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𝑠𝑖𝑛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𝑤</m:t>
                          </m:r>
                          <m:r>
                            <a:rPr lang="en-US" i="1" baseline="-25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𝑐𝑜𝑠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𝑐𝑜𝑠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 baseline="30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 baseline="30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Finally:</a:t>
                </a: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𝑑𝑜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𝑑𝑜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𝑐𝑜𝑠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 baseline="30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96585" y="1814830"/>
                <a:ext cx="5997575" cy="4709795"/>
              </a:xfrm>
              <a:blipFill rotWithShape="1">
                <a:blip r:embed="rId1"/>
                <a:stretch>
                  <a:fillRect t="-145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/>
              <p:cNvSpPr>
                <a:spLocks noGrp="1"/>
              </p:cNvSpPr>
              <p:nvPr/>
            </p:nvSpPr>
            <p:spPr>
              <a:xfrm>
                <a:off x="784860" y="1814830"/>
                <a:ext cx="4445000" cy="470979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80604020202020204" pitchFamily="34" charset="0"/>
                  <a:buChar char="•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/>
                  <a:t>Given this function:</a:t>
                </a: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𝑜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𝑠𝑖𝑛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 baseline="30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Unfolded:</a:t>
                </a: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 baseline="30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𝑜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𝑠𝑖𝑛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r>
                  <a:rPr lang="en-US"/>
                  <a:t>The derivative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𝑑𝑜</m:t>
                        </m:r>
                      </m:num>
                      <m:den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/>
                  <a:t> is then:</a:t>
                </a:r>
                <a:endParaRPr lang="en-US"/>
              </a:p>
              <a:p>
                <a:pPr marL="0" indent="0">
                  <a:buNone/>
                </a:pPr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𝑑𝑜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𝑑𝑜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4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60" y="1814830"/>
                <a:ext cx="4445000" cy="470979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5199380" y="1752600"/>
            <a:ext cx="0" cy="4813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Chain Rule: Binary Operators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647700" y="1584325"/>
                <a:ext cx="10515600" cy="4811395"/>
              </a:xfrm>
            </p:spPr>
            <p:txBody>
              <a:bodyPr>
                <a:normAutofit lnSpcReduction="20000"/>
              </a:bodyPr>
              <a:p>
                <a:pPr marL="0" indent="0">
                  <a:buNone/>
                </a:pPr>
                <a:r>
                  <a:rPr lang="en-US"/>
                  <a:t>A binary operator is a rule for combining two elements (called operands) to produce another element</a:t>
                </a: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𝑓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: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𝐴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×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𝐵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→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𝐶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A binary operator is </a:t>
                </a:r>
                <a:r>
                  <a:rPr lang="en-US" b="1"/>
                  <a:t>closed </a:t>
                </a:r>
                <a:r>
                  <a:rPr lang="en-US"/>
                  <a:t>if its domain is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𝐴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×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𝐴</m:t>
                    </m:r>
                  </m:oMath>
                </a14:m>
                <a:r>
                  <a:rPr lang="en-US"/>
                  <a:t> and its codomain is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𝐴</m:t>
                    </m:r>
                  </m:oMath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The closed operator in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ℝ</m:t>
                    </m:r>
                  </m:oMath>
                </a14:m>
                <a:r>
                  <a:rPr lang="en-US"/>
                  <a:t> are:</a:t>
                </a:r>
                <a:endParaRPr lang="en-US"/>
              </a:p>
              <a:p>
                <a:r>
                  <a:rPr lang="en-US"/>
                  <a:t>Addition (+)</a:t>
                </a:r>
                <a:endParaRPr lang="en-US"/>
              </a:p>
              <a:p>
                <a:r>
                  <a:rPr lang="en-US"/>
                  <a:t>Subtraction (-)</a:t>
                </a:r>
                <a:endParaRPr lang="en-US"/>
              </a:p>
              <a:p>
                <a:r>
                  <a:rPr lang="en-US"/>
                  <a:t>Multiplication (*)</a:t>
                </a:r>
                <a:endParaRPr lang="en-US"/>
              </a:p>
              <a:p>
                <a:r>
                  <a:rPr lang="en-US"/>
                  <a:t>Division (/)</a:t>
                </a:r>
                <a:endParaRPr lang="en-US"/>
              </a:p>
            </p:txBody>
          </p:sp>
        </mc:Choice>
        <mc:Fallback>
          <p:sp>
            <p:nvSpPr>
              <p:cNvPr id="7" name="Content Placeholder 6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700" y="1584325"/>
                <a:ext cx="10515600" cy="4811395"/>
              </a:xfrm>
              <a:blipFill rotWithShape="1">
                <a:blip r:embed="rId1"/>
                <a:stretch>
                  <a:fillRect t="-40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Chain Rule: Multiple Variables with Binary Operators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647700" y="1584325"/>
                <a:ext cx="10515600" cy="1264920"/>
              </a:xfrm>
            </p:spPr>
            <p:txBody>
              <a:bodyPr>
                <a:normAutofit lnSpcReduction="10000"/>
              </a:bodyPr>
              <a:p>
                <a:pPr marL="0" indent="0">
                  <a:buNone/>
                </a:pPr>
                <a:r>
                  <a:rPr lang="en-US"/>
                  <a:t>Lets an example of the application of the chain rule with multiple variables and binary operators</a:t>
                </a: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𝑜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𝑦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𝑠𝑖𝑛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>
          <p:sp>
            <p:nvSpPr>
              <p:cNvPr id="7" name="Content Placeholder 6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700" y="1584325"/>
                <a:ext cx="10515600" cy="1264920"/>
              </a:xfrm>
              <a:blipFill rotWithShape="1">
                <a:blip r:embed="rId1"/>
                <a:stretch>
                  <a:fillRect b="-4959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>
                <a:spLocks noGrp="1"/>
              </p:cNvSpPr>
              <p:nvPr/>
            </p:nvSpPr>
            <p:spPr>
              <a:xfrm>
                <a:off x="5696585" y="3040380"/>
                <a:ext cx="5997575" cy="348424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80604020202020204" pitchFamily="34" charset="0"/>
                  <a:buChar char="•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𝑑𝑜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𝑤</m:t>
                          </m:r>
                          <m:r>
                            <a:rPr lang="en-US" i="1" baseline="-25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 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𝑤</m:t>
                          </m:r>
                          <m:r>
                            <a:rPr lang="en-US" i="1" baseline="-25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+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𝑑𝑜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r>
                        <a:rPr lang="en-US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𝑐𝑜𝑠</m:t>
                      </m:r>
                      <m:r>
                        <a:rPr lang="en-US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 i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𝑑𝑜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𝑠𝑖𝑛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 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𝑦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r>
                        <a:rPr lang="en-US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𝑐𝑜𝑠</m:t>
                      </m:r>
                      <m:r>
                        <a:rPr lang="en-US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 i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6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6585" y="3040380"/>
                <a:ext cx="5997575" cy="3484245"/>
              </a:xfrm>
              <a:prstGeom prst="rect">
                <a:avLst/>
              </a:prstGeom>
              <a:blipFill rotWithShape="1">
                <a:blip r:embed="rId2"/>
                <a:stretch>
                  <a:fillRect t="-16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/>
              <p:cNvSpPr>
                <a:spLocks noGrp="1"/>
              </p:cNvSpPr>
              <p:nvPr/>
            </p:nvSpPr>
            <p:spPr>
              <a:xfrm>
                <a:off x="754380" y="3040380"/>
                <a:ext cx="4445000" cy="348424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80604020202020204" pitchFamily="34" charset="0"/>
                  <a:buChar char="•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>
                    <a:sym typeface="+mn-ea"/>
                  </a:rPr>
                  <a:t>Lets compute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𝑑𝑜</m:t>
                        </m:r>
                      </m:num>
                      <m:den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>
                    <a:sym typeface="+mn-ea"/>
                  </a:rPr>
                  <a:t> :</a:t>
                </a: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+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𝑦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𝑠𝑖𝑛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𝑜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 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+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𝑦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𝑠𝑖𝑛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𝑐𝑜𝑠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>
          <p:sp>
            <p:nvSpPr>
              <p:cNvPr id="8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" y="3040380"/>
                <a:ext cx="4445000" cy="3484245"/>
              </a:xfrm>
              <a:prstGeom prst="rect">
                <a:avLst/>
              </a:prstGeom>
              <a:blipFill rotWithShape="1">
                <a:blip r:embed="rId3"/>
                <a:stretch>
                  <a:fillRect t="-456" b="-138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/>
          <p:nvPr/>
        </p:nvCxnSpPr>
        <p:spPr>
          <a:xfrm>
            <a:off x="5199380" y="3040380"/>
            <a:ext cx="0" cy="3505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307705" y="2621280"/>
            <a:ext cx="3188335" cy="1348740"/>
          </a:xfrm>
          <a:prstGeom prst="ellipse">
            <a:avLst/>
          </a:prstGeom>
          <a:noFill/>
          <a:ln w="31750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10" idx="4"/>
          </p:cNvCxnSpPr>
          <p:nvPr/>
        </p:nvCxnSpPr>
        <p:spPr>
          <a:xfrm flipH="1">
            <a:off x="8716645" y="3970020"/>
            <a:ext cx="1185545" cy="2115820"/>
          </a:xfrm>
          <a:prstGeom prst="straightConnector1">
            <a:avLst/>
          </a:prstGeom>
          <a:ln w="15875">
            <a:solidFill>
              <a:srgbClr val="C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6927850" y="6096000"/>
            <a:ext cx="35667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The binary operator caused a split on the derivation flow!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9764</Words>
  <Application>WPS Presentation</Application>
  <PresentationFormat>宽屏</PresentationFormat>
  <Paragraphs>755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3" baseType="lpstr">
      <vt:lpstr>Arial</vt:lpstr>
      <vt:lpstr>SimSun</vt:lpstr>
      <vt:lpstr>Wingdings</vt:lpstr>
      <vt:lpstr>Liberation Sans</vt:lpstr>
      <vt:lpstr>DejaVu Math TeX Gyre</vt:lpstr>
      <vt:lpstr>MS Mincho</vt:lpstr>
      <vt:lpstr>C059</vt:lpstr>
      <vt:lpstr>Arial Black</vt:lpstr>
      <vt:lpstr>Microsoft YaHei</vt:lpstr>
      <vt:lpstr>Arial Unicode MS</vt:lpstr>
      <vt:lpstr>SimSun</vt:lpstr>
      <vt:lpstr>Office Theme</vt:lpstr>
      <vt:lpstr>Computational Graphs</vt:lpstr>
      <vt:lpstr>A ubiquitous problem in Machine Learning</vt:lpstr>
      <vt:lpstr>A ubiquitous problem in Machine Learning</vt:lpstr>
      <vt:lpstr>How to efficiently compute  </vt:lpstr>
      <vt:lpstr>Chain Rule</vt:lpstr>
      <vt:lpstr>Chain Rule</vt:lpstr>
      <vt:lpstr>Chain Rule: Example</vt:lpstr>
      <vt:lpstr>Chain Rule: Binary Operators</vt:lpstr>
      <vt:lpstr>Chain Rule: Multiple Variables with Binary Operators</vt:lpstr>
      <vt:lpstr>Chain Rule: Binary Operators</vt:lpstr>
      <vt:lpstr>Chain Rule: Binary Operators</vt:lpstr>
      <vt:lpstr>Computational Graphs</vt:lpstr>
      <vt:lpstr>Computational Graphs: Composition</vt:lpstr>
      <vt:lpstr>Computational Graphs: Composition differentiation</vt:lpstr>
      <vt:lpstr>Computational Graphs: Binary Operator differentiation (dx branch)</vt:lpstr>
      <vt:lpstr>Computational Graphs: Binary Operator differentiation (dy branch) </vt:lpstr>
      <vt:lpstr>Computational Graphs: Addition and Multiplication nodes</vt:lpstr>
      <vt:lpstr>Computational Graphs: Example</vt:lpstr>
      <vt:lpstr>Computational Graphs: Generalization</vt:lpstr>
      <vt:lpstr>Computational Graphs: Reverse Mode Differentiation </vt:lpstr>
      <vt:lpstr>Computational Graphs: Example  in reverse mode</vt:lpstr>
      <vt:lpstr>Computational Graphs: Example  in reverse mode</vt:lpstr>
      <vt:lpstr>Computational Graphs: Generalization Reverse Mode</vt:lpstr>
      <vt:lpstr>Computational Graphs: Forward Mode Differentiation</vt:lpstr>
      <vt:lpstr>Computational Graphs: Example  in forward mode</vt:lpstr>
      <vt:lpstr>Computational Graphs: Example  in forward mode</vt:lpstr>
      <vt:lpstr>Computational Graphs: Generalization Forward Mode</vt:lpstr>
      <vt:lpstr>Computational Graphs: Trade-offs</vt:lpstr>
      <vt:lpstr>Computational Graphs: Numerical Differentiation Frameworks</vt:lpstr>
      <vt:lpstr>Computational Graphs: PyTorch Example</vt:lpstr>
      <vt:lpstr>Exercises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federico</dc:creator>
  <cp:lastModifiedBy>federico</cp:lastModifiedBy>
  <cp:revision>234</cp:revision>
  <dcterms:created xsi:type="dcterms:W3CDTF">2024-09-25T13:35:15Z</dcterms:created>
  <dcterms:modified xsi:type="dcterms:W3CDTF">2024-09-25T13:35:15Z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1033-11.1.0.11719</vt:lpwstr>
  </property>
  <property fmtid="{D5CDD505-2E9C-101B-9397-08002B2CF9AE}" pid="3" name="ICV">
    <vt:lpwstr/>
  </property>
</Properties>
</file>