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5" r:id="rId21"/>
    <p:sldId id="287" r:id="rId23"/>
    <p:sldId id="276" r:id="rId24"/>
    <p:sldId id="277" r:id="rId25"/>
    <p:sldId id="288" r:id="rId26"/>
    <p:sldId id="286" r:id="rId27"/>
    <p:sldId id="289" r:id="rId28"/>
    <p:sldId id="290" r:id="rId29"/>
    <p:sldId id="293" r:id="rId30"/>
    <p:sldId id="291" r:id="rId31"/>
    <p:sldId id="296" r:id="rId32"/>
    <p:sldId id="297" r:id="rId33"/>
    <p:sldId id="298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19"/>
        <p:guide pos="378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0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Computational Graphs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60170"/>
                <a:ext cx="10515600" cy="5634355"/>
              </a:xfrm>
            </p:spPr>
            <p:txBody>
              <a:bodyPr>
                <a:normAutofit fontScale="80000"/>
              </a:bodyPr>
              <a:p>
                <a:pPr marL="0" indent="0">
                  <a:buNone/>
                </a:pPr>
                <a:r>
                  <a:rPr lang="en-US"/>
                  <a:t>Every binary operator cause a </a:t>
                </a:r>
                <a:r>
                  <a:rPr lang="en-US" b="1"/>
                  <a:t>split </a:t>
                </a:r>
                <a:r>
                  <a:rPr lang="en-US"/>
                  <a:t>in the derivation flow.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  <a:r>
                  <a:rPr lang="en-US" b="1"/>
                  <a:t>every</a:t>
                </a:r>
                <a:r>
                  <a:rPr lang="en-US"/>
                  <a:t> </a:t>
                </a:r>
                <a:r>
                  <a:rPr lang="en-US" b="1"/>
                  <a:t>closed binary operator</a:t>
                </a:r>
                <a:r>
                  <a:rPr lang="en-US"/>
                  <a:t> create a </a:t>
                </a:r>
                <a:r>
                  <a:rPr lang="en-US" b="1"/>
                  <a:t>summation</a:t>
                </a:r>
                <a:r>
                  <a:rPr lang="en-US"/>
                  <a:t> of two derivation flows: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+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60170"/>
                <a:ext cx="10515600" cy="5634355"/>
              </a:xfrm>
              <a:blipFill rotWithShape="1">
                <a:blip r:embed="rId1"/>
                <a:stretch>
                  <a:fillRect b="-3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60170"/>
                <a:ext cx="10515600" cy="5318125"/>
              </a:xfrm>
            </p:spPr>
            <p:txBody>
              <a:bodyPr>
                <a:normAutofit fontScale="90000" lnSpcReduction="10000"/>
              </a:bodyPr>
              <a:p>
                <a:pPr marL="0" indent="0">
                  <a:buNone/>
                </a:pPr>
                <a:r>
                  <a:rPr lang="en-US"/>
                  <a:t>In which </a:t>
                </a:r>
                <a:r>
                  <a:rPr lang="en-US" b="1"/>
                  <a:t>each flow</a:t>
                </a:r>
                <a:r>
                  <a:rPr lang="en-US"/>
                  <a:t> is the </a:t>
                </a:r>
                <a:r>
                  <a:rPr lang="en-US" b="1"/>
                  <a:t>derivative</a:t>
                </a:r>
                <a:r>
                  <a:rPr lang="en-US"/>
                  <a:t> of one </a:t>
                </a:r>
                <a:r>
                  <a:rPr lang="en-US" b="1"/>
                  <a:t>operand multiplied </a:t>
                </a:r>
                <a:r>
                  <a:rPr lang="en-US"/>
                  <a:t>for </a:t>
                </a:r>
                <a:r>
                  <a:rPr lang="en-US" b="1">
                    <a:solidFill>
                      <a:schemeClr val="accent1">
                        <a:lumMod val="75000"/>
                      </a:schemeClr>
                    </a:solidFill>
                  </a:rPr>
                  <a:t>some value</a:t>
                </a:r>
                <a:endParaRPr lang="en-US" b="1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+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                              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                            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−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−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60170"/>
                <a:ext cx="10515600" cy="53181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Computational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25939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Computational graphs are a way of expressing and evaluating a mathematical expression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Each operator is represent with a </a:t>
            </a:r>
            <a:r>
              <a:rPr lang="en-US" b="1"/>
              <a:t>node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A node can have </a:t>
            </a:r>
            <a:r>
              <a:rPr lang="en-US" b="1"/>
              <a:t>one or more inputs </a:t>
            </a:r>
            <a:r>
              <a:rPr lang="en-US"/>
              <a:t>and </a:t>
            </a:r>
            <a:r>
              <a:rPr lang="en-US" b="1"/>
              <a:t>one output</a:t>
            </a:r>
            <a:r>
              <a:rPr lang="en-US"/>
              <a:t>. </a:t>
            </a:r>
            <a:endParaRPr lang="en-US" b="1"/>
          </a:p>
        </p:txBody>
      </p:sp>
      <p:sp>
        <p:nvSpPr>
          <p:cNvPr id="6" name="Oval 5"/>
          <p:cNvSpPr/>
          <p:nvPr/>
        </p:nvSpPr>
        <p:spPr>
          <a:xfrm>
            <a:off x="2809240" y="50939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33235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81698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2491740" y="5817870"/>
            <a:ext cx="44196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533140" y="5817870"/>
            <a:ext cx="44323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3233420" y="4583430"/>
            <a:ext cx="0" cy="5105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7140" y="50939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12025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60488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6" name="Straight Arrow Connector 15"/>
          <p:cNvCxnSpPr>
            <a:stCxn id="14" idx="0"/>
            <a:endCxn id="13" idx="3"/>
          </p:cNvCxnSpPr>
          <p:nvPr/>
        </p:nvCxnSpPr>
        <p:spPr>
          <a:xfrm flipV="1">
            <a:off x="7279640" y="5817870"/>
            <a:ext cx="44196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  <a:endCxn id="13" idx="5"/>
          </p:cNvCxnSpPr>
          <p:nvPr/>
        </p:nvCxnSpPr>
        <p:spPr>
          <a:xfrm flipH="1" flipV="1">
            <a:off x="8321040" y="5817870"/>
            <a:ext cx="44323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20" idx="2"/>
          </p:cNvCxnSpPr>
          <p:nvPr/>
        </p:nvCxnSpPr>
        <p:spPr>
          <a:xfrm flipV="1">
            <a:off x="8021320" y="4536440"/>
            <a:ext cx="0" cy="5575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893060" y="417830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x+y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659370" y="416814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x*y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Computational Graphs: Composition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4752340"/>
            <a:ext cx="10515600" cy="13182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We can use a Computational Graph to compute the derivatives of an expression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first method we will see its called </a:t>
            </a:r>
            <a:r>
              <a:rPr lang="en-US" b="1"/>
              <a:t>reverse mode differentiation</a:t>
            </a:r>
            <a:endParaRPr lang="en-US" b="1"/>
          </a:p>
        </p:txBody>
      </p:sp>
      <p:sp>
        <p:nvSpPr>
          <p:cNvPr id="4" name="Oval 3"/>
          <p:cNvSpPr/>
          <p:nvPr/>
        </p:nvSpPr>
        <p:spPr>
          <a:xfrm>
            <a:off x="1940560" y="32759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78205" y="35159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140" y="32759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085080" y="351599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96340" y="3700145"/>
            <a:ext cx="7442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88920" y="3700145"/>
            <a:ext cx="7442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1" idx="1"/>
          </p:cNvCxnSpPr>
          <p:nvPr/>
        </p:nvCxnSpPr>
        <p:spPr>
          <a:xfrm>
            <a:off x="4381500" y="3700145"/>
            <a:ext cx="7035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/>
              <p:cNvSpPr>
                <a:spLocks noGrp="1"/>
              </p:cNvSpPr>
              <p:nvPr/>
            </p:nvSpPr>
            <p:spPr>
              <a:xfrm>
                <a:off x="774700" y="1711325"/>
                <a:ext cx="10515600" cy="1532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A </a:t>
                </a:r>
                <a:r>
                  <a:rPr lang="en-US" b="1"/>
                  <a:t>composition </a:t>
                </a:r>
                <a:r>
                  <a:rPr lang="en-US"/>
                  <a:t>in a computational graph is a </a:t>
                </a:r>
                <a:r>
                  <a:rPr lang="en-US" b="1"/>
                  <a:t>simple flow</a:t>
                </a:r>
                <a:r>
                  <a:rPr lang="en-US"/>
                  <a:t>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For example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27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711325"/>
                <a:ext cx="10515600" cy="1532890"/>
              </a:xfrm>
              <a:prstGeom prst="rect">
                <a:avLst/>
              </a:prstGeom>
              <a:blipFill rotWithShape="1">
                <a:blip r:embed="rId1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Computational Graphs: Composition differentiation</a:t>
            </a: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1910715"/>
              </a:xfrm>
            </p:spPr>
            <p:txBody>
              <a:bodyPr>
                <a:normAutofit fontScale="90000" lnSpcReduction="2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1910715"/>
              </a:xfrm>
              <a:blipFill rotWithShape="1">
                <a:blip r:embed="rId1"/>
                <a:stretch>
                  <a:fillRect t="-499" b="-403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759835" y="45034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031365" y="47434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08065" y="45034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456295" y="474345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cxnSp>
        <p:nvCxnSpPr>
          <p:cNvPr id="22" name="Straight Arrow Connector 21"/>
          <p:cNvCxnSpPr>
            <a:stCxn id="5" idx="3"/>
            <a:endCxn id="4" idx="2"/>
          </p:cNvCxnSpPr>
          <p:nvPr/>
        </p:nvCxnSpPr>
        <p:spPr>
          <a:xfrm>
            <a:off x="2349500" y="4927600"/>
            <a:ext cx="14103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2"/>
          </p:cNvCxnSpPr>
          <p:nvPr/>
        </p:nvCxnSpPr>
        <p:spPr>
          <a:xfrm>
            <a:off x="4608195" y="4927600"/>
            <a:ext cx="149987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1" idx="1"/>
          </p:cNvCxnSpPr>
          <p:nvPr/>
        </p:nvCxnSpPr>
        <p:spPr>
          <a:xfrm>
            <a:off x="6956425" y="4927600"/>
            <a:ext cx="149987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5080572" y="4559236"/>
                <a:ext cx="5549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accent1"/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 baseline="-25000">
                  <a:solidFill>
                    <a:schemeClr val="accent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72" y="4559236"/>
                <a:ext cx="55499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03" t="-155" r="10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79920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52645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9500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1"/>
              <p:nvPr/>
            </p:nvSpPr>
            <p:spPr>
              <a:xfrm>
                <a:off x="5060252" y="5255196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52" y="5255196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 l="-86" t="-91" r="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7210362" y="5255196"/>
                <a:ext cx="1189990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den>
                      </m:f>
                      <m:r>
                        <a:rPr lang="en-US" i="1" baseline="-25000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62" y="5255196"/>
                <a:ext cx="1189990" cy="628015"/>
              </a:xfrm>
              <a:prstGeom prst="rect">
                <a:avLst/>
              </a:prstGeom>
              <a:blipFill rotWithShape="1">
                <a:blip r:embed="rId4"/>
                <a:stretch>
                  <a:fillRect l="-48" t="-91" r="48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2720912" y="5295836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2" y="5295836"/>
                <a:ext cx="667385" cy="628015"/>
              </a:xfrm>
              <a:prstGeom prst="rect">
                <a:avLst/>
              </a:prstGeom>
              <a:blipFill rotWithShape="1">
                <a:blip r:embed="rId5"/>
                <a:stretch>
                  <a:fillRect l="-86" t="-91" r="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147820" y="4138930"/>
            <a:ext cx="27285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388360" y="3632835"/>
            <a:ext cx="465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1"/>
                </a:solidFill>
              </a:rPr>
              <a:t>Composition in the forward path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47820" y="6632575"/>
            <a:ext cx="2728595" cy="0"/>
          </a:xfrm>
          <a:prstGeom prst="straightConnector1">
            <a:avLst/>
          </a:prstGeom>
          <a:ln w="2540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388360" y="6149975"/>
            <a:ext cx="465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Multiplication in the backward path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56620" cy="1325880"/>
          </a:xfrm>
        </p:spPr>
        <p:txBody>
          <a:bodyPr/>
          <a:p>
            <a:r>
              <a:rPr lang="en-US" sz="1800"/>
              <a:t>Computational Graphs: Binary Operator </a:t>
            </a:r>
            <a:r>
              <a:rPr lang="en-US" sz="1800">
                <a:sym typeface="+mn-ea"/>
              </a:rPr>
              <a:t>differentiation </a:t>
            </a:r>
            <a:r>
              <a:rPr lang="en-US" sz="1800">
                <a:solidFill>
                  <a:srgbClr val="FF0000"/>
                </a:solidFill>
              </a:rPr>
              <a:t>(dx branch)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  <a:blipFill rotWithShape="1">
                <a:blip r:embed="rId1"/>
                <a:stretch>
                  <a:fillRect b="-22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665210" y="32137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25" name="Straight Arrow Connector 24"/>
          <p:cNvCxnSpPr>
            <a:endCxn id="9" idx="3"/>
          </p:cNvCxnSpPr>
          <p:nvPr/>
        </p:nvCxnSpPr>
        <p:spPr>
          <a:xfrm flipV="1">
            <a:off x="8260715" y="3937635"/>
            <a:ext cx="528955" cy="686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5"/>
          </p:cNvCxnSpPr>
          <p:nvPr/>
        </p:nvCxnSpPr>
        <p:spPr>
          <a:xfrm flipH="1" flipV="1">
            <a:off x="9389110" y="3937635"/>
            <a:ext cx="51371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flipV="1">
            <a:off x="9089390" y="2294255"/>
            <a:ext cx="0" cy="9194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3790315" y="4062095"/>
            <a:ext cx="1186180" cy="8661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5"/>
          </p:cNvCxnSpPr>
          <p:nvPr/>
        </p:nvCxnSpPr>
        <p:spPr>
          <a:xfrm>
            <a:off x="4802505" y="4801235"/>
            <a:ext cx="624205" cy="1130300"/>
          </a:xfrm>
          <a:prstGeom prst="straightConnector1">
            <a:avLst/>
          </a:prstGeom>
          <a:ln w="2222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802505" y="593153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This is zero!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931275" y="2354580"/>
            <a:ext cx="0" cy="81788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095615" y="3880485"/>
            <a:ext cx="528955" cy="68643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38"/>
              <p:cNvSpPr txBox="1"/>
              <p:nvPr/>
            </p:nvSpPr>
            <p:spPr>
              <a:xfrm>
                <a:off x="6480810" y="4745990"/>
                <a:ext cx="1070610" cy="62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9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810" y="4745990"/>
                <a:ext cx="1070610" cy="628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39"/>
              <p:cNvSpPr txBox="1"/>
              <p:nvPr/>
            </p:nvSpPr>
            <p:spPr>
              <a:xfrm>
                <a:off x="7628890" y="382651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0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90" y="3826510"/>
                <a:ext cx="727710" cy="3708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7172960" y="4979035"/>
            <a:ext cx="578485" cy="70802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428230" y="5034280"/>
            <a:ext cx="581025" cy="7461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286365" y="5055870"/>
            <a:ext cx="586740" cy="8972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56620" cy="1325880"/>
          </a:xfrm>
        </p:spPr>
        <p:txBody>
          <a:bodyPr/>
          <a:p>
            <a:r>
              <a:rPr lang="en-US" sz="1800"/>
              <a:t>Computational Graphs: Binary Operator </a:t>
            </a:r>
            <a:r>
              <a:rPr lang="en-US" sz="1800">
                <a:sym typeface="+mn-ea"/>
              </a:rPr>
              <a:t>differentiation </a:t>
            </a:r>
            <a:r>
              <a:rPr lang="en-US" sz="1800">
                <a:solidFill>
                  <a:srgbClr val="FF0000"/>
                </a:solidFill>
              </a:rPr>
              <a:t>(dy branch)</a:t>
            </a:r>
            <a:r>
              <a:rPr lang="en-US" sz="1800"/>
              <a:t> 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  <a:blipFill rotWithShape="1">
                <a:blip r:embed="rId1"/>
                <a:stretch>
                  <a:fillRect b="-55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654810" y="4102735"/>
            <a:ext cx="1186180" cy="8661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5"/>
            <a:endCxn id="34" idx="1"/>
          </p:cNvCxnSpPr>
          <p:nvPr/>
        </p:nvCxnSpPr>
        <p:spPr>
          <a:xfrm>
            <a:off x="2667000" y="4841875"/>
            <a:ext cx="2135505" cy="1273810"/>
          </a:xfrm>
          <a:prstGeom prst="straightConnector1">
            <a:avLst/>
          </a:prstGeom>
          <a:ln w="2222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802505" y="593153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This is zero!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665210" y="32137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5" name="Straight Arrow Connector 4"/>
          <p:cNvCxnSpPr>
            <a:endCxn id="4" idx="3"/>
          </p:cNvCxnSpPr>
          <p:nvPr/>
        </p:nvCxnSpPr>
        <p:spPr>
          <a:xfrm flipV="1">
            <a:off x="8260715" y="3937635"/>
            <a:ext cx="528955" cy="686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5"/>
          </p:cNvCxnSpPr>
          <p:nvPr/>
        </p:nvCxnSpPr>
        <p:spPr>
          <a:xfrm flipH="1" flipV="1">
            <a:off x="9389110" y="3937635"/>
            <a:ext cx="51371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9089390" y="2294255"/>
            <a:ext cx="0" cy="9194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9257665" y="2365375"/>
            <a:ext cx="0" cy="81788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576435" y="3846830"/>
            <a:ext cx="468630" cy="59372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10841990" y="4780280"/>
                <a:ext cx="1082040" cy="675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990" y="4780280"/>
                <a:ext cx="1082040" cy="6756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9825990" y="3738880"/>
                <a:ext cx="716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990" y="3738880"/>
                <a:ext cx="71628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367270" y="5063490"/>
            <a:ext cx="581025" cy="7461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255250" y="5097145"/>
            <a:ext cx="668655" cy="8661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0513060" y="5079365"/>
            <a:ext cx="533400" cy="648970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Addition and Multiplication nodes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5885" y="29089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78305" y="44932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90975" y="44932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1837690" y="3632835"/>
            <a:ext cx="92265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359785" y="3632835"/>
            <a:ext cx="79057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19" idx="2"/>
          </p:cNvCxnSpPr>
          <p:nvPr/>
        </p:nvCxnSpPr>
        <p:spPr>
          <a:xfrm flipV="1">
            <a:off x="3060065" y="2186940"/>
            <a:ext cx="0" cy="721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698115" y="181864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x+y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984490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26910" y="44723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339580" y="44723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21" name="Straight Arrow Connector 20"/>
          <p:cNvCxnSpPr>
            <a:stCxn id="5" idx="0"/>
            <a:endCxn id="4" idx="3"/>
          </p:cNvCxnSpPr>
          <p:nvPr/>
        </p:nvCxnSpPr>
        <p:spPr>
          <a:xfrm flipV="1">
            <a:off x="7186295" y="3611880"/>
            <a:ext cx="92265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4" idx="5"/>
          </p:cNvCxnSpPr>
          <p:nvPr/>
        </p:nvCxnSpPr>
        <p:spPr>
          <a:xfrm flipH="1" flipV="1">
            <a:off x="8708390" y="3611880"/>
            <a:ext cx="79057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24" idx="2"/>
          </p:cNvCxnSpPr>
          <p:nvPr/>
        </p:nvCxnSpPr>
        <p:spPr>
          <a:xfrm flipV="1">
            <a:off x="8408670" y="2165985"/>
            <a:ext cx="0" cy="721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046720" y="1797685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x*y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1971675" y="37782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3821430" y="382968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7252970" y="37363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237345" y="37572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1174750" y="5125085"/>
                <a:ext cx="3580130" cy="176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0" y="5125085"/>
                <a:ext cx="3580130" cy="17672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6266180" y="5039995"/>
                <a:ext cx="4284980" cy="176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80" y="5039995"/>
                <a:ext cx="4284980" cy="17672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3576955" y="5132070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698115" y="5939155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926195" y="5039995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984490" y="5852160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Example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2305" y="38798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421130" y="286829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734695" y="1584325"/>
                <a:ext cx="10722610" cy="64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/>
                  <a:t>Let compute the Computational Graph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  <a:p>
                <a:pPr algn="l"/>
                <a:endParaRPr lang="en-US"/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" y="1584325"/>
                <a:ext cx="10722610" cy="6477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2"/>
          <p:cNvSpPr txBox="1"/>
          <p:nvPr/>
        </p:nvSpPr>
        <p:spPr>
          <a:xfrm>
            <a:off x="1102995" y="268414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072515" y="47282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390650" y="4304030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421130" y="286829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4050665" y="391858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02305" y="24453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050665" y="286956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141720" y="361886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93360" y="31946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384415" y="343471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93010" y="454406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31415" y="3250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558280" y="3204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 Box 44"/>
              <p:cNvSpPr txBox="1"/>
              <p:nvPr/>
            </p:nvSpPr>
            <p:spPr>
              <a:xfrm>
                <a:off x="734695" y="5325745"/>
                <a:ext cx="10722610" cy="108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/>
                  <a:t>There are two ways of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using a computational graph</a:t>
                </a:r>
                <a:r>
                  <a:rPr lang="en-US"/>
                  <a:t>:</a:t>
                </a:r>
                <a:endParaRPr lang="en-US"/>
              </a:p>
              <a:p>
                <a:pPr marL="285750" indent="-285750" algn="l">
                  <a:buFont typeface="Arial" panose="02080604020202020204" pitchFamily="34" charset="0"/>
                  <a:buChar char="•"/>
                </a:pPr>
                <a:r>
                  <a:rPr lang="en-US"/>
                  <a:t>Forward Mode Differentiation</a:t>
                </a:r>
                <a:endParaRPr lang="en-US"/>
              </a:p>
              <a:p>
                <a:pPr marL="285750" indent="-285750" algn="l">
                  <a:buFont typeface="Arial" panose="02080604020202020204" pitchFamily="34" charset="0"/>
                  <a:buChar char="•"/>
                </a:pPr>
                <a:r>
                  <a:rPr lang="en-US"/>
                  <a:t>Reverse Mode </a:t>
                </a:r>
                <a:r>
                  <a:rPr lang="en-US">
                    <a:sym typeface="+mn-ea"/>
                  </a:rPr>
                  <a:t>Differentiation</a:t>
                </a:r>
                <a:endParaRPr lang="en-US"/>
              </a:p>
            </p:txBody>
          </p:sp>
        </mc:Choice>
        <mc:Fallback>
          <p:sp>
            <p:nvSpPr>
              <p:cNvPr id="4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" y="5325745"/>
                <a:ext cx="10722610" cy="1089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09215" y="387032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828040" y="2357755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09905" y="21736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70865" y="49593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889000" y="4294505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828040" y="235775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457575" y="3408045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09215" y="19348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457575" y="235902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548630" y="310832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00270" y="26841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791325" y="292417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487170" y="163639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70" y="1636395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07790" y="186563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90" y="1865630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018280" y="381762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80" y="3817620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17065" y="282448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2824480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17065" y="4612005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4612005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7647940" y="564451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2" name="Straight Arrow Connector 11"/>
          <p:cNvCxnSpPr>
            <a:stCxn id="19" idx="3"/>
          </p:cNvCxnSpPr>
          <p:nvPr/>
        </p:nvCxnSpPr>
        <p:spPr>
          <a:xfrm>
            <a:off x="5866765" y="463296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548630" y="44488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518150" y="649287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22" name="Straight Arrow Connector 21"/>
          <p:cNvCxnSpPr>
            <a:stCxn id="21" idx="3"/>
            <a:endCxn id="10" idx="2"/>
          </p:cNvCxnSpPr>
          <p:nvPr/>
        </p:nvCxnSpPr>
        <p:spPr>
          <a:xfrm flipV="1">
            <a:off x="5836285" y="606869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26" idx="2"/>
          </p:cNvCxnSpPr>
          <p:nvPr/>
        </p:nvCxnSpPr>
        <p:spPr>
          <a:xfrm>
            <a:off x="5866765" y="463296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9" idx="3"/>
          </p:cNvCxnSpPr>
          <p:nvPr/>
        </p:nvCxnSpPr>
        <p:spPr>
          <a:xfrm flipV="1">
            <a:off x="8496300" y="568325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47940" y="42100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7" name="Straight Arrow Connector 26"/>
          <p:cNvCxnSpPr>
            <a:stCxn id="26" idx="6"/>
            <a:endCxn id="29" idx="1"/>
          </p:cNvCxnSpPr>
          <p:nvPr/>
        </p:nvCxnSpPr>
        <p:spPr>
          <a:xfrm>
            <a:off x="8496300" y="463423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6"/>
            <a:endCxn id="30" idx="1"/>
          </p:cNvCxnSpPr>
          <p:nvPr/>
        </p:nvCxnSpPr>
        <p:spPr>
          <a:xfrm>
            <a:off x="10587355" y="538353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738995" y="49593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1830050" y="519938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938645" y="630872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877050" y="501523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6384290" y="426466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90" y="4264660"/>
                <a:ext cx="9874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>
                <a:off x="8896350" y="446913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50" y="4469130"/>
                <a:ext cx="803910" cy="3708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>
                <a:off x="8945245" y="590423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45" y="5904230"/>
                <a:ext cx="92011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5"/>
          <p:cNvSpPr txBox="1"/>
          <p:nvPr/>
        </p:nvSpPr>
        <p:spPr>
          <a:xfrm>
            <a:off x="11003915" y="496951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ubiquitous problem in Machine Learning</a:t>
            </a: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4020"/>
                <a:ext cx="10515600" cy="4351338"/>
              </a:xfrm>
            </p:spPr>
            <p:txBody>
              <a:bodyPr/>
              <a:p>
                <a:r>
                  <a:rPr lang="en-US"/>
                  <a:t>You have some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</m:oMath>
                </a14:m>
                <a:r>
                  <a:rPr lang="en-US"/>
                  <a:t> which depends on some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: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|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/>
                  <a:t>You have some example input-output pairs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...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For each input-output pair you can compute an error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r>
                  <a:rPr lang="en-US"/>
                  <a:t> between the output of f and the actual y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|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endParaRPr lang="en-US"/>
              </a:p>
              <a:p>
                <a:r>
                  <a:rPr lang="en-US"/>
                  <a:t>You want to find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for which the error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r>
                  <a:rPr lang="en-US"/>
                  <a:t> is minimum (on average)</a:t>
                </a: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(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  <m:r>
                              <a:rPr lang="en-US" i="1" baseline="-25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uFillTx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,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uFillTx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)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∈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[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|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 ]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4020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Reverse Mode </a:t>
            </a:r>
            <a:r>
              <a:rPr lang="en-US">
                <a:sym typeface="+mn-ea"/>
              </a:rPr>
              <a:t>Differentiation 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2305" y="38798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421130" y="286829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34695" y="1584325"/>
            <a:ext cx="1072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Lets start with the Reverse Mode </a:t>
            </a:r>
            <a:r>
              <a:rPr lang="en-US">
                <a:sym typeface="+mn-ea"/>
              </a:rPr>
              <a:t>Differentiation 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02995" y="268414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072515" y="47282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390650" y="4304030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421130" y="286829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4050665" y="391858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02305" y="24453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050665" y="286956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141720" y="361886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93360" y="31946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384415" y="343471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93010" y="454406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31415" y="3250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558280" y="3204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734695" y="5325745"/>
            <a:ext cx="10722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To compute the </a:t>
            </a:r>
            <a:r>
              <a:rPr lang="en-US" b="1"/>
              <a:t>derivative </a:t>
            </a:r>
            <a:r>
              <a:rPr lang="en-US"/>
              <a:t>of the </a:t>
            </a:r>
            <a:r>
              <a:rPr lang="en-US" b="1"/>
              <a:t>output </a:t>
            </a:r>
            <a:r>
              <a:rPr lang="en-US"/>
              <a:t>w.r.t. to one </a:t>
            </a:r>
            <a:r>
              <a:rPr lang="en-US" b="1"/>
              <a:t>input </a:t>
            </a:r>
            <a:r>
              <a:rPr lang="en-US"/>
              <a:t>you have to find </a:t>
            </a:r>
            <a:r>
              <a:rPr lang="en-US" b="1"/>
              <a:t>all possible paths</a:t>
            </a:r>
            <a:r>
              <a:rPr lang="en-US"/>
              <a:t> from the </a:t>
            </a:r>
            <a:r>
              <a:rPr lang="en-US" b="1"/>
              <a:t>output </a:t>
            </a:r>
            <a:r>
              <a:rPr lang="en-US"/>
              <a:t>to the </a:t>
            </a:r>
            <a:r>
              <a:rPr lang="en-US" b="1"/>
              <a:t>input </a:t>
            </a:r>
            <a:r>
              <a:rPr lang="en-US"/>
              <a:t>and </a:t>
            </a:r>
            <a:r>
              <a:rPr lang="en-US" b="1"/>
              <a:t>multiply the partial values over each path</a:t>
            </a:r>
            <a:r>
              <a:rPr lang="en-US"/>
              <a:t> and </a:t>
            </a:r>
            <a:r>
              <a:rPr lang="en-US" b="1"/>
              <a:t>sum all the results</a:t>
            </a:r>
            <a:endParaRPr lang="en-US"/>
          </a:p>
        </p:txBody>
      </p:sp>
      <p:cxnSp>
        <p:nvCxnSpPr>
          <p:cNvPr id="4" name="Straight Arrow Connector 3"/>
          <p:cNvCxnSpPr>
            <a:stCxn id="32" idx="0"/>
            <a:endCxn id="5" idx="1"/>
          </p:cNvCxnSpPr>
          <p:nvPr/>
        </p:nvCxnSpPr>
        <p:spPr>
          <a:xfrm flipV="1">
            <a:off x="5553075" y="2140585"/>
            <a:ext cx="3973830" cy="3456940"/>
          </a:xfrm>
          <a:prstGeom prst="straightConnector1">
            <a:avLst/>
          </a:prstGeom>
          <a:ln w="28575">
            <a:solidFill>
              <a:srgbClr val="FF33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238500" y="5597525"/>
            <a:ext cx="4628515" cy="431165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526905" y="1679575"/>
            <a:ext cx="2473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Because each path is a composition of operations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69275" y="5621020"/>
            <a:ext cx="2416810" cy="3454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0"/>
            <a:endCxn id="9" idx="2"/>
          </p:cNvCxnSpPr>
          <p:nvPr/>
        </p:nvCxnSpPr>
        <p:spPr>
          <a:xfrm flipV="1">
            <a:off x="9377680" y="4849495"/>
            <a:ext cx="32385" cy="771525"/>
          </a:xfrm>
          <a:prstGeom prst="straightConnector1">
            <a:avLst/>
          </a:prstGeom>
          <a:ln w="28575">
            <a:solidFill>
              <a:srgbClr val="FF33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173085" y="3373120"/>
            <a:ext cx="2473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  <a:sym typeface="+mn-ea"/>
              </a:rPr>
              <a:t>Because </a:t>
            </a:r>
            <a:r>
              <a:rPr lang="en-US">
                <a:solidFill>
                  <a:srgbClr val="FF0000"/>
                </a:solidFill>
              </a:rPr>
              <a:t>each split represent a binary operator with two derivation flows to be summed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5" grpId="0"/>
      <p:bldP spid="7" grpId="0" bldLvl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reverse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34835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298575" y="233680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21526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49960" y="41967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68095" y="377253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8575" y="233680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38709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9138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3807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019165" y="308737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6631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261860" y="290322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370455" y="4012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308860" y="27190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435725" y="2673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606415" y="3220720"/>
            <a:ext cx="1635125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524885" y="2488565"/>
            <a:ext cx="2105025" cy="73596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552575" y="2416810"/>
            <a:ext cx="1982470" cy="7175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9705" y="3286125"/>
            <a:ext cx="1948180" cy="139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00095" y="3286125"/>
            <a:ext cx="1974215" cy="31432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1623695" y="2447925"/>
            <a:ext cx="1704975" cy="117157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949960" y="5632450"/>
                <a:ext cx="375031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5632450"/>
                <a:ext cx="3750310" cy="6280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b="0"/>
                  <a:t> </a:t>
                </a:r>
                <a:r>
                  <a:rPr lang="en-US">
                    <a:sym typeface="+mn-ea"/>
                  </a:rPr>
                  <a:t>in </a:t>
                </a:r>
                <a:r>
                  <a:rPr lang="en-US">
                    <a:solidFill>
                      <a:srgbClr val="FF0000"/>
                    </a:solidFill>
                    <a:sym typeface="+mn-ea"/>
                  </a:rPr>
                  <a:t>reverse mode</a:t>
                </a:r>
                <a:endParaRPr lang="en-US" b="0">
                  <a:solidFill>
                    <a:srgbClr val="FF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34835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298575" y="233680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21526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49960" y="41967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68095" y="377253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8575" y="233680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38709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9138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3807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019165" y="308737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6631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261860" y="290322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370455" y="4012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308860" y="27190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435725" y="2673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5259705" y="3286125"/>
            <a:ext cx="1948180" cy="139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00095" y="3286125"/>
            <a:ext cx="1974215" cy="31432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96670" y="3602355"/>
            <a:ext cx="2013585" cy="6743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949960" y="5632450"/>
                <a:ext cx="1645285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5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5632450"/>
                <a:ext cx="1645285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 Reverse Mode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1130" y="43611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909955" y="28486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1820" y="26644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2780" y="54502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970915" y="47853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909955" y="28486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539490" y="38989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91130" y="24257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539490" y="28498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630545" y="35991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82185" y="31750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873240" y="34150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5755640" y="5290185"/>
            <a:ext cx="6021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Reverse Mode Differentiation</a:t>
            </a:r>
            <a:r>
              <a:rPr lang="en-US">
                <a:solidFill>
                  <a:srgbClr val="FF0000"/>
                </a:solidFill>
              </a:rPr>
              <a:t> you can compute the </a:t>
            </a:r>
            <a:r>
              <a:rPr lang="en-US" b="1">
                <a:solidFill>
                  <a:srgbClr val="FF0000"/>
                </a:solidFill>
              </a:rPr>
              <a:t>partial derivatives</a:t>
            </a:r>
            <a:r>
              <a:rPr lang="en-US">
                <a:solidFill>
                  <a:srgbClr val="FF0000"/>
                </a:solidFill>
              </a:rPr>
              <a:t> of </a:t>
            </a:r>
            <a:r>
              <a:rPr lang="en-US" b="1">
                <a:solidFill>
                  <a:srgbClr val="FF0000"/>
                </a:solidFill>
              </a:rPr>
              <a:t>one output</a:t>
            </a:r>
            <a:r>
              <a:rPr lang="en-US">
                <a:solidFill>
                  <a:srgbClr val="FF0000"/>
                </a:solidFill>
              </a:rPr>
              <a:t> with respect to </a:t>
            </a:r>
            <a:r>
              <a:rPr lang="en-US" b="1">
                <a:solidFill>
                  <a:srgbClr val="FF0000"/>
                </a:solidFill>
              </a:rPr>
              <a:t>every input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one pass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Forward Mode Differentiation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30520" y="37515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3649345" y="22390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331210" y="20548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392170" y="48406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3710305" y="41757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3649345" y="22390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6278880" y="32893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30520" y="18161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6278880" y="22402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8369935" y="29895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521575" y="25654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9612630" y="28054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4308475" y="15176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75" y="15176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6729095" y="17468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95" y="17468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6839585" y="36988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585" y="36988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4738370" y="27057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0" y="27057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4738370" y="44932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0" y="44932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2050415" y="1924685"/>
                <a:ext cx="114935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15" y="1924685"/>
                <a:ext cx="1149350" cy="6280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2035175" y="4710430"/>
                <a:ext cx="1164590" cy="62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175" y="4710430"/>
                <a:ext cx="1164590" cy="6286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38"/>
          <p:cNvSpPr txBox="1"/>
          <p:nvPr/>
        </p:nvSpPr>
        <p:spPr>
          <a:xfrm>
            <a:off x="251460" y="2945130"/>
            <a:ext cx="1419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Start here!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071235" y="4840605"/>
            <a:ext cx="60445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Start </a:t>
            </a:r>
            <a:r>
              <a:rPr lang="en-US"/>
              <a:t>from the </a:t>
            </a:r>
            <a:r>
              <a:rPr lang="en-US" b="1"/>
              <a:t>inputs</a:t>
            </a:r>
            <a:r>
              <a:rPr lang="en-US"/>
              <a:t>, set the </a:t>
            </a:r>
            <a:r>
              <a:rPr lang="en-US" b="1"/>
              <a:t>initial derivative </a:t>
            </a:r>
            <a:r>
              <a:rPr lang="en-US"/>
              <a:t>of the </a:t>
            </a:r>
            <a:r>
              <a:rPr lang="en-US" b="1"/>
              <a:t>variable </a:t>
            </a:r>
            <a:r>
              <a:rPr lang="en-US"/>
              <a:t>you want to compute w.r.t. to </a:t>
            </a:r>
            <a:r>
              <a:rPr lang="en-US" b="1"/>
              <a:t>1</a:t>
            </a:r>
            <a:r>
              <a:rPr lang="en-US"/>
              <a:t>. Set the </a:t>
            </a:r>
            <a:r>
              <a:rPr lang="en-US" b="1"/>
              <a:t>other </a:t>
            </a:r>
            <a:r>
              <a:rPr lang="en-US"/>
              <a:t>derivatives to </a:t>
            </a:r>
            <a:r>
              <a:rPr lang="en-US" b="1"/>
              <a:t>0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Compute forward </a:t>
            </a:r>
            <a:r>
              <a:rPr lang="en-US" b="1"/>
              <a:t>multiplying</a:t>
            </a:r>
            <a:r>
              <a:rPr lang="en-US" b="1"/>
              <a:t> the values </a:t>
            </a:r>
            <a:r>
              <a:rPr lang="en-US"/>
              <a:t>over the </a:t>
            </a:r>
            <a:r>
              <a:rPr lang="en-US" b="1"/>
              <a:t>edges </a:t>
            </a:r>
            <a:r>
              <a:rPr lang="en-US"/>
              <a:t>and </a:t>
            </a:r>
            <a:r>
              <a:rPr lang="en-US" b="1"/>
              <a:t>summing</a:t>
            </a:r>
            <a:r>
              <a:rPr lang="en-US"/>
              <a:t> when </a:t>
            </a:r>
            <a:r>
              <a:rPr lang="en-US" b="1"/>
              <a:t>joining</a:t>
            </a:r>
            <a:r>
              <a:rPr lang="en-US" b="1"/>
              <a:t> paths</a:t>
            </a:r>
            <a:endParaRPr lang="en-US" b="1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9605" y="3470275"/>
            <a:ext cx="623570" cy="0"/>
          </a:xfrm>
          <a:prstGeom prst="straightConnector1">
            <a:avLst/>
          </a:prstGeom>
          <a:ln w="222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20320" y="3606800"/>
            <a:ext cx="1882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Let’s differentiate w.r.t. x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forward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47390" y="49733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1290955" y="2561590"/>
            <a:ext cx="2080895" cy="2536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72820" y="23774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72820" y="59035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90955" y="5397500"/>
            <a:ext cx="1956435" cy="6902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0955" y="2561590"/>
            <a:ext cx="2099310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5750" y="3611880"/>
            <a:ext cx="2880995" cy="1785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90265" y="21386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238625" y="2562860"/>
            <a:ext cx="2738120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7700645" y="3312160"/>
            <a:ext cx="37541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2285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1454765" y="312801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35860" y="50977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40305" y="36461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9413875" y="28879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7240905" y="5903595"/>
                <a:ext cx="375031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5" y="5903595"/>
                <a:ext cx="3750310" cy="6280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452120" y="59035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" y="2378710"/>
            <a:ext cx="33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2110740" y="265811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40" y="2658110"/>
                <a:ext cx="9874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2"/>
          <p:cNvSpPr txBox="1"/>
          <p:nvPr/>
        </p:nvSpPr>
        <p:spPr>
          <a:xfrm>
            <a:off x="2440305" y="43205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440305" y="583819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4516755" y="2949575"/>
                <a:ext cx="1802765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2949575"/>
                <a:ext cx="1802765" cy="3708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7825105" y="3496310"/>
                <a:ext cx="3395345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05" y="3496310"/>
                <a:ext cx="3395345" cy="3708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649605" y="4150995"/>
            <a:ext cx="62357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forward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47390" y="49733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1290955" y="2561590"/>
            <a:ext cx="2080895" cy="2536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72820" y="23774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72820" y="59035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90955" y="5397500"/>
            <a:ext cx="1956435" cy="6902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0955" y="2561590"/>
            <a:ext cx="2099310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5750" y="3611880"/>
            <a:ext cx="2880995" cy="1785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90265" y="21386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238625" y="2562860"/>
            <a:ext cx="2738120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7700645" y="3312160"/>
            <a:ext cx="37541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2285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1454765" y="312801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35860" y="50977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40305" y="36461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9413875" y="28879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7240905" y="5903595"/>
                <a:ext cx="167132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5" y="5903595"/>
                <a:ext cx="167132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0" y="2277110"/>
                <a:ext cx="1157605" cy="61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7110"/>
                <a:ext cx="1157605" cy="6108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2110740" y="2658110"/>
                <a:ext cx="6578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40" y="2658110"/>
                <a:ext cx="65786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2"/>
          <p:cNvSpPr txBox="1"/>
          <p:nvPr/>
        </p:nvSpPr>
        <p:spPr>
          <a:xfrm>
            <a:off x="2440305" y="43205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440305" y="583819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4516755" y="2949575"/>
                <a:ext cx="106553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2949575"/>
                <a:ext cx="1065530" cy="3683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7825105" y="3496310"/>
                <a:ext cx="34651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05" y="3496310"/>
                <a:ext cx="3465195" cy="3683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0640" y="5807710"/>
                <a:ext cx="1157605" cy="61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" y="5807710"/>
                <a:ext cx="1157605" cy="6108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649605" y="4150995"/>
            <a:ext cx="62357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 Forward Mode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1130" y="43611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909955" y="28486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1820" y="26644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2780" y="54502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970915" y="47853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909955" y="28486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539490" y="38989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91130" y="24257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539490" y="28498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630545" y="35991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82185" y="31750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873240" y="34150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5630545" y="5290185"/>
            <a:ext cx="6146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Forward </a:t>
            </a:r>
            <a:r>
              <a:rPr lang="en-US" b="1">
                <a:solidFill>
                  <a:srgbClr val="FF0000"/>
                </a:solidFill>
              </a:rPr>
              <a:t>Mode Differentiation</a:t>
            </a:r>
            <a:r>
              <a:rPr lang="en-US">
                <a:solidFill>
                  <a:srgbClr val="FF0000"/>
                </a:solidFill>
              </a:rPr>
              <a:t> you can compute the </a:t>
            </a:r>
            <a:r>
              <a:rPr lang="en-US" b="1">
                <a:solidFill>
                  <a:srgbClr val="FF0000"/>
                </a:solidFill>
              </a:rPr>
              <a:t>partial derivatives</a:t>
            </a:r>
            <a:r>
              <a:rPr lang="en-US">
                <a:solidFill>
                  <a:srgbClr val="FF0000"/>
                </a:solidFill>
              </a:rPr>
              <a:t> of </a:t>
            </a:r>
            <a:r>
              <a:rPr lang="en-US" b="1">
                <a:solidFill>
                  <a:srgbClr val="FF0000"/>
                </a:solidFill>
              </a:rPr>
              <a:t>every output</a:t>
            </a:r>
            <a:r>
              <a:rPr lang="en-US">
                <a:solidFill>
                  <a:srgbClr val="FF0000"/>
                </a:solidFill>
              </a:rPr>
              <a:t> with respect to </a:t>
            </a:r>
            <a:r>
              <a:rPr lang="en-US" b="1">
                <a:solidFill>
                  <a:srgbClr val="FF0000"/>
                </a:solidFill>
              </a:rPr>
              <a:t>one </a:t>
            </a:r>
            <a:r>
              <a:rPr lang="en-US" b="1">
                <a:solidFill>
                  <a:srgbClr val="FF0000"/>
                </a:solidFill>
              </a:rPr>
              <a:t>input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one pass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Trade-offs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775970" y="1405255"/>
                <a:ext cx="10934700" cy="424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Given a function </a:t>
                </a:r>
                <a:endParaRPr lang="en-US"/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ℝ</m:t>
                      </m:r>
                      <m:r>
                        <a:rPr lang="en-US" i="1" baseline="30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ℝ</m:t>
                      </m:r>
                      <m:r>
                        <a:rPr lang="en-US" i="1" baseline="30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 u="sng"/>
                  <a:t>Reverse Mode Differentiation:</a:t>
                </a:r>
                <a:endParaRPr lang="en-US" u="sng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Each </a:t>
                </a:r>
                <a:r>
                  <a:rPr lang="en-US" b="1"/>
                  <a:t>edge </a:t>
                </a:r>
                <a:r>
                  <a:rPr lang="en-US"/>
                  <a:t>has </a:t>
                </a:r>
                <a:r>
                  <a:rPr lang="en-US" b="1"/>
                  <a:t>one derivative value 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Derivative values in the CG are </a:t>
                </a:r>
                <a:r>
                  <a:rPr lang="en-US" b="1"/>
                  <a:t>shared </a:t>
                </a:r>
                <a:r>
                  <a:rPr lang="en-US"/>
                  <a:t>between partials</a:t>
                </a:r>
                <a:endParaRPr lang="en-US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You can compute the derivative of </a:t>
                </a:r>
                <a:r>
                  <a:rPr lang="en-US" b="1"/>
                  <a:t>one output </a:t>
                </a:r>
                <a:r>
                  <a:rPr lang="en-US"/>
                  <a:t>w.r.t. </a:t>
                </a:r>
                <a:r>
                  <a:rPr lang="en-US" b="1"/>
                  <a:t>every input </a:t>
                </a:r>
                <a:r>
                  <a:rPr lang="en-US"/>
                  <a:t>in </a:t>
                </a:r>
                <a:r>
                  <a:rPr lang="en-US" b="1"/>
                  <a:t>one pass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olidFill>
                      <a:srgbClr val="FF0000"/>
                    </a:solidFill>
                  </a:rPr>
                  <a:t>Ideal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≫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endParaRPr lang="en-US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endParaRPr lang="en-US" b="1"/>
              </a:p>
              <a:p>
                <a:pPr indent="0">
                  <a:buFont typeface="Arial" panose="02080604020202020204" pitchFamily="34" charset="0"/>
                  <a:buNone/>
                </a:pPr>
                <a:r>
                  <a:rPr lang="en-US" u="sng"/>
                  <a:t>Forward Mode </a:t>
                </a:r>
                <a:r>
                  <a:rPr lang="en-US" u="sng">
                    <a:sym typeface="+mn-ea"/>
                  </a:rPr>
                  <a:t>Differentiation:</a:t>
                </a:r>
                <a:endParaRPr lang="en-US" u="sng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Each </a:t>
                </a:r>
                <a:r>
                  <a:rPr lang="en-US" b="1"/>
                  <a:t>edge </a:t>
                </a:r>
                <a:r>
                  <a:rPr lang="en-US"/>
                  <a:t>has a </a:t>
                </a:r>
                <a:r>
                  <a:rPr lang="en-US" b="1"/>
                  <a:t>different derivative value </a:t>
                </a:r>
                <a:r>
                  <a:rPr lang="en-US"/>
                  <a:t>for each </a:t>
                </a:r>
                <a:r>
                  <a:rPr lang="en-US" b="1"/>
                  <a:t>partial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ym typeface="+mn-ea"/>
                  </a:rPr>
                  <a:t>Derivative values in the CG are </a:t>
                </a:r>
                <a:r>
                  <a:rPr lang="en-US" b="1">
                    <a:sym typeface="+mn-ea"/>
                  </a:rPr>
                  <a:t>not shared </a:t>
                </a:r>
                <a:r>
                  <a:rPr lang="en-US">
                    <a:sym typeface="+mn-ea"/>
                  </a:rPr>
                  <a:t>between partials</a:t>
                </a:r>
                <a:endParaRPr lang="en-US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ym typeface="+mn-ea"/>
                  </a:rPr>
                  <a:t>You can compute the derivative of </a:t>
                </a:r>
                <a:r>
                  <a:rPr lang="en-US" b="1">
                    <a:sym typeface="+mn-ea"/>
                  </a:rPr>
                  <a:t>every output </a:t>
                </a:r>
                <a:r>
                  <a:rPr lang="en-US">
                    <a:sym typeface="+mn-ea"/>
                  </a:rPr>
                  <a:t>w.r.t. </a:t>
                </a:r>
                <a:r>
                  <a:rPr lang="en-US" b="1">
                    <a:sym typeface="+mn-ea"/>
                  </a:rPr>
                  <a:t>one input </a:t>
                </a:r>
                <a:r>
                  <a:rPr lang="en-US">
                    <a:sym typeface="+mn-ea"/>
                  </a:rPr>
                  <a:t>in </a:t>
                </a:r>
                <a:r>
                  <a:rPr lang="en-US" b="1">
                    <a:sym typeface="+mn-ea"/>
                  </a:rPr>
                  <a:t>one pass</a:t>
                </a:r>
                <a:endParaRPr lang="en-US" b="1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olidFill>
                      <a:srgbClr val="FF0000"/>
                    </a:solidFill>
                  </a:rPr>
                  <a:t>Ideal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≪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" y="1405255"/>
                <a:ext cx="10934700" cy="42462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775970" y="5935980"/>
                <a:ext cx="1112774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/>
                  <a:t>Machine learning error functions are: </a:t>
                </a:r>
                <a14:m>
                  <m:oMath xmlns:m="http://schemas.openxmlformats.org/officeDocument/2006/math"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𝒇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: 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1" i="1" baseline="30000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𝒏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      </m:t>
                    </m:r>
                  </m:oMath>
                </a14:m>
                <a:r>
                  <a:rPr lang="en-US" b="1"/>
                  <a:t>(where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𝒏</m:t>
                    </m:r>
                  </m:oMath>
                </a14:m>
                <a:r>
                  <a:rPr lang="en-US" b="1"/>
                  <a:t> can be several billions)</a:t>
                </a:r>
                <a:endParaRPr lang="en-US" b="1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" y="5935980"/>
                <a:ext cx="11127740" cy="368300"/>
              </a:xfrm>
              <a:prstGeom prst="rect">
                <a:avLst/>
              </a:prstGeom>
              <a:blipFill rotWithShape="1">
                <a:blip r:embed="rId2"/>
                <a:stretch>
                  <a:fillRect t="-29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 sz="2000">
                <a:sym typeface="+mn-ea"/>
              </a:rPr>
              <a:t>Computational Graphs: Numerical Differentiation Frameworks</a:t>
            </a:r>
            <a:endParaRPr lang="en-US" sz="20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087755"/>
          </a:xfrm>
        </p:spPr>
        <p:txBody>
          <a:bodyPr/>
          <a:p>
            <a:pPr marL="0" indent="0">
              <a:buNone/>
            </a:pPr>
            <a:r>
              <a:rPr lang="en-US"/>
              <a:t>There are several </a:t>
            </a:r>
            <a:r>
              <a:rPr lang="en-US" b="1" u="sng">
                <a:solidFill>
                  <a:srgbClr val="FF0000"/>
                </a:solidFill>
              </a:rPr>
              <a:t>Numerical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Differentiation Frameworks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8980" y="2976880"/>
            <a:ext cx="2178685" cy="1251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2845435"/>
            <a:ext cx="302895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990215"/>
            <a:ext cx="3695700" cy="12382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647700" y="4860290"/>
            <a:ext cx="10515600" cy="165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All these </a:t>
            </a:r>
            <a:r>
              <a:rPr lang="en-US" b="1"/>
              <a:t>Machine Learning frameworks</a:t>
            </a:r>
            <a:r>
              <a:rPr lang="en-US"/>
              <a:t> use reverse mode </a:t>
            </a:r>
            <a:r>
              <a:rPr lang="en-US" b="1"/>
              <a:t>computational graphs </a:t>
            </a:r>
            <a:r>
              <a:rPr lang="en-US"/>
              <a:t>under the hood.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They provide </a:t>
            </a:r>
            <a:r>
              <a:rPr lang="en-US" b="1"/>
              <a:t>nice </a:t>
            </a:r>
            <a:r>
              <a:rPr lang="en-US"/>
              <a:t>abstract</a:t>
            </a:r>
            <a:r>
              <a:rPr lang="en-US" b="1"/>
              <a:t> APIs</a:t>
            </a:r>
            <a:r>
              <a:rPr lang="en-US"/>
              <a:t> to </a:t>
            </a:r>
            <a:r>
              <a:rPr lang="en-US" b="1"/>
              <a:t>easily build complex </a:t>
            </a:r>
            <a:r>
              <a:rPr lang="en-US"/>
              <a:t>architectures.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ubiquitous problem in Machine Learning</a:t>
            </a: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4020"/>
                <a:ext cx="11275695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One way to find the optimal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is to use the Stochastic Gradient Descent SGD method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You 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>
                    <a:sym typeface="+mn-ea"/>
                  </a:rPr>
                  <a:t> has the same dimensionality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𝜃</m:t>
                    </m:r>
                  </m:oMath>
                </a14:m>
                <a:r>
                  <a:rPr lang="en-US"/>
                  <a:t> and it is a vector which points to the direction that maximize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/>
                  <a:t>The reciprocal </a:t>
                </a:r>
                <a14:m>
                  <m:oMath xmlns:m="http://schemas.openxmlformats.org/officeDocument/2006/math">
                    <m:r>
                      <a:rPr lang="en-US">
                        <a:latin typeface="DejaVu Math TeX Gyre" panose="02000503000000000000" charset="0"/>
                      </a:rPr>
                      <m:t>−</m:t>
                    </m:r>
                    <m:r>
                      <a:rPr lang="en-US">
                        <a:latin typeface="DejaVu Math TeX Gyre" panose="02000503000000000000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>
                    <a:sym typeface="+mn-ea"/>
                  </a:rPr>
                  <a:t> points to the direction that minimize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𝐿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r>
                  <a:rPr lang="en-US"/>
                  <a:t>We can take small steps in this direction</a:t>
                </a:r>
                <a:endParaRPr lang="en-US"/>
              </a:p>
              <a:p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 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]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 </a:t>
                </a: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4020"/>
                <a:ext cx="1127569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1"/>
          <p:nvPr/>
        </p:nvSpPr>
        <p:spPr>
          <a:xfrm>
            <a:off x="647700" y="5984875"/>
            <a:ext cx="11275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None/>
            </a:pPr>
            <a:r>
              <a:rPr lang="en-US" sz="2400" u="sng">
                <a:sym typeface="+mn-ea"/>
              </a:rPr>
              <a:t>Demo Notebook</a:t>
            </a:r>
            <a:endParaRPr lang="en-US" sz="2400" u="sng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 sz="2000">
                <a:sym typeface="+mn-ea"/>
              </a:rPr>
              <a:t>Computational Graphs: PyTorch Example</a:t>
            </a:r>
            <a:endParaRPr lang="en-US" sz="200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62430"/>
                <a:ext cx="10515600" cy="1087755"/>
              </a:xfrm>
            </p:spPr>
            <p:txBody>
              <a:bodyPr/>
              <a:p>
                <a:pPr marL="0" indent="0" algn="l">
                  <a:buNone/>
                </a:pPr>
                <a:r>
                  <a:rPr lang="en-US">
                    <a:sym typeface="+mn-ea"/>
                  </a:rPr>
                  <a:t>Lets compute 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using PyTorch for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62430"/>
                <a:ext cx="10515600" cy="10877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2654935"/>
            <a:ext cx="6618605" cy="4008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/>
            </p:nvSpPr>
            <p:spPr>
              <a:xfrm>
                <a:off x="7477125" y="2654935"/>
                <a:ext cx="4558030" cy="4112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25" y="2654935"/>
                <a:ext cx="4558030" cy="4112260"/>
              </a:xfrm>
              <a:prstGeom prst="rect">
                <a:avLst/>
              </a:prstGeom>
              <a:blipFill rotWithShape="1">
                <a:blip r:embed="rId3"/>
                <a:stretch>
                  <a:fillRect b="-4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/>
              <a:t>Exercises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351338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Draw the computational graph and compute the derivative w.r.t. every input variable of the following functions using the reverse mode and the forward mode: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∙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𝑐𝑜𝑠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4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</m:t>
                    </m:r>
                    <m:d>
                      <m:d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𝑤ℎ𝑒𝑟𝑒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𝑎𝑛𝑑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      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𝑛𝑢𝑚𝑒𝑟𝑖𝑐𝑎𝑙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351338"/>
              </a:xfrm>
              <a:blipFill rotWithShape="1">
                <a:blip r:embed="rId1"/>
                <a:stretch>
                  <a:fillRect b="-27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How to efficiently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There are several ways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Manual</a:t>
                </a:r>
                <a:endParaRPr lang="en-US"/>
              </a:p>
              <a:p>
                <a:pPr lvl="1"/>
                <a:r>
                  <a:rPr lang="en-US" sz="1800"/>
                  <a:t>Not feasible for complex/deep networks</a:t>
                </a:r>
                <a:endParaRPr lang="en-US"/>
              </a:p>
              <a:p>
                <a:r>
                  <a:rPr lang="en-US"/>
                  <a:t>Symbolic</a:t>
                </a:r>
                <a:endParaRPr lang="en-US"/>
              </a:p>
              <a:p>
                <a:pPr lvl="1"/>
                <a:r>
                  <a:rPr lang="en-US" sz="1800"/>
                  <a:t>Computationally hard or just plain impossible </a:t>
                </a:r>
                <a:endParaRPr lang="en-US"/>
              </a:p>
              <a:p>
                <a:r>
                  <a:rPr lang="en-US"/>
                  <a:t>Automatic</a:t>
                </a:r>
                <a:endParaRPr lang="en-US"/>
              </a:p>
              <a:p>
                <a:pPr lvl="1"/>
                <a:r>
                  <a:rPr lang="en-US"/>
                  <a:t>The go-to solution for machine learning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561340"/>
          </a:xfrm>
        </p:spPr>
        <p:txBody>
          <a:bodyPr/>
          <a:p>
            <a:pPr marL="0" indent="0">
              <a:buNone/>
            </a:pPr>
            <a:r>
              <a:rPr lang="en-US"/>
              <a:t>A simple Machine Learning model can look like this: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501390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1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391785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2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282180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3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9070975" y="2901950"/>
            <a:ext cx="1165225" cy="689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output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32915" y="2901950"/>
            <a:ext cx="1165225" cy="689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2898140" y="3246755"/>
            <a:ext cx="6032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4686935" y="3246755"/>
            <a:ext cx="7048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6577330" y="3246755"/>
            <a:ext cx="7048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8467725" y="3246755"/>
            <a:ext cx="6032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>
                <a:spLocks noGrp="1"/>
              </p:cNvSpPr>
              <p:nvPr/>
            </p:nvSpPr>
            <p:spPr>
              <a:xfrm>
                <a:off x="546735" y="4213225"/>
                <a:ext cx="10515600" cy="2420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Which can be formalized in: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operation is called </a:t>
                </a:r>
                <a:r>
                  <a:rPr lang="en-US" b="1"/>
                  <a:t>composition</a:t>
                </a:r>
                <a:r>
                  <a:rPr lang="en-US"/>
                  <a:t> can also be 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∘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∘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1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4213225"/>
                <a:ext cx="10515600" cy="24206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</p:spPr>
            <p:txBody>
              <a:bodyPr>
                <a:normAutofit fontScale="90000"/>
              </a:bodyPr>
              <a:p>
                <a:pPr marL="0" indent="0">
                  <a:buNone/>
                </a:pPr>
                <a:r>
                  <a:rPr lang="en-US"/>
                  <a:t>You may be familiar with this notation: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Unfolding the equation from previous slide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)))</m:t>
                    </m:r>
                  </m:oMath>
                </a14:m>
                <a:r>
                  <a:rPr lang="en-US"/>
                  <a:t>:</a:t>
                </a:r>
                <a:endParaRPr lang="en-US"/>
              </a:p>
              <a:p>
                <a:pPr marL="0" indent="0" algn="l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</m:oMath>
                </a14:m>
                <a:r>
                  <a:rPr lang="en-US"/>
                  <a:t> w.r.t.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</m:oMath>
                </a14:m>
                <a:r>
                  <a:rPr lang="en-US"/>
                  <a:t> is then: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𝑑𝑖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𝑑𝑖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5"/>
          <p:cNvSpPr txBox="1"/>
          <p:nvPr/>
        </p:nvSpPr>
        <p:spPr>
          <a:xfrm>
            <a:off x="5180330" y="5638800"/>
            <a:ext cx="654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 derivative of the composition is the multiplication of the partial derivatives (of the unfolding)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Example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6585" y="1814830"/>
                <a:ext cx="5997575" cy="470979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Finally: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585" y="1814830"/>
                <a:ext cx="5997575" cy="4709795"/>
              </a:xfrm>
              <a:blipFill rotWithShape="1">
                <a:blip r:embed="rId1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784860" y="1814830"/>
                <a:ext cx="4445000" cy="4709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Given this function: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Unfolded: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is then: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" y="1814830"/>
                <a:ext cx="4445000" cy="47097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199380" y="1752600"/>
            <a:ext cx="0" cy="481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</p:spPr>
            <p:txBody>
              <a:bodyPr>
                <a:normAutofit lnSpcReduction="20000"/>
              </a:bodyPr>
              <a:p>
                <a:pPr marL="0" indent="0">
                  <a:buNone/>
                </a:pPr>
                <a:r>
                  <a:rPr lang="en-US"/>
                  <a:t>A binary operator is a rule for combining two elements (called operands) to produce another element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 binary operator is </a:t>
                </a:r>
                <a:r>
                  <a:rPr lang="en-US" b="1"/>
                  <a:t>closed </a:t>
                </a:r>
                <a:r>
                  <a:rPr lang="en-US"/>
                  <a:t>if its domain is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lang="en-US"/>
                  <a:t> and its codomain is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closed operator in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</m:oMath>
                </a14:m>
                <a:r>
                  <a:rPr lang="en-US"/>
                  <a:t> are:</a:t>
                </a:r>
                <a:endParaRPr lang="en-US"/>
              </a:p>
              <a:p>
                <a:r>
                  <a:rPr lang="en-US"/>
                  <a:t>Addition (+)</a:t>
                </a:r>
                <a:endParaRPr lang="en-US"/>
              </a:p>
              <a:p>
                <a:r>
                  <a:rPr lang="en-US"/>
                  <a:t>Subtraction (-)</a:t>
                </a:r>
                <a:endParaRPr lang="en-US"/>
              </a:p>
              <a:p>
                <a:r>
                  <a:rPr lang="en-US"/>
                  <a:t>Multiplication (*)</a:t>
                </a:r>
                <a:endParaRPr lang="en-US"/>
              </a:p>
              <a:p>
                <a:r>
                  <a:rPr lang="en-US"/>
                  <a:t>Division (/)</a:t>
                </a:r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  <a:blipFill rotWithShape="1">
                <a:blip r:embed="rId1"/>
                <a:stretch>
                  <a:fillRect t="-4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Multiple Variables with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1264920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Lets an example of the application of the chain rule with multiple variables and binary operators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1264920"/>
              </a:xfrm>
              <a:blipFill rotWithShape="1">
                <a:blip r:embed="rId1"/>
                <a:stretch>
                  <a:fillRect b="-495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/>
            </p:nvSpPr>
            <p:spPr>
              <a:xfrm>
                <a:off x="5696585" y="3040380"/>
                <a:ext cx="5997575" cy="3484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585" y="3040380"/>
                <a:ext cx="5997575" cy="3484245"/>
              </a:xfrm>
              <a:prstGeom prst="rect">
                <a:avLst/>
              </a:prstGeom>
              <a:blipFill rotWithShape="1">
                <a:blip r:embed="rId2"/>
                <a:stretch>
                  <a:fillRect t="-1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/>
            </p:nvSpPr>
            <p:spPr>
              <a:xfrm>
                <a:off x="754380" y="3040380"/>
                <a:ext cx="4445000" cy="3484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>
                    <a:sym typeface="+mn-ea"/>
                  </a:rPr>
                  <a:t>Lets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>
                    <a:sym typeface="+mn-ea"/>
                  </a:rPr>
                  <a:t> 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3040380"/>
                <a:ext cx="4445000" cy="3484245"/>
              </a:xfrm>
              <a:prstGeom prst="rect">
                <a:avLst/>
              </a:prstGeom>
              <a:blipFill rotWithShape="1">
                <a:blip r:embed="rId3"/>
                <a:stretch>
                  <a:fillRect t="-456" b="-13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199380" y="3040380"/>
            <a:ext cx="0" cy="3505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307705" y="2621280"/>
            <a:ext cx="3188335" cy="1348740"/>
          </a:xfrm>
          <a:prstGeom prst="ellipse">
            <a:avLst/>
          </a:prstGeom>
          <a:noFill/>
          <a:ln w="317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8716645" y="3970020"/>
            <a:ext cx="1185545" cy="2115820"/>
          </a:xfrm>
          <a:prstGeom prst="straightConnector1">
            <a:avLst/>
          </a:prstGeom>
          <a:ln w="158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927850" y="6096000"/>
            <a:ext cx="356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 binary operator caused a split on the derivation flow!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9764</Words>
  <Application>WPS Presentation</Application>
  <PresentationFormat>宽屏</PresentationFormat>
  <Paragraphs>755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Liberation Sans</vt:lpstr>
      <vt:lpstr>DejaVu Math TeX Gyre</vt:lpstr>
      <vt:lpstr>MS Mincho</vt:lpstr>
      <vt:lpstr>C059</vt:lpstr>
      <vt:lpstr>Arial Black</vt:lpstr>
      <vt:lpstr>Microsoft YaHei</vt:lpstr>
      <vt:lpstr>Arial Unicode MS</vt:lpstr>
      <vt:lpstr>SimSun</vt:lpstr>
      <vt:lpstr>Noto Color Emoji</vt:lpstr>
      <vt:lpstr>Office Theme</vt:lpstr>
      <vt:lpstr>Computational Graphs</vt:lpstr>
      <vt:lpstr>A ubiquitous problem in Machine Learning</vt:lpstr>
      <vt:lpstr>A ubiquitous problem in Machine Learning</vt:lpstr>
      <vt:lpstr>How to efficiently compute  </vt:lpstr>
      <vt:lpstr>Chain Rule</vt:lpstr>
      <vt:lpstr>Chain Rule</vt:lpstr>
      <vt:lpstr>Chain Rule: Example</vt:lpstr>
      <vt:lpstr>Chain Rule: Binary Operators</vt:lpstr>
      <vt:lpstr>Chain Rule: Multiple Variables with Binary Operators</vt:lpstr>
      <vt:lpstr>Chain Rule: Binary Operators</vt:lpstr>
      <vt:lpstr>Chain Rule: Binary Operators</vt:lpstr>
      <vt:lpstr>Computational Graphs</vt:lpstr>
      <vt:lpstr>Computational Graphs: Composition</vt:lpstr>
      <vt:lpstr>Computational Graphs: Composition differentiation</vt:lpstr>
      <vt:lpstr>Computational Graphs: Binary Operator differentiation (dx branch)</vt:lpstr>
      <vt:lpstr>Computational Graphs: Binary Operator differentiation (dy branch) </vt:lpstr>
      <vt:lpstr>Computational Graphs: Addition and Multiplication nodes</vt:lpstr>
      <vt:lpstr>Computational Graphs: Example</vt:lpstr>
      <vt:lpstr>Computational Graphs: Generalization</vt:lpstr>
      <vt:lpstr>Computational Graphs: Reverse Mode Differentiation </vt:lpstr>
      <vt:lpstr>Computational Graphs: Example  in reverse mode</vt:lpstr>
      <vt:lpstr>Computational Graphs: Example  in reverse mode</vt:lpstr>
      <vt:lpstr>Computational Graphs: Generalization Reverse Mode</vt:lpstr>
      <vt:lpstr>Computational Graphs: Forward Mode Differentiation</vt:lpstr>
      <vt:lpstr>Computational Graphs: Example  in forward mode</vt:lpstr>
      <vt:lpstr>Computational Graphs: Example  in forward mode</vt:lpstr>
      <vt:lpstr>Computational Graphs: Generalization Forward Mode</vt:lpstr>
      <vt:lpstr>Computational Graphs: Trade-offs</vt:lpstr>
      <vt:lpstr>Computational Graphs: Numerical Differentiation Frameworks</vt:lpstr>
      <vt:lpstr>Computational Graphs: PyTorch Example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</dc:creator>
  <cp:lastModifiedBy>federico</cp:lastModifiedBy>
  <cp:revision>236</cp:revision>
  <dcterms:created xsi:type="dcterms:W3CDTF">2024-09-25T16:03:23Z</dcterms:created>
  <dcterms:modified xsi:type="dcterms:W3CDTF">2024-09-25T16:03:23Z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