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65956-C06A-4D85-859E-89FB794C6DF5}">
          <p14:sldIdLst>
            <p14:sldId id="256"/>
            <p14:sldId id="257"/>
            <p14:sldId id="258"/>
            <p14:sldId id="259"/>
            <p14:sldId id="262"/>
            <p14:sldId id="260"/>
            <p14:sldId id="263"/>
            <p14:sldId id="264"/>
            <p14:sldId id="265"/>
            <p14:sldId id="266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1500" autoAdjust="0"/>
  </p:normalViewPr>
  <p:slideViewPr>
    <p:cSldViewPr snapToGrid="0">
      <p:cViewPr varScale="1">
        <p:scale>
          <a:sx n="119" d="100"/>
          <a:sy n="11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E9299-7441-4C19-8D0E-7ED79670E23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37A1-6EB4-4E28-A881-69A9E849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Hybrids: a combination of structural keys and connective pathway fragments. Can combine structural keys and other bit property descriptors </a:t>
            </a:r>
          </a:p>
          <a:p>
            <a:r>
              <a:rPr lang="en-US" dirty="0"/>
              <a:t>Pharmacophore (3D): describes structures similar to structural keys but take distance between these features into account. Classifying them into a list of distance ranges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37A1-6EB4-4E28-A881-69A9E849E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Fingerprint type is interchangeable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37A1-6EB4-4E28-A881-69A9E849E0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37A1-6EB4-4E28-A881-69A9E849E0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1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5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6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46202314002631" TargetMode="External"/><Relationship Id="rId2" Type="http://schemas.openxmlformats.org/officeDocument/2006/relationships/hyperlink" Target="https://docs.chemaxon.com/display/docs/Extended+Connectivity+Fingerprint+ECF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rcdk/rcdk.pdf" TargetMode="External"/><Relationship Id="rId4" Type="http://schemas.openxmlformats.org/officeDocument/2006/relationships/hyperlink" Target="https://cran.r-project.org/web/packages/rcdk/vignettes/using-rcdk.html#fingerpr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6FF8-3DE0-4918-B08F-E1E9DDFF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33" y="0"/>
            <a:ext cx="10058400" cy="3566160"/>
          </a:xfrm>
        </p:spPr>
        <p:txBody>
          <a:bodyPr/>
          <a:lstStyle/>
          <a:p>
            <a:r>
              <a:rPr lang="en-US" dirty="0"/>
              <a:t>Molecular Fingerprints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1917-1D61-4B49-AA30-1D7943FD7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Jin</a:t>
            </a:r>
          </a:p>
        </p:txBody>
      </p:sp>
    </p:spTree>
    <p:extLst>
      <p:ext uri="{BB962C8B-B14F-4D97-AF65-F5344CB8AC3E}">
        <p14:creationId xmlns:p14="http://schemas.microsoft.com/office/powerpoint/2010/main" val="128395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3BB0-96FB-44BD-AA8C-73D5B679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4611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Tanimoto</a:t>
            </a:r>
            <a:r>
              <a:rPr lang="en-US" b="1" dirty="0"/>
              <a:t>/</a:t>
            </a:r>
            <a:r>
              <a:rPr lang="en-US" b="1" dirty="0" err="1"/>
              <a:t>Jacccard</a:t>
            </a:r>
            <a:r>
              <a:rPr lang="en-US" b="1" dirty="0"/>
              <a:t> Coefficient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N</a:t>
            </a:r>
            <a:r>
              <a:rPr lang="en-US" i="1" baseline="-25000" dirty="0"/>
              <a:t>a</a:t>
            </a:r>
            <a:r>
              <a:rPr lang="en-US" i="1" dirty="0"/>
              <a:t>= number of attributes(bits) 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/>
              <a:t>N</a:t>
            </a:r>
            <a:r>
              <a:rPr lang="en-US" i="1" baseline="-25000" dirty="0" err="1"/>
              <a:t>b</a:t>
            </a:r>
            <a:r>
              <a:rPr lang="en-US" i="1" dirty="0"/>
              <a:t>=number of attributes 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N</a:t>
            </a:r>
            <a:r>
              <a:rPr lang="en-US" i="1" baseline="-25000" dirty="0"/>
              <a:t>c</a:t>
            </a:r>
            <a:r>
              <a:rPr lang="en-US" i="1" dirty="0"/>
              <a:t>=number of intersected (shared) attributes of a and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9B66-A0BF-45F2-9437-3D6F0D8F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Similarity Searching 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A6CC336-06B8-49A7-B6A8-BF6C7E3B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51" y="380749"/>
            <a:ext cx="3330229" cy="918290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D055E09-0540-4ED9-A3D1-A368E9FB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79" y="3188165"/>
            <a:ext cx="9035663" cy="2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D7-6ED7-45A3-8785-9597CA26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Steps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59EE6-8389-427D-95AA-4356BB0D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of fingerprints to machine/deep learning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Exploration of different fingerprint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Circular, topological/path-based, hybrids, and 3D fingerprints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Strengths and weaknesses in substructure searching and similarity/distance searching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Bit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Extent of information stored. More or less?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similarity searching (</a:t>
            </a:r>
            <a:r>
              <a:rPr lang="en-US" dirty="0" err="1"/>
              <a:t>Tanimoto</a:t>
            </a:r>
            <a:r>
              <a:rPr lang="en-US" dirty="0"/>
              <a:t> coefficient) to explore FDA approved non-cancer drugs and its effectiveness and comparability to commonly used oncology drugs (</a:t>
            </a:r>
            <a:r>
              <a:rPr lang="en-US" dirty="0" err="1"/>
              <a:t>ie</a:t>
            </a:r>
            <a:r>
              <a:rPr lang="en-US" dirty="0"/>
              <a:t>. Tamoxifen)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0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365-4975-4565-830D-A6E79464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1709-270F-4FA1-9ECD-905CCB35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https://docs.chemaxon.com/display/docs/Extended+Connectivity+Fingerprint+ECFP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https://www.sciencedirect.com/science/article/pii/S1046202314002631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https://cran.r-project.org/web/packages/rcdk/vignettes/using-rcdk.html#fingerprints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https://cran.r-project.org/web/packages/rcdk/rcdk.pdf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546C-814B-403D-B810-8D2965C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Molecular Fingerprint?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C858-4604-43B9-B0E1-1627F7D8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12" y="2048434"/>
            <a:ext cx="11128435" cy="45585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Method of encoding the structure of a specific molecule (typically in the form of binary digits)</a:t>
            </a:r>
          </a:p>
          <a:p>
            <a:pPr marL="0" indent="0">
              <a:buNone/>
            </a:pPr>
            <a:r>
              <a:rPr lang="en-US" sz="2400" b="1" dirty="0"/>
              <a:t>Why fingerprints? </a:t>
            </a:r>
            <a:r>
              <a:rPr lang="en-US" dirty="0"/>
              <a:t>Comparing molecules is difficult. Comparing bit strings is easy and efficient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Types of Fingerprints: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Substructure keys-based fingerprints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Topological/Path-based fingerprints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Circular/ECFP Fingerprints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Hybrids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Pharmacophore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83EA62-3B51-4D4D-8310-AE2D6C75527E}"/>
              </a:ext>
            </a:extLst>
          </p:cNvPr>
          <p:cNvCxnSpPr>
            <a:cxnSpLocks/>
          </p:cNvCxnSpPr>
          <p:nvPr/>
        </p:nvCxnSpPr>
        <p:spPr>
          <a:xfrm>
            <a:off x="4509247" y="4002741"/>
            <a:ext cx="1990165" cy="23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1E34E-3B95-46F4-97DE-EAB8CFF1DDD5}"/>
              </a:ext>
            </a:extLst>
          </p:cNvPr>
          <p:cNvCxnSpPr>
            <a:cxnSpLocks/>
          </p:cNvCxnSpPr>
          <p:nvPr/>
        </p:nvCxnSpPr>
        <p:spPr>
          <a:xfrm flipV="1">
            <a:off x="1595718" y="4230613"/>
            <a:ext cx="4903694" cy="117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200EB4-EB3C-491F-9619-33B91227E8D2}"/>
              </a:ext>
            </a:extLst>
          </p:cNvPr>
          <p:cNvSpPr txBox="1"/>
          <p:nvPr/>
        </p:nvSpPr>
        <p:spPr>
          <a:xfrm>
            <a:off x="6539754" y="392998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Fingerprints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FE778E-DF40-43A0-81D4-371EB0143BC2}"/>
              </a:ext>
            </a:extLst>
          </p:cNvPr>
          <p:cNvCxnSpPr>
            <a:cxnSpLocks/>
          </p:cNvCxnSpPr>
          <p:nvPr/>
        </p:nvCxnSpPr>
        <p:spPr>
          <a:xfrm flipV="1">
            <a:off x="2326341" y="5785230"/>
            <a:ext cx="3091715" cy="13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B73A5-7237-4B41-9F27-751DD033221E}"/>
              </a:ext>
            </a:extLst>
          </p:cNvPr>
          <p:cNvSpPr txBox="1"/>
          <p:nvPr/>
        </p:nvSpPr>
        <p:spPr>
          <a:xfrm>
            <a:off x="5488706" y="5600564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Fingerprint</a:t>
            </a:r>
          </a:p>
        </p:txBody>
      </p:sp>
    </p:spTree>
    <p:extLst>
      <p:ext uri="{BB962C8B-B14F-4D97-AF65-F5344CB8AC3E}">
        <p14:creationId xmlns:p14="http://schemas.microsoft.com/office/powerpoint/2010/main" val="382664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ABDA-6C01-4C10-A007-F1651F8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Substructure key-based Fingerprints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405B-8612-4AA6-99A9-9045CC03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5734"/>
            <a:ext cx="1096831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bit of a bit string is determined by the presence of specific substructure and features (atom pairs, unsaturated/saturated rings, functional groups, </a:t>
            </a:r>
            <a:r>
              <a:rPr lang="en-US" dirty="0" err="1"/>
              <a:t>etc</a:t>
            </a:r>
            <a:r>
              <a:rPr lang="en-US" dirty="0"/>
              <a:t>) of a compound. Substructure and features of compounds are referenced to a list of substructure keys where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and substructures not listed in keys will not be </a:t>
            </a:r>
            <a:br>
              <a:rPr lang="en-US" dirty="0"/>
            </a:br>
            <a:r>
              <a:rPr lang="en-US" dirty="0"/>
              <a:t>represented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MACCS Key</a:t>
            </a:r>
            <a:r>
              <a:rPr lang="en-US" dirty="0"/>
              <a:t>: popular 166 bits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PubChem Key</a:t>
            </a:r>
            <a:r>
              <a:rPr lang="en-US" dirty="0"/>
              <a:t>: 881 bits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(Both are offered in </a:t>
            </a:r>
            <a:r>
              <a:rPr lang="en-US" dirty="0" err="1"/>
              <a:t>Rcdk</a:t>
            </a:r>
            <a:r>
              <a:rPr lang="en-US" dirty="0"/>
              <a:t> kit) </a:t>
            </a:r>
          </a:p>
        </p:txBody>
      </p:sp>
      <p:pic>
        <p:nvPicPr>
          <p:cNvPr id="1028" name="Picture 4" descr="https://ars.els-cdn.com/content/image/1-s2.0-S1046202314002631-gr1.jpg">
            <a:extLst>
              <a:ext uri="{FF2B5EF4-FFF2-40B4-BE49-F238E27FC236}">
                <a16:creationId xmlns:a16="http://schemas.microsoft.com/office/drawing/2014/main" id="{D4C71B9B-DB8A-4F6A-A502-C83F8EAD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3" y="3322948"/>
            <a:ext cx="3052550" cy="245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0483F9-BE9D-41DC-934C-CFCA74E1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43" y="2643863"/>
            <a:ext cx="4166434" cy="31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0A839-2EBD-4766-9D67-4377CC25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472" y="327449"/>
            <a:ext cx="5254597" cy="1562019"/>
          </a:xfrm>
        </p:spPr>
        <p:txBody>
          <a:bodyPr>
            <a:normAutofit/>
          </a:bodyPr>
          <a:lstStyle/>
          <a:p>
            <a:r>
              <a:rPr lang="en-US" dirty="0"/>
              <a:t>Topological/Path-Based Fingerprints</a:t>
            </a:r>
          </a:p>
        </p:txBody>
      </p:sp>
      <p:pic>
        <p:nvPicPr>
          <p:cNvPr id="3076" name="Picture 4" descr="https://docs.chemaxon.com/download/attachments/41129788/cfp_generation.png?version=1&amp;modificationDate=1517499980000&amp;api=v2">
            <a:extLst>
              <a:ext uri="{FF2B5EF4-FFF2-40B4-BE49-F238E27FC236}">
                <a16:creationId xmlns:a16="http://schemas.microsoft.com/office/drawing/2014/main" id="{E453490F-D13D-4FF8-92D3-C50BC0E0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821" y="1525947"/>
            <a:ext cx="5861468" cy="328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0FC3-62A9-4E71-A212-C22FB7B4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72" y="2116641"/>
            <a:ext cx="5237384" cy="4312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Topological/Path-based fingerprint: </a:t>
            </a:r>
            <a:r>
              <a:rPr lang="en-US" sz="1700" dirty="0"/>
              <a:t>all fragments of compound are analyzed following a (usually linear) path up to a certain number of bonds. These paths are then hashed together into a fingerprint.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Every compound can produce a meaningful fingerprint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Unlike substructure key-base fingerprint, length can be adjusted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Multiple features may lie on one bit. This is acceptable to </a:t>
            </a:r>
            <a:br>
              <a:rPr lang="en-US" sz="1700" dirty="0"/>
            </a:br>
            <a:r>
              <a:rPr lang="en-US" sz="1700" dirty="0"/>
              <a:t>certain extent. Fingerprint info may be lost with increasing number of bit collisions.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Standard (</a:t>
            </a:r>
            <a:r>
              <a:rPr lang="en-US" sz="1700" b="1" dirty="0" err="1"/>
              <a:t>Rcdk</a:t>
            </a:r>
            <a:r>
              <a:rPr lang="en-US" sz="1700" b="1" dirty="0"/>
              <a:t>): </a:t>
            </a:r>
            <a:r>
              <a:rPr lang="en-US" sz="1700" dirty="0"/>
              <a:t>hashed fingerprints, default length 1024 bits but can be adjusted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Extended (</a:t>
            </a:r>
            <a:r>
              <a:rPr lang="en-US" sz="1700" b="1" dirty="0" err="1"/>
              <a:t>Rcdk</a:t>
            </a:r>
            <a:r>
              <a:rPr lang="en-US" sz="1700" b="1" dirty="0"/>
              <a:t>): </a:t>
            </a:r>
            <a:r>
              <a:rPr lang="en-US" sz="1700" dirty="0"/>
              <a:t>similar to standard but accounts rings and atomic properties into account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0" indent="0">
              <a:buNone/>
            </a:pPr>
            <a:endParaRPr lang="en-US" sz="17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087F7-F92E-4641-8F7E-12CB77257BDF}"/>
              </a:ext>
            </a:extLst>
          </p:cNvPr>
          <p:cNvSpPr txBox="1"/>
          <p:nvPr/>
        </p:nvSpPr>
        <p:spPr>
          <a:xfrm>
            <a:off x="482815" y="1067936"/>
            <a:ext cx="52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Given # of bonds, atom type and bond types are detected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33862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15240-51AF-449C-B191-FAF63AF0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Circular/ Extended Connectivity Finger Print (ECFP</a:t>
            </a:r>
          </a:p>
        </p:txBody>
      </p:sp>
      <p:pic>
        <p:nvPicPr>
          <p:cNvPr id="1026" name="Picture 2" descr="Image result for ecfp fingerprints">
            <a:extLst>
              <a:ext uri="{FF2B5EF4-FFF2-40B4-BE49-F238E27FC236}">
                <a16:creationId xmlns:a16="http://schemas.microsoft.com/office/drawing/2014/main" id="{DAA2CB5D-79E8-4138-B11D-8FCDB584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4944" y="1353657"/>
            <a:ext cx="7989373" cy="34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3947-736A-40AD-96AA-F9E42AF1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41353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ECFP: </a:t>
            </a:r>
            <a:r>
              <a:rPr lang="en-US" sz="1900" dirty="0"/>
              <a:t>generation process systematically record a neighborhood of non-hydrogen atoms in multiple circular layers within a radius/diameter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Each atom-centered substructure is then mapped into integer codes and hashed into a fingerprint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Not good for substructure searching as each fragment has a different environment based on their radius, however, this is optimal for similarity searching.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Circular(</a:t>
            </a:r>
            <a:r>
              <a:rPr lang="en-US" sz="1900" b="1" dirty="0" err="1"/>
              <a:t>Rcdk</a:t>
            </a:r>
            <a:r>
              <a:rPr lang="en-US" sz="1900" b="1" dirty="0"/>
              <a:t>): </a:t>
            </a:r>
            <a:r>
              <a:rPr lang="en-US" sz="1900" dirty="0"/>
              <a:t>implementation of ECFP6 fingerprint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14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2CC00-491B-4058-BFC4-248CBC66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RCDK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D80B-9C6B-446F-9000-B5DB396F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9217-7438-4BB2-BA99-D21FAC6D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" y="93308"/>
            <a:ext cx="5455856" cy="113208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A6C3A5-A6D6-44B5-ADAE-A2EC52B8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25" y="552196"/>
            <a:ext cx="5849332" cy="452686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C41-5D88-409F-920E-878131340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82" y="1162307"/>
            <a:ext cx="5762970" cy="2743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189C0-076D-4759-B553-80533B4A676F}"/>
              </a:ext>
            </a:extLst>
          </p:cNvPr>
          <p:cNvSpPr txBox="1"/>
          <p:nvPr/>
        </p:nvSpPr>
        <p:spPr>
          <a:xfrm>
            <a:off x="22866" y="3959784"/>
            <a:ext cx="471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Obtain 265 SMILE codes available on PubChem </a:t>
            </a:r>
          </a:p>
        </p:txBody>
      </p:sp>
    </p:spTree>
    <p:extLst>
      <p:ext uri="{BB962C8B-B14F-4D97-AF65-F5344CB8AC3E}">
        <p14:creationId xmlns:p14="http://schemas.microsoft.com/office/powerpoint/2010/main" val="6977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630F-47CF-49F0-ABDC-0A617FF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 err="1"/>
              <a:t>OpenBabel</a:t>
            </a:r>
            <a:r>
              <a:rPr lang="en-US" dirty="0"/>
              <a:t> Approach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0220E9-C29C-472F-B77E-529C14509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67" b="1"/>
          <a:stretch/>
        </p:blipFill>
        <p:spPr>
          <a:xfrm>
            <a:off x="633999" y="640094"/>
            <a:ext cx="6909801" cy="53143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C6E7-8815-4776-B2B0-1BCF1660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FP2, FP3, FP4, MACCS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Fingerprint generation (hex code format, use </a:t>
            </a:r>
            <a:r>
              <a:rPr lang="en-US" dirty="0" err="1"/>
              <a:t>Rcdk</a:t>
            </a:r>
            <a:r>
              <a:rPr lang="en-US" dirty="0"/>
              <a:t> to convert to binary)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 molecule similarity searching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06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8DCE4-359F-4BE1-8CAC-B5EA98C2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E62A5E-70C3-4954-A75B-8A972D14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5" y="367660"/>
            <a:ext cx="5811998" cy="36179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45AF-09F6-4910-898B-ED169FD4D75C}"/>
              </a:ext>
            </a:extLst>
          </p:cNvPr>
          <p:cNvSpPr txBox="1"/>
          <p:nvPr/>
        </p:nvSpPr>
        <p:spPr>
          <a:xfrm>
            <a:off x="6226398" y="3870654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OpenBabel</a:t>
            </a:r>
            <a:r>
              <a:rPr lang="en-US" sz="1600" dirty="0"/>
              <a:t> Binary </a:t>
            </a:r>
            <a:r>
              <a:rPr lang="en-US" dirty="0"/>
              <a:t>Fingerprint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C32D9-AAF8-4B6F-AA16-6C3FDDB55C65}"/>
              </a:ext>
            </a:extLst>
          </p:cNvPr>
          <p:cNvSpPr txBox="1"/>
          <p:nvPr/>
        </p:nvSpPr>
        <p:spPr>
          <a:xfrm>
            <a:off x="128806" y="3876434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Rcdk</a:t>
            </a:r>
            <a:r>
              <a:rPr lang="en-US" dirty="0"/>
              <a:t> Binary Fingerprint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9DE0C-2EBB-48EB-8F2C-9C2FEA9B2004}"/>
              </a:ext>
            </a:extLst>
          </p:cNvPr>
          <p:cNvSpPr txBox="1"/>
          <p:nvPr/>
        </p:nvSpPr>
        <p:spPr>
          <a:xfrm>
            <a:off x="3861386" y="4322691"/>
            <a:ext cx="34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253/265 drug fingerprint acquired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28BAF-BAC8-4B09-A666-474C3D9E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88" y="371957"/>
            <a:ext cx="5849465" cy="35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E067-23F1-440B-ACCD-2367BFAB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-55709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1AAB88E-E6C7-429F-8BC3-BF376027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838987"/>
            <a:ext cx="12701682" cy="48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0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556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Molecular Fingerprints</vt:lpstr>
      <vt:lpstr>What is a Molecular Fingerprint?</vt:lpstr>
      <vt:lpstr>Substructure key-based Fingerprints </vt:lpstr>
      <vt:lpstr>Topological/Path-Based Fingerprints</vt:lpstr>
      <vt:lpstr>Circular/ Extended Connectivity Finger Print (ECFP</vt:lpstr>
      <vt:lpstr>RCDK Approach</vt:lpstr>
      <vt:lpstr>OpenBabel Approach </vt:lpstr>
      <vt:lpstr>Results </vt:lpstr>
      <vt:lpstr>Hierarchical Clustering</vt:lpstr>
      <vt:lpstr>Similarity Searching </vt:lpstr>
      <vt:lpstr>Prospective Steps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Fingerprints</dc:title>
  <dc:creator>Eric Jin</dc:creator>
  <cp:lastModifiedBy>Nayak, Tapsya</cp:lastModifiedBy>
  <cp:revision>20</cp:revision>
  <dcterms:created xsi:type="dcterms:W3CDTF">2019-06-25T15:22:30Z</dcterms:created>
  <dcterms:modified xsi:type="dcterms:W3CDTF">2021-09-16T15:31:26Z</dcterms:modified>
</cp:coreProperties>
</file>