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9c0c261387034f1b" Type="http://schemas.microsoft.com/office/2006/relationships/txt" Target="udata/data.da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83" r:id="rId4"/>
    <p:sldId id="282" r:id="rId5"/>
    <p:sldId id="257" r:id="rId6"/>
    <p:sldId id="277" r:id="rId7"/>
    <p:sldId id="276" r:id="rId8"/>
    <p:sldId id="278" r:id="rId9"/>
    <p:sldId id="273" r:id="rId10"/>
    <p:sldId id="279" r:id="rId11"/>
    <p:sldId id="266" r:id="rId12"/>
    <p:sldId id="280" r:id="rId13"/>
    <p:sldId id="268" r:id="rId14"/>
    <p:sldId id="270" r:id="rId15"/>
    <p:sldId id="281" r:id="rId16"/>
    <p:sldId id="272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C41"/>
    <a:srgbClr val="C97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0-4160-8602-07EF87BB8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0-4160-8602-07EF87BB8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BC0-4160-8602-07EF87BB8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2701232"/>
        <c:axId val="969420376"/>
        <c:axId val="0"/>
      </c:bar3DChart>
      <c:catAx>
        <c:axId val="76270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9420376"/>
        <c:crosses val="autoZero"/>
        <c:auto val="1"/>
        <c:lblAlgn val="ctr"/>
        <c:lblOffset val="100"/>
        <c:noMultiLvlLbl val="0"/>
      </c:catAx>
      <c:valAx>
        <c:axId val="969420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270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2A61A-49B3-4B9B-8A99-326D8BB7690D}" type="doc">
      <dgm:prSet loTypeId="urn:microsoft.com/office/officeart/2005/8/layout/arrow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4992CFE-0117-4B1D-9DD8-F12BAB30646D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车辆缺少</a:t>
          </a:r>
          <a:endParaRPr lang="en-GB" dirty="0"/>
        </a:p>
      </dgm:t>
    </dgm:pt>
    <dgm:pt modelId="{DA9BA119-B235-4304-832C-7D9D02CF9819}" type="parTrans" cxnId="{6CBA0684-969D-48D6-9124-6EB41825A3E8}">
      <dgm:prSet/>
      <dgm:spPr/>
      <dgm:t>
        <a:bodyPr/>
        <a:lstStyle/>
        <a:p>
          <a:endParaRPr lang="en-GB"/>
        </a:p>
      </dgm:t>
    </dgm:pt>
    <dgm:pt modelId="{220B9FBF-C7F0-44AE-86DA-C36C8E03C1C5}" type="sibTrans" cxnId="{6CBA0684-969D-48D6-9124-6EB41825A3E8}">
      <dgm:prSet/>
      <dgm:spPr/>
      <dgm:t>
        <a:bodyPr/>
        <a:lstStyle/>
        <a:p>
          <a:endParaRPr lang="en-GB"/>
        </a:p>
      </dgm:t>
    </dgm:pt>
    <dgm:pt modelId="{A1B1AA78-DABB-409E-B16B-3FA9DD9E9726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车辆闲置</a:t>
          </a:r>
          <a:endParaRPr lang="en-GB" dirty="0"/>
        </a:p>
      </dgm:t>
    </dgm:pt>
    <dgm:pt modelId="{7EDF8032-1AE7-4E27-9990-77CAB361B039}" type="parTrans" cxnId="{C928568B-9C66-4DDB-B106-6DE00914E1A2}">
      <dgm:prSet/>
      <dgm:spPr/>
      <dgm:t>
        <a:bodyPr/>
        <a:lstStyle/>
        <a:p>
          <a:endParaRPr lang="en-GB"/>
        </a:p>
      </dgm:t>
    </dgm:pt>
    <dgm:pt modelId="{3443F7AE-3D0E-4B4D-8820-0CCCCD9AF8F4}" type="sibTrans" cxnId="{C928568B-9C66-4DDB-B106-6DE00914E1A2}">
      <dgm:prSet/>
      <dgm:spPr/>
      <dgm:t>
        <a:bodyPr/>
        <a:lstStyle/>
        <a:p>
          <a:endParaRPr lang="en-GB"/>
        </a:p>
      </dgm:t>
    </dgm:pt>
    <dgm:pt modelId="{8D51D2C9-0684-4AD9-8EF0-F91EA793589C}" type="pres">
      <dgm:prSet presAssocID="{26E2A61A-49B3-4B9B-8A99-326D8BB7690D}" presName="cycle" presStyleCnt="0">
        <dgm:presLayoutVars>
          <dgm:dir/>
          <dgm:resizeHandles val="exact"/>
        </dgm:presLayoutVars>
      </dgm:prSet>
      <dgm:spPr/>
    </dgm:pt>
    <dgm:pt modelId="{8B861239-4277-4EDD-995C-F25DA23E13C1}" type="pres">
      <dgm:prSet presAssocID="{04992CFE-0117-4B1D-9DD8-F12BAB30646D}" presName="arrow" presStyleLbl="node1" presStyleIdx="0" presStyleCnt="2" custScaleX="100117" custScaleY="100117">
        <dgm:presLayoutVars>
          <dgm:bulletEnabled val="1"/>
        </dgm:presLayoutVars>
      </dgm:prSet>
      <dgm:spPr/>
    </dgm:pt>
    <dgm:pt modelId="{9C89A2CF-F1FA-4B5F-BCF4-709DA75DA73F}" type="pres">
      <dgm:prSet presAssocID="{A1B1AA78-DABB-409E-B16B-3FA9DD9E9726}" presName="arrow" presStyleLbl="node1" presStyleIdx="1" presStyleCnt="2" custScaleY="100114" custRadScaleRad="108934" custRadScaleInc="-378">
        <dgm:presLayoutVars>
          <dgm:bulletEnabled val="1"/>
        </dgm:presLayoutVars>
      </dgm:prSet>
      <dgm:spPr/>
    </dgm:pt>
  </dgm:ptLst>
  <dgm:cxnLst>
    <dgm:cxn modelId="{B85F3505-65C6-4900-8C50-B19D7EFD0F1B}" type="presOf" srcId="{26E2A61A-49B3-4B9B-8A99-326D8BB7690D}" destId="{8D51D2C9-0684-4AD9-8EF0-F91EA793589C}" srcOrd="0" destOrd="0" presId="urn:microsoft.com/office/officeart/2005/8/layout/arrow1"/>
    <dgm:cxn modelId="{A669A324-A5D5-4618-A584-392FADA87591}" type="presOf" srcId="{A1B1AA78-DABB-409E-B16B-3FA9DD9E9726}" destId="{9C89A2CF-F1FA-4B5F-BCF4-709DA75DA73F}" srcOrd="0" destOrd="0" presId="urn:microsoft.com/office/officeart/2005/8/layout/arrow1"/>
    <dgm:cxn modelId="{6FACE66D-88EF-42CA-BB48-6CDB4949A628}" type="presOf" srcId="{04992CFE-0117-4B1D-9DD8-F12BAB30646D}" destId="{8B861239-4277-4EDD-995C-F25DA23E13C1}" srcOrd="0" destOrd="0" presId="urn:microsoft.com/office/officeart/2005/8/layout/arrow1"/>
    <dgm:cxn modelId="{6CBA0684-969D-48D6-9124-6EB41825A3E8}" srcId="{26E2A61A-49B3-4B9B-8A99-326D8BB7690D}" destId="{04992CFE-0117-4B1D-9DD8-F12BAB30646D}" srcOrd="0" destOrd="0" parTransId="{DA9BA119-B235-4304-832C-7D9D02CF9819}" sibTransId="{220B9FBF-C7F0-44AE-86DA-C36C8E03C1C5}"/>
    <dgm:cxn modelId="{C928568B-9C66-4DDB-B106-6DE00914E1A2}" srcId="{26E2A61A-49B3-4B9B-8A99-326D8BB7690D}" destId="{A1B1AA78-DABB-409E-B16B-3FA9DD9E9726}" srcOrd="1" destOrd="0" parTransId="{7EDF8032-1AE7-4E27-9990-77CAB361B039}" sibTransId="{3443F7AE-3D0E-4B4D-8820-0CCCCD9AF8F4}"/>
    <dgm:cxn modelId="{6C646C04-8E02-4FFB-9FDF-8FC4A8AB1E4F}" type="presParOf" srcId="{8D51D2C9-0684-4AD9-8EF0-F91EA793589C}" destId="{8B861239-4277-4EDD-995C-F25DA23E13C1}" srcOrd="0" destOrd="0" presId="urn:microsoft.com/office/officeart/2005/8/layout/arrow1"/>
    <dgm:cxn modelId="{66FDAE0D-427B-49EB-9728-444016C4AF67}" type="presParOf" srcId="{8D51D2C9-0684-4AD9-8EF0-F91EA793589C}" destId="{9C89A2CF-F1FA-4B5F-BCF4-709DA75DA73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F67EA-8BBE-43E5-8A7F-A4AF7B3DDDF1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722501-4A00-4F8C-9881-9C59E516E3F3}">
      <dgm:prSet phldrT="[文本]"/>
      <dgm:spPr/>
      <dgm:t>
        <a:bodyPr/>
        <a:lstStyle/>
        <a:p>
          <a:r>
            <a:rPr lang="zh-CN" altLang="en-US" dirty="0"/>
            <a:t>人口净流入</a:t>
          </a:r>
          <a:endParaRPr lang="en-GB" dirty="0"/>
        </a:p>
      </dgm:t>
    </dgm:pt>
    <dgm:pt modelId="{599535F1-DA6E-4BE4-8DB2-EBFA267466B2}" type="parTrans" cxnId="{8034A189-79BC-4F3C-9932-9137442C0B3F}">
      <dgm:prSet/>
      <dgm:spPr/>
      <dgm:t>
        <a:bodyPr/>
        <a:lstStyle/>
        <a:p>
          <a:endParaRPr lang="en-GB"/>
        </a:p>
      </dgm:t>
    </dgm:pt>
    <dgm:pt modelId="{9BA7E387-AF84-4866-924F-B1A255338FB5}" type="sibTrans" cxnId="{8034A189-79BC-4F3C-9932-9137442C0B3F}">
      <dgm:prSet/>
      <dgm:spPr/>
      <dgm:t>
        <a:bodyPr/>
        <a:lstStyle/>
        <a:p>
          <a:endParaRPr lang="en-GB"/>
        </a:p>
      </dgm:t>
    </dgm:pt>
    <dgm:pt modelId="{08B6336A-9870-4803-B608-B07963288BE8}">
      <dgm:prSet phldrT="[文本]" custT="1"/>
      <dgm:spPr/>
      <dgm:t>
        <a:bodyPr/>
        <a:lstStyle/>
        <a:p>
          <a:r>
            <a:rPr lang="zh-CN" altLang="en-US" sz="2500" dirty="0"/>
            <a:t>人口净流出</a:t>
          </a:r>
          <a:endParaRPr lang="en-GB" sz="2500" dirty="0"/>
        </a:p>
      </dgm:t>
    </dgm:pt>
    <dgm:pt modelId="{88E7BE3F-CB45-418A-848C-A5C771B19023}" type="parTrans" cxnId="{F30B964C-FC4B-4357-B1E1-FEDBE2413AEF}">
      <dgm:prSet/>
      <dgm:spPr/>
      <dgm:t>
        <a:bodyPr/>
        <a:lstStyle/>
        <a:p>
          <a:endParaRPr lang="en-GB"/>
        </a:p>
      </dgm:t>
    </dgm:pt>
    <dgm:pt modelId="{2FC76F37-7006-4348-A4C4-33B5422EC3BA}" type="sibTrans" cxnId="{F30B964C-FC4B-4357-B1E1-FEDBE2413AEF}">
      <dgm:prSet/>
      <dgm:spPr/>
      <dgm:t>
        <a:bodyPr/>
        <a:lstStyle/>
        <a:p>
          <a:endParaRPr lang="en-GB"/>
        </a:p>
      </dgm:t>
    </dgm:pt>
    <dgm:pt modelId="{A589F399-C7C0-4710-9215-1295AA0CBE82}" type="pres">
      <dgm:prSet presAssocID="{B66F67EA-8BBE-43E5-8A7F-A4AF7B3DDDF1}" presName="compositeShape" presStyleCnt="0">
        <dgm:presLayoutVars>
          <dgm:chMax val="2"/>
          <dgm:dir/>
          <dgm:resizeHandles val="exact"/>
        </dgm:presLayoutVars>
      </dgm:prSet>
      <dgm:spPr/>
    </dgm:pt>
    <dgm:pt modelId="{0DE1FEB1-0EC3-4761-B44A-E48720436F2A}" type="pres">
      <dgm:prSet presAssocID="{B66F67EA-8BBE-43E5-8A7F-A4AF7B3DDDF1}" presName="ribbon" presStyleLbl="node1" presStyleIdx="0" presStyleCnt="1" custLinFactNeighborX="-30908" custLinFactNeighborY="486"/>
      <dgm:spPr>
        <a:solidFill>
          <a:srgbClr val="0070C0"/>
        </a:solidFill>
        <a:ln>
          <a:noFill/>
        </a:ln>
      </dgm:spPr>
    </dgm:pt>
    <dgm:pt modelId="{A848E9F2-8837-4AEB-B3B2-B22044016750}" type="pres">
      <dgm:prSet presAssocID="{B66F67EA-8BBE-43E5-8A7F-A4AF7B3DDDF1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590DAB21-B0BC-4A74-9043-F1CB7FD76984}" type="pres">
      <dgm:prSet presAssocID="{B66F67EA-8BBE-43E5-8A7F-A4AF7B3DDDF1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2696E27-1578-4F6F-975B-6D6BFED4C6AC}" type="presOf" srcId="{02722501-4A00-4F8C-9881-9C59E516E3F3}" destId="{A848E9F2-8837-4AEB-B3B2-B22044016750}" srcOrd="0" destOrd="0" presId="urn:microsoft.com/office/officeart/2005/8/layout/arrow6"/>
    <dgm:cxn modelId="{589B653B-7511-4879-A7FF-1EADFAC563DC}" type="presOf" srcId="{B66F67EA-8BBE-43E5-8A7F-A4AF7B3DDDF1}" destId="{A589F399-C7C0-4710-9215-1295AA0CBE82}" srcOrd="0" destOrd="0" presId="urn:microsoft.com/office/officeart/2005/8/layout/arrow6"/>
    <dgm:cxn modelId="{F30B964C-FC4B-4357-B1E1-FEDBE2413AEF}" srcId="{B66F67EA-8BBE-43E5-8A7F-A4AF7B3DDDF1}" destId="{08B6336A-9870-4803-B608-B07963288BE8}" srcOrd="1" destOrd="0" parTransId="{88E7BE3F-CB45-418A-848C-A5C771B19023}" sibTransId="{2FC76F37-7006-4348-A4C4-33B5422EC3BA}"/>
    <dgm:cxn modelId="{8034A189-79BC-4F3C-9932-9137442C0B3F}" srcId="{B66F67EA-8BBE-43E5-8A7F-A4AF7B3DDDF1}" destId="{02722501-4A00-4F8C-9881-9C59E516E3F3}" srcOrd="0" destOrd="0" parTransId="{599535F1-DA6E-4BE4-8DB2-EBFA267466B2}" sibTransId="{9BA7E387-AF84-4866-924F-B1A255338FB5}"/>
    <dgm:cxn modelId="{0112D2B9-33AF-40EE-ADF8-503A7A7F299C}" type="presOf" srcId="{08B6336A-9870-4803-B608-B07963288BE8}" destId="{590DAB21-B0BC-4A74-9043-F1CB7FD76984}" srcOrd="0" destOrd="0" presId="urn:microsoft.com/office/officeart/2005/8/layout/arrow6"/>
    <dgm:cxn modelId="{F1B81FA1-229C-413C-AA39-FEFC589B4BDF}" type="presParOf" srcId="{A589F399-C7C0-4710-9215-1295AA0CBE82}" destId="{0DE1FEB1-0EC3-4761-B44A-E48720436F2A}" srcOrd="0" destOrd="0" presId="urn:microsoft.com/office/officeart/2005/8/layout/arrow6"/>
    <dgm:cxn modelId="{9F592CD9-DD5A-4D8F-B10C-A61DCD43B339}" type="presParOf" srcId="{A589F399-C7C0-4710-9215-1295AA0CBE82}" destId="{A848E9F2-8837-4AEB-B3B2-B22044016750}" srcOrd="1" destOrd="0" presId="urn:microsoft.com/office/officeart/2005/8/layout/arrow6"/>
    <dgm:cxn modelId="{2193CA4A-04DB-4403-A9C3-1B15A0D4BDBE}" type="presParOf" srcId="{A589F399-C7C0-4710-9215-1295AA0CBE82}" destId="{590DAB21-B0BC-4A74-9043-F1CB7FD7698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61239-4277-4EDD-995C-F25DA23E13C1}">
      <dsp:nvSpPr>
        <dsp:cNvPr id="0" name=""/>
        <dsp:cNvSpPr/>
      </dsp:nvSpPr>
      <dsp:spPr>
        <a:xfrm rot="16200000">
          <a:off x="1337" y="4"/>
          <a:ext cx="1981103" cy="1981103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车辆缺少</a:t>
          </a:r>
          <a:endParaRPr lang="en-GB" sz="2500" kern="1200" dirty="0"/>
        </a:p>
      </dsp:txBody>
      <dsp:txXfrm rot="5400000">
        <a:off x="348031" y="495280"/>
        <a:ext cx="1634410" cy="990551"/>
      </dsp:txXfrm>
    </dsp:sp>
    <dsp:sp modelId="{9C89A2CF-F1FA-4B5F-BCF4-709DA75DA73F}">
      <dsp:nvSpPr>
        <dsp:cNvPr id="0" name=""/>
        <dsp:cNvSpPr/>
      </dsp:nvSpPr>
      <dsp:spPr>
        <a:xfrm rot="5400000">
          <a:off x="4041715" y="-1127"/>
          <a:ext cx="1978788" cy="1981044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车辆闲置</a:t>
          </a:r>
          <a:endParaRPr lang="en-GB" sz="2500" kern="1200" dirty="0"/>
        </a:p>
      </dsp:txBody>
      <dsp:txXfrm rot="-5400000">
        <a:off x="4040587" y="494698"/>
        <a:ext cx="1634756" cy="98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1FEB1-0EC3-4761-B44A-E48720436F2A}">
      <dsp:nvSpPr>
        <dsp:cNvPr id="0" name=""/>
        <dsp:cNvSpPr/>
      </dsp:nvSpPr>
      <dsp:spPr>
        <a:xfrm>
          <a:off x="0" y="588609"/>
          <a:ext cx="4849566" cy="1939826"/>
        </a:xfrm>
        <a:prstGeom prst="leftRightRibbon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E9F2-8837-4AEB-B3B2-B22044016750}">
      <dsp:nvSpPr>
        <dsp:cNvPr id="0" name=""/>
        <dsp:cNvSpPr/>
      </dsp:nvSpPr>
      <dsp:spPr>
        <a:xfrm>
          <a:off x="581947" y="918651"/>
          <a:ext cx="1600356" cy="9505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人口净流入</a:t>
          </a:r>
          <a:endParaRPr lang="en-GB" sz="2500" kern="1200" dirty="0"/>
        </a:p>
      </dsp:txBody>
      <dsp:txXfrm>
        <a:off x="581947" y="918651"/>
        <a:ext cx="1600356" cy="950514"/>
      </dsp:txXfrm>
    </dsp:sp>
    <dsp:sp modelId="{590DAB21-B0BC-4A74-9043-F1CB7FD76984}">
      <dsp:nvSpPr>
        <dsp:cNvPr id="0" name=""/>
        <dsp:cNvSpPr/>
      </dsp:nvSpPr>
      <dsp:spPr>
        <a:xfrm>
          <a:off x="2424783" y="1229023"/>
          <a:ext cx="1891330" cy="9505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人口净流出</a:t>
          </a:r>
          <a:endParaRPr lang="en-GB" sz="2500" kern="1200" dirty="0"/>
        </a:p>
      </dsp:txBody>
      <dsp:txXfrm>
        <a:off x="2424783" y="1229023"/>
        <a:ext cx="1891330" cy="950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60186-F0E7-4E13-B946-6A95886B8C8D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ABE87-6081-4B5A-B934-9951CB1BB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0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一线城市，限行</a:t>
            </a:r>
            <a:r>
              <a:rPr lang="en-GB" altLang="zh-CN" dirty="0"/>
              <a:t>/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BE87-6081-4B5A-B934-9951CB1BB3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3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12" y="1506159"/>
            <a:ext cx="6789576" cy="2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2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3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8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9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DBAA25-4C67-4CF1-998A-4131A25E71E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74836-7F1C-4BAC-AE79-BC6FFC868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21" y="-26512"/>
            <a:ext cx="12265843" cy="69110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" y="320361"/>
            <a:ext cx="1215874" cy="5648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68" y="359217"/>
            <a:ext cx="1048606" cy="4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4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374737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中国租车市场发展迅速且前景广阔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EB1109-C3BC-4EEF-9F5D-F4039539F0BB}"/>
              </a:ext>
            </a:extLst>
          </p:cNvPr>
          <p:cNvSpPr txBox="1"/>
          <p:nvPr/>
        </p:nvSpPr>
        <p:spPr>
          <a:xfrm>
            <a:off x="8565924" y="6471224"/>
            <a:ext cx="351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图片来源：罗兰贝格 前瞻产业研究院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AFF08E-0EEA-4556-B2B6-EAB6E283334A}"/>
              </a:ext>
            </a:extLst>
          </p:cNvPr>
          <p:cNvGrpSpPr/>
          <p:nvPr/>
        </p:nvGrpSpPr>
        <p:grpSpPr>
          <a:xfrm>
            <a:off x="703840" y="2858815"/>
            <a:ext cx="10755433" cy="3430046"/>
            <a:chOff x="703840" y="2858815"/>
            <a:chExt cx="10755433" cy="34300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2C96A28-31ED-460D-8903-945E94B4BE5D}"/>
                </a:ext>
              </a:extLst>
            </p:cNvPr>
            <p:cNvSpPr txBox="1"/>
            <p:nvPr/>
          </p:nvSpPr>
          <p:spPr>
            <a:xfrm>
              <a:off x="4721309" y="3712587"/>
              <a:ext cx="274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kern="2000" spc="56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 charset="-122"/>
                </a:rPr>
                <a:t>国内汽车租赁消费</a:t>
              </a:r>
              <a:endParaRPr kumimoji="1" lang="en-US" altLang="zh-CN" kern="2000" spc="56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1F3E7E0-5FAA-4FBA-8DA6-99DD79A41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718" y="3261261"/>
              <a:ext cx="5078555" cy="30276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E4236B-48EA-4749-853C-37DA5166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40" y="3261699"/>
              <a:ext cx="4943300" cy="302672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F28F6E-B355-4CC9-8B0B-4B0F0544F3C7}"/>
                </a:ext>
              </a:extLst>
            </p:cNvPr>
            <p:cNvSpPr txBox="1"/>
            <p:nvPr/>
          </p:nvSpPr>
          <p:spPr>
            <a:xfrm>
              <a:off x="1310236" y="2858815"/>
              <a:ext cx="3730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2005-2016</a:t>
              </a:r>
              <a:r>
                <a:rPr lang="zh-CN" altLang="en-US" dirty="0">
                  <a:solidFill>
                    <a:schemeClr val="bg1"/>
                  </a:solidFill>
                </a:rPr>
                <a:t>年趋势图（单位：亿元）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3CF2496-94D9-4BFB-88C1-91DC74BB4268}"/>
                </a:ext>
              </a:extLst>
            </p:cNvPr>
            <p:cNvSpPr txBox="1"/>
            <p:nvPr/>
          </p:nvSpPr>
          <p:spPr>
            <a:xfrm>
              <a:off x="7170157" y="2858815"/>
              <a:ext cx="349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2017-2022</a:t>
              </a:r>
              <a:r>
                <a:rPr lang="zh-CN" altLang="en-US" dirty="0">
                  <a:solidFill>
                    <a:schemeClr val="bg1"/>
                  </a:solidFill>
                </a:rPr>
                <a:t>年预测（单位：亿元）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D2D594C-5211-4F62-BCB3-13CDEB6951D6}"/>
              </a:ext>
            </a:extLst>
          </p:cNvPr>
          <p:cNvSpPr/>
          <p:nvPr/>
        </p:nvSpPr>
        <p:spPr>
          <a:xfrm>
            <a:off x="4177923" y="2243742"/>
            <a:ext cx="3807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中国汽车租赁市场规模</a:t>
            </a:r>
          </a:p>
        </p:txBody>
      </p:sp>
    </p:spTree>
    <p:extLst>
      <p:ext uri="{BB962C8B-B14F-4D97-AF65-F5344CB8AC3E}">
        <p14:creationId xmlns:p14="http://schemas.microsoft.com/office/powerpoint/2010/main" val="37637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018602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现有问题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D6BDBB-0A2B-4178-8FE7-028AEFD16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468807"/>
              </p:ext>
            </p:extLst>
          </p:nvPr>
        </p:nvGraphicFramePr>
        <p:xfrm>
          <a:off x="3063711" y="4848452"/>
          <a:ext cx="6021632" cy="198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53F7227-49D5-4D67-B240-8BC4CB7BD473}"/>
              </a:ext>
            </a:extLst>
          </p:cNvPr>
          <p:cNvSpPr/>
          <p:nvPr/>
        </p:nvSpPr>
        <p:spPr>
          <a:xfrm>
            <a:off x="4327687" y="4746439"/>
            <a:ext cx="3493680" cy="5184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车辆分配不合理</a:t>
            </a:r>
            <a:endParaRPr lang="en-GB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621F61-7F9D-4DAC-B8D0-43A28CC2F172}"/>
              </a:ext>
            </a:extLst>
          </p:cNvPr>
          <p:cNvSpPr/>
          <p:nvPr/>
        </p:nvSpPr>
        <p:spPr>
          <a:xfrm>
            <a:off x="767240" y="5579771"/>
            <a:ext cx="2262433" cy="5184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造成用户不便</a:t>
            </a:r>
            <a:endParaRPr lang="en-GB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C2D15-F7C6-49EC-BB4E-3524F4DBAC0A}"/>
              </a:ext>
            </a:extLst>
          </p:cNvPr>
          <p:cNvSpPr/>
          <p:nvPr/>
        </p:nvSpPr>
        <p:spPr>
          <a:xfrm>
            <a:off x="9128204" y="5579771"/>
            <a:ext cx="2262433" cy="5184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浪费盈利机会</a:t>
            </a:r>
            <a:endParaRPr lang="en-GB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78D33F-8152-4D50-8972-C4E812FDA664}"/>
              </a:ext>
            </a:extLst>
          </p:cNvPr>
          <p:cNvSpPr/>
          <p:nvPr/>
        </p:nvSpPr>
        <p:spPr>
          <a:xfrm>
            <a:off x="914043" y="2165821"/>
            <a:ext cx="103634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i="1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神州租车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在国内三万多家租车公司中市场占有率最多，约</a:t>
            </a:r>
            <a:r>
              <a:rPr kumimoji="1" lang="en-US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15%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近期不少神州租车用户反映节假日租车需求增高，导致一车难求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此类问题可通过更合理的分配车辆位置来解决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2017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年上半年，神州租车车辆出租率为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68.5</a:t>
            </a:r>
            <a:r>
              <a:rPr kumimoji="1" lang="en-US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%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，有很大提升空间</a:t>
            </a:r>
            <a:endParaRPr kumimoji="1" lang="en-GB" altLang="zh-CN" sz="2000" kern="2000" spc="56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7470A9-B938-4ECA-80B1-CAF39293F217}"/>
              </a:ext>
            </a:extLst>
          </p:cNvPr>
          <p:cNvSpPr txBox="1"/>
          <p:nvPr/>
        </p:nvSpPr>
        <p:spPr>
          <a:xfrm>
            <a:off x="9412944" y="6497052"/>
            <a:ext cx="2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资料来源：北青网，搜狐网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364237-C3FF-47B6-9B21-D798CD16FF29}"/>
              </a:ext>
            </a:extLst>
          </p:cNvPr>
          <p:cNvGrpSpPr/>
          <p:nvPr/>
        </p:nvGrpSpPr>
        <p:grpSpPr>
          <a:xfrm>
            <a:off x="914043" y="1658084"/>
            <a:ext cx="1627026" cy="499683"/>
            <a:chOff x="5608426" y="5245189"/>
            <a:chExt cx="2413784" cy="499683"/>
          </a:xfrm>
        </p:grpSpPr>
        <p:sp>
          <p:nvSpPr>
            <p:cNvPr id="11" name="矩形 24">
              <a:extLst>
                <a:ext uri="{FF2B5EF4-FFF2-40B4-BE49-F238E27FC236}">
                  <a16:creationId xmlns:a16="http://schemas.microsoft.com/office/drawing/2014/main" id="{DF1B01CB-A00F-4397-9AEB-A2F7F60868E2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文本框 25">
              <a:extLst>
                <a:ext uri="{FF2B5EF4-FFF2-40B4-BE49-F238E27FC236}">
                  <a16:creationId xmlns:a16="http://schemas.microsoft.com/office/drawing/2014/main" id="{7B90CB46-4735-4F6C-8D97-2F39C5721C3E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车辆缺少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6199D9D-1D31-4740-AE71-46F5B0267073}"/>
              </a:ext>
            </a:extLst>
          </p:cNvPr>
          <p:cNvGrpSpPr/>
          <p:nvPr/>
        </p:nvGrpSpPr>
        <p:grpSpPr>
          <a:xfrm>
            <a:off x="914043" y="3737135"/>
            <a:ext cx="3263321" cy="869015"/>
            <a:chOff x="5608426" y="5245189"/>
            <a:chExt cx="2413784" cy="869015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F4BAE999-80FB-4F3A-8D9F-7F5F60B86EB1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85BA941C-D410-4852-BE3E-5586E16B697F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出租率存在提升空间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8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8" y="320361"/>
            <a:ext cx="1215874" cy="564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68" y="359217"/>
            <a:ext cx="1048606" cy="4871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0A03EB-CDF7-0641-8B8F-F9CD521F9ADA}"/>
              </a:ext>
            </a:extLst>
          </p:cNvPr>
          <p:cNvSpPr/>
          <p:nvPr/>
        </p:nvSpPr>
        <p:spPr>
          <a:xfrm rot="2700000">
            <a:off x="2211830" y="2524364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51D3E4-0775-FC49-A20C-75A6070444F9}"/>
              </a:ext>
            </a:extLst>
          </p:cNvPr>
          <p:cNvSpPr/>
          <p:nvPr/>
        </p:nvSpPr>
        <p:spPr>
          <a:xfrm rot="2700000">
            <a:off x="3415879" y="3864040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A25128-1452-324D-A2DF-4C2B66ED9AD1}"/>
              </a:ext>
            </a:extLst>
          </p:cNvPr>
          <p:cNvSpPr/>
          <p:nvPr/>
        </p:nvSpPr>
        <p:spPr>
          <a:xfrm rot="2700000">
            <a:off x="4087412" y="3820829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8A04D-36C8-2F49-A7EC-8A28CD9E8187}"/>
              </a:ext>
            </a:extLst>
          </p:cNvPr>
          <p:cNvSpPr txBox="1"/>
          <p:nvPr/>
        </p:nvSpPr>
        <p:spPr>
          <a:xfrm>
            <a:off x="1917149" y="2751497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0BD84F-0E90-8742-B1C4-4958061B93E5}"/>
              </a:ext>
            </a:extLst>
          </p:cNvPr>
          <p:cNvCxnSpPr/>
          <p:nvPr/>
        </p:nvCxnSpPr>
        <p:spPr>
          <a:xfrm>
            <a:off x="8931081" y="1201241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BD0FF1-5FAA-614F-8AEE-BFF2D9F952AB}"/>
              </a:ext>
            </a:extLst>
          </p:cNvPr>
          <p:cNvCxnSpPr/>
          <p:nvPr/>
        </p:nvCxnSpPr>
        <p:spPr>
          <a:xfrm>
            <a:off x="4958281" y="-2652538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82C4B-904E-C348-AD9E-3E51168539D0}"/>
              </a:ext>
            </a:extLst>
          </p:cNvPr>
          <p:cNvSpPr txBox="1"/>
          <p:nvPr/>
        </p:nvSpPr>
        <p:spPr>
          <a:xfrm>
            <a:off x="3580912" y="2282653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E8AEDA7F-4C2B-494A-89DB-2B2DDA821ECD}"/>
              </a:ext>
            </a:extLst>
          </p:cNvPr>
          <p:cNvCxnSpPr/>
          <p:nvPr/>
        </p:nvCxnSpPr>
        <p:spPr>
          <a:xfrm>
            <a:off x="3863386" y="3208460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5">
            <a:extLst>
              <a:ext uri="{FF2B5EF4-FFF2-40B4-BE49-F238E27FC236}">
                <a16:creationId xmlns:a16="http://schemas.microsoft.com/office/drawing/2014/main" id="{698FDFF7-1FA9-754C-95AA-7B1CDDD0D969}"/>
              </a:ext>
            </a:extLst>
          </p:cNvPr>
          <p:cNvSpPr txBox="1"/>
          <p:nvPr/>
        </p:nvSpPr>
        <p:spPr>
          <a:xfrm>
            <a:off x="6268919" y="33226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技术方法</a:t>
            </a: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1A9677A6-6C5F-EB4F-9890-FAB8397A2F21}"/>
              </a:ext>
            </a:extLst>
          </p:cNvPr>
          <p:cNvSpPr txBox="1"/>
          <p:nvPr/>
        </p:nvSpPr>
        <p:spPr>
          <a:xfrm>
            <a:off x="7458254" y="33226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</a:p>
        </p:txBody>
      </p:sp>
    </p:spTree>
    <p:extLst>
      <p:ext uri="{BB962C8B-B14F-4D97-AF65-F5344CB8AC3E}">
        <p14:creationId xmlns:p14="http://schemas.microsoft.com/office/powerpoint/2010/main" val="144664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374737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技术方法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043" y="2165821"/>
            <a:ext cx="1036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我们的算法可以提供未来几天任一城市的人口流入</a:t>
            </a:r>
            <a:r>
              <a:rPr kumimoji="1" lang="en-US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,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流出</a:t>
            </a:r>
            <a:r>
              <a:rPr kumimoji="1" lang="ja-JP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和驻留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数量的精确预测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，从而帮助租车公司优化车辆分配</a:t>
            </a:r>
            <a:endParaRPr kumimoji="1" lang="en-GB" altLang="zh-CN" sz="2000" kern="2000" spc="56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E9EB6C4-A576-4885-9A24-6564E1F10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441248"/>
              </p:ext>
            </p:extLst>
          </p:nvPr>
        </p:nvGraphicFramePr>
        <p:xfrm>
          <a:off x="3653411" y="3066941"/>
          <a:ext cx="4849566" cy="309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1A0292B-0631-4A6B-896A-A3F578DC9FCA}"/>
              </a:ext>
            </a:extLst>
          </p:cNvPr>
          <p:cNvSpPr txBox="1"/>
          <p:nvPr/>
        </p:nvSpPr>
        <p:spPr>
          <a:xfrm>
            <a:off x="8512402" y="4558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分配车辆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61056B-215D-4BC5-A6C8-AED8D734DA1C}"/>
              </a:ext>
            </a:extLst>
          </p:cNvPr>
          <p:cNvSpPr txBox="1"/>
          <p:nvPr/>
        </p:nvSpPr>
        <p:spPr>
          <a:xfrm>
            <a:off x="2218785" y="42381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调离车辆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1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028227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核心优势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043" y="2098441"/>
            <a:ext cx="670916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利用精确时空预测模型，提供准确信息用以优化车辆调度</a:t>
            </a:r>
            <a:endParaRPr kumimoji="1" lang="en-SG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endParaRPr kumimoji="1" lang="en-SG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endParaRPr kumimoji="1" lang="en-SG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endParaRPr kumimoji="1" lang="en-SG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轻量级机器学习模型，易于部署，成本低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丰富的数据挖掘经验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697144" lvl="1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通过对数据本身的挖掘，我们发现了数据集的特性，大大帮助我们提高了预测效果。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697144" lvl="1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异常值（节假日节点）的处理更加鲁棒</a:t>
            </a:r>
            <a:endParaRPr kumimoji="1" lang="en-SG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endParaRPr kumimoji="1" lang="en-GB" altLang="zh-CN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C76043-79AD-4253-851D-5B78AFB08B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01" y="0"/>
            <a:ext cx="4982899" cy="333889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6600AF8-A122-4F88-9FA1-3DA31F20C94A}"/>
              </a:ext>
            </a:extLst>
          </p:cNvPr>
          <p:cNvGrpSpPr/>
          <p:nvPr/>
        </p:nvGrpSpPr>
        <p:grpSpPr>
          <a:xfrm>
            <a:off x="1018394" y="1551447"/>
            <a:ext cx="1634716" cy="499683"/>
            <a:chOff x="5608426" y="5245189"/>
            <a:chExt cx="2413784" cy="499683"/>
          </a:xfrm>
        </p:grpSpPr>
        <p:sp>
          <p:nvSpPr>
            <p:cNvPr id="9" name="矩形 24">
              <a:extLst>
                <a:ext uri="{FF2B5EF4-FFF2-40B4-BE49-F238E27FC236}">
                  <a16:creationId xmlns:a16="http://schemas.microsoft.com/office/drawing/2014/main" id="{80AC371E-1C28-4953-BF7C-4C1C904B88C8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文本框 25">
              <a:extLst>
                <a:ext uri="{FF2B5EF4-FFF2-40B4-BE49-F238E27FC236}">
                  <a16:creationId xmlns:a16="http://schemas.microsoft.com/office/drawing/2014/main" id="{4C7D0C82-9A9E-4722-B2AB-5886AE63E1D0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精确预测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A67F87-BB91-4D29-86C5-B5F6F7DAB5D3}"/>
              </a:ext>
            </a:extLst>
          </p:cNvPr>
          <p:cNvGrpSpPr/>
          <p:nvPr/>
        </p:nvGrpSpPr>
        <p:grpSpPr>
          <a:xfrm>
            <a:off x="1018394" y="3172958"/>
            <a:ext cx="1199976" cy="499683"/>
            <a:chOff x="5608426" y="5245189"/>
            <a:chExt cx="2413784" cy="499683"/>
          </a:xfrm>
        </p:grpSpPr>
        <p:sp>
          <p:nvSpPr>
            <p:cNvPr id="16" name="矩形 24">
              <a:extLst>
                <a:ext uri="{FF2B5EF4-FFF2-40B4-BE49-F238E27FC236}">
                  <a16:creationId xmlns:a16="http://schemas.microsoft.com/office/drawing/2014/main" id="{9801EECC-2AAB-47CF-AD23-447243BA4F74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文本框 25">
              <a:extLst>
                <a:ext uri="{FF2B5EF4-FFF2-40B4-BE49-F238E27FC236}">
                  <a16:creationId xmlns:a16="http://schemas.microsoft.com/office/drawing/2014/main" id="{98F2E1EA-A46B-4F05-BD8C-F4A11BDB2EDC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低成本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4E6354-8AFB-4322-9714-61E8228C4495}"/>
              </a:ext>
            </a:extLst>
          </p:cNvPr>
          <p:cNvGrpSpPr/>
          <p:nvPr/>
        </p:nvGrpSpPr>
        <p:grpSpPr>
          <a:xfrm>
            <a:off x="1018394" y="4375257"/>
            <a:ext cx="1619806" cy="869015"/>
            <a:chOff x="5608426" y="5245189"/>
            <a:chExt cx="2413784" cy="869015"/>
          </a:xfrm>
        </p:grpSpPr>
        <p:sp>
          <p:nvSpPr>
            <p:cNvPr id="19" name="矩形 24">
              <a:extLst>
                <a:ext uri="{FF2B5EF4-FFF2-40B4-BE49-F238E27FC236}">
                  <a16:creationId xmlns:a16="http://schemas.microsoft.com/office/drawing/2014/main" id="{BDDDB4BE-C7E4-4ADE-8ADB-9199D6378A93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文本框 25">
              <a:extLst>
                <a:ext uri="{FF2B5EF4-FFF2-40B4-BE49-F238E27FC236}">
                  <a16:creationId xmlns:a16="http://schemas.microsoft.com/office/drawing/2014/main" id="{231CD0D8-E976-4A6E-B974-2206607BD232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经验丰富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58D3401-762C-42DD-8E26-532EC2D60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08" y="3535840"/>
            <a:ext cx="4543167" cy="304385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5279B21-B86B-4EC7-9D08-FCE9981E5937}"/>
              </a:ext>
            </a:extLst>
          </p:cNvPr>
          <p:cNvCxnSpPr/>
          <p:nvPr/>
        </p:nvCxnSpPr>
        <p:spPr>
          <a:xfrm>
            <a:off x="10624008" y="3742441"/>
            <a:ext cx="653505" cy="78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4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8" y="320361"/>
            <a:ext cx="1215874" cy="564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68" y="359217"/>
            <a:ext cx="1048606" cy="4871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0A03EB-CDF7-0641-8B8F-F9CD521F9ADA}"/>
              </a:ext>
            </a:extLst>
          </p:cNvPr>
          <p:cNvSpPr/>
          <p:nvPr/>
        </p:nvSpPr>
        <p:spPr>
          <a:xfrm rot="2700000">
            <a:off x="2211830" y="2524364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51D3E4-0775-FC49-A20C-75A6070444F9}"/>
              </a:ext>
            </a:extLst>
          </p:cNvPr>
          <p:cNvSpPr/>
          <p:nvPr/>
        </p:nvSpPr>
        <p:spPr>
          <a:xfrm rot="2700000">
            <a:off x="3415879" y="3864040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A25128-1452-324D-A2DF-4C2B66ED9AD1}"/>
              </a:ext>
            </a:extLst>
          </p:cNvPr>
          <p:cNvSpPr/>
          <p:nvPr/>
        </p:nvSpPr>
        <p:spPr>
          <a:xfrm rot="2700000">
            <a:off x="4087412" y="3820829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8A04D-36C8-2F49-A7EC-8A28CD9E8187}"/>
              </a:ext>
            </a:extLst>
          </p:cNvPr>
          <p:cNvSpPr txBox="1"/>
          <p:nvPr/>
        </p:nvSpPr>
        <p:spPr>
          <a:xfrm>
            <a:off x="1917149" y="2751497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0BD84F-0E90-8742-B1C4-4958061B93E5}"/>
              </a:ext>
            </a:extLst>
          </p:cNvPr>
          <p:cNvCxnSpPr/>
          <p:nvPr/>
        </p:nvCxnSpPr>
        <p:spPr>
          <a:xfrm>
            <a:off x="8931081" y="1201241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BD0FF1-5FAA-614F-8AEE-BFF2D9F952AB}"/>
              </a:ext>
            </a:extLst>
          </p:cNvPr>
          <p:cNvCxnSpPr/>
          <p:nvPr/>
        </p:nvCxnSpPr>
        <p:spPr>
          <a:xfrm>
            <a:off x="4958281" y="-2652538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82C4B-904E-C348-AD9E-3E51168539D0}"/>
              </a:ext>
            </a:extLst>
          </p:cNvPr>
          <p:cNvSpPr txBox="1"/>
          <p:nvPr/>
        </p:nvSpPr>
        <p:spPr>
          <a:xfrm>
            <a:off x="3580912" y="2282653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</a:p>
        </p:txBody>
      </p: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E8AEDA7F-4C2B-494A-89DB-2B2DDA821ECD}"/>
              </a:ext>
            </a:extLst>
          </p:cNvPr>
          <p:cNvCxnSpPr/>
          <p:nvPr/>
        </p:nvCxnSpPr>
        <p:spPr>
          <a:xfrm>
            <a:off x="3863386" y="3208460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5">
            <a:extLst>
              <a:ext uri="{FF2B5EF4-FFF2-40B4-BE49-F238E27FC236}">
                <a16:creationId xmlns:a16="http://schemas.microsoft.com/office/drawing/2014/main" id="{698FDFF7-1FA9-754C-95AA-7B1CDDD0D969}"/>
              </a:ext>
            </a:extLst>
          </p:cNvPr>
          <p:cNvSpPr txBox="1"/>
          <p:nvPr/>
        </p:nvSpPr>
        <p:spPr>
          <a:xfrm>
            <a:off x="6268919" y="33226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企业增收</a:t>
            </a: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1A9677A6-6C5F-EB4F-9890-FAB8397A2F21}"/>
              </a:ext>
            </a:extLst>
          </p:cNvPr>
          <p:cNvSpPr txBox="1"/>
          <p:nvPr/>
        </p:nvSpPr>
        <p:spPr>
          <a:xfrm>
            <a:off x="7458254" y="33226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发展战略</a:t>
            </a:r>
          </a:p>
        </p:txBody>
      </p:sp>
    </p:spTree>
    <p:extLst>
      <p:ext uri="{BB962C8B-B14F-4D97-AF65-F5344CB8AC3E}">
        <p14:creationId xmlns:p14="http://schemas.microsoft.com/office/powerpoint/2010/main" val="335466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164531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市场前景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043" y="2439088"/>
            <a:ext cx="10363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2017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年，神州租车车队规模为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10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万，单车日均收入为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153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元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据此推算，如果我们的算法可以帮助神州租车提高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1%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的出租率，将给企业增加超过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5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千万的年收入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endParaRPr kumimoji="1" lang="en-SG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布局一线城市，如北京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,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上海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,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新加坡；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697144" lvl="1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租车需求高（车辆限行限购，人口流动大）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90A106-DE10-4C77-B525-C563C0C65C3E}"/>
              </a:ext>
            </a:extLst>
          </p:cNvPr>
          <p:cNvGrpSpPr/>
          <p:nvPr/>
        </p:nvGrpSpPr>
        <p:grpSpPr>
          <a:xfrm>
            <a:off x="956083" y="1920841"/>
            <a:ext cx="1634716" cy="499683"/>
            <a:chOff x="5608426" y="5245189"/>
            <a:chExt cx="2413784" cy="499683"/>
          </a:xfrm>
        </p:grpSpPr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7F5AB980-E69E-484C-B54A-2C1573FFD5E2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413C2DFE-3877-4F76-815D-342A3C4E9A56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企业增收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EFE716-1317-486F-B0BE-364810FB058C}"/>
              </a:ext>
            </a:extLst>
          </p:cNvPr>
          <p:cNvGrpSpPr/>
          <p:nvPr/>
        </p:nvGrpSpPr>
        <p:grpSpPr>
          <a:xfrm>
            <a:off x="956083" y="3754893"/>
            <a:ext cx="1634716" cy="499683"/>
            <a:chOff x="5608426" y="5245189"/>
            <a:chExt cx="2413784" cy="499683"/>
          </a:xfrm>
        </p:grpSpPr>
        <p:sp>
          <p:nvSpPr>
            <p:cNvPr id="11" name="矩形 24">
              <a:extLst>
                <a:ext uri="{FF2B5EF4-FFF2-40B4-BE49-F238E27FC236}">
                  <a16:creationId xmlns:a16="http://schemas.microsoft.com/office/drawing/2014/main" id="{5785683A-BEE0-46C8-B66F-719BFF47F142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文本框 25">
              <a:extLst>
                <a:ext uri="{FF2B5EF4-FFF2-40B4-BE49-F238E27FC236}">
                  <a16:creationId xmlns:a16="http://schemas.microsoft.com/office/drawing/2014/main" id="{F2E4F17D-BE3C-4809-997B-DD1FF196615B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发展战略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68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64EADC-BC94-CD47-9B4B-B5DCD3D1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90" y="1479959"/>
            <a:ext cx="5308795" cy="37981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5273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7159" y="1480824"/>
            <a:ext cx="97576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4600" kern="2000" spc="56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国内汽车租赁公司利用率改善项目计划书</a:t>
            </a:r>
            <a:endParaRPr lang="zh-CN" altLang="en-US" sz="46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840" y="3869071"/>
            <a:ext cx="1136387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6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人口动态普查与预测</a:t>
            </a:r>
            <a:endParaRPr lang="en-US" altLang="ja-JP" sz="46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4600" kern="2000" spc="56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cheese&amp;chips</a:t>
            </a:r>
            <a:endParaRPr lang="en-US" altLang="zh-CN" sz="46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975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7314" y="2286609"/>
            <a:ext cx="103634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4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于海斌</a:t>
            </a:r>
            <a:endParaRPr kumimoji="1" lang="en-GB" altLang="zh-CN" sz="24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lang="ja-JP" altLang="en-US" sz="24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陈逸舟</a:t>
            </a:r>
            <a:endParaRPr lang="en-GB" altLang="ja-JP" sz="24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239944" indent="-239944">
              <a:buFont typeface="Arial"/>
              <a:buChar char="•"/>
            </a:pPr>
            <a:r>
              <a:rPr lang="ja-JP" altLang="en-US" sz="24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代忠祥</a:t>
            </a:r>
            <a:endParaRPr lang="en-GB" altLang="ja-JP" sz="24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239944" indent="-239944">
              <a:buFont typeface="Arial"/>
              <a:buChar char="•"/>
            </a:pPr>
            <a:endParaRPr kumimoji="1" lang="en-GB" altLang="zh-CN" sz="2400" kern="2000" spc="560" dirty="0">
              <a:solidFill>
                <a:schemeClr val="bg1"/>
              </a:solidFill>
              <a:latin typeface="微软雅黑"/>
              <a:ea typeface="微软雅黑"/>
              <a:cs typeface="Microsoft YaHei Light" charset="-122"/>
            </a:endParaRPr>
          </a:p>
          <a:p>
            <a:pPr marL="239944" indent="-239944">
              <a:buFont typeface="Arial"/>
              <a:buChar char="•"/>
            </a:pPr>
            <a:r>
              <a:rPr kumimoji="1" lang="zh-CN" altLang="en-US" sz="24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三人均就读于新加坡国立大学计算机学院，攻读博士学位，研究机器学习和人工智能，拥有丰富的数据分析理论和实践经验</a:t>
            </a:r>
            <a:endParaRPr kumimoji="1" lang="en-GB" altLang="zh-CN" sz="24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130246-9DC2-4E1D-A993-F0540C7E5807}"/>
              </a:ext>
            </a:extLst>
          </p:cNvPr>
          <p:cNvGrpSpPr/>
          <p:nvPr/>
        </p:nvGrpSpPr>
        <p:grpSpPr>
          <a:xfrm>
            <a:off x="914043" y="1476771"/>
            <a:ext cx="2069789" cy="1256804"/>
            <a:chOff x="5608426" y="5245189"/>
            <a:chExt cx="2413784" cy="992125"/>
          </a:xfrm>
        </p:grpSpPr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8C7D8D58-9EE5-42FC-9CFD-C67AD26B1779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189C4DAE-4913-4F6C-A80A-D255EE3997A4}"/>
                </a:ext>
              </a:extLst>
            </p:cNvPr>
            <p:cNvSpPr txBox="1"/>
            <p:nvPr/>
          </p:nvSpPr>
          <p:spPr>
            <a:xfrm>
              <a:off x="5630443" y="5283207"/>
              <a:ext cx="2391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84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">
            <a:extLst>
              <a:ext uri="{FF2B5EF4-FFF2-40B4-BE49-F238E27FC236}">
                <a16:creationId xmlns:a16="http://schemas.microsoft.com/office/drawing/2014/main" id="{060CE699-1BE2-324A-A1DF-0852099A17BB}"/>
              </a:ext>
            </a:extLst>
          </p:cNvPr>
          <p:cNvSpPr/>
          <p:nvPr/>
        </p:nvSpPr>
        <p:spPr>
          <a:xfrm rot="2700000">
            <a:off x="1391405" y="4898199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BE482786-42C3-3E40-9661-632C6E64CFB4}"/>
              </a:ext>
            </a:extLst>
          </p:cNvPr>
          <p:cNvSpPr/>
          <p:nvPr/>
        </p:nvSpPr>
        <p:spPr>
          <a:xfrm rot="2700000">
            <a:off x="2635221" y="3712543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7">
            <a:extLst>
              <a:ext uri="{FF2B5EF4-FFF2-40B4-BE49-F238E27FC236}">
                <a16:creationId xmlns:a16="http://schemas.microsoft.com/office/drawing/2014/main" id="{31980DC9-512D-6646-8441-D721E58723BA}"/>
              </a:ext>
            </a:extLst>
          </p:cNvPr>
          <p:cNvSpPr/>
          <p:nvPr/>
        </p:nvSpPr>
        <p:spPr>
          <a:xfrm rot="2700000">
            <a:off x="3883640" y="2455119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8571CE5E-D1CE-C643-A891-920BEA0438E1}"/>
              </a:ext>
            </a:extLst>
          </p:cNvPr>
          <p:cNvSpPr/>
          <p:nvPr/>
        </p:nvSpPr>
        <p:spPr>
          <a:xfrm rot="2700000">
            <a:off x="5131175" y="1193276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36">
            <a:extLst>
              <a:ext uri="{FF2B5EF4-FFF2-40B4-BE49-F238E27FC236}">
                <a16:creationId xmlns:a16="http://schemas.microsoft.com/office/drawing/2014/main" id="{08C65DA3-5AC3-3448-9370-739F05E89465}"/>
              </a:ext>
            </a:extLst>
          </p:cNvPr>
          <p:cNvCxnSpPr/>
          <p:nvPr/>
        </p:nvCxnSpPr>
        <p:spPr>
          <a:xfrm flipV="1">
            <a:off x="5481" y="5757511"/>
            <a:ext cx="1294055" cy="1294054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8">
            <a:extLst>
              <a:ext uri="{FF2B5EF4-FFF2-40B4-BE49-F238E27FC236}">
                <a16:creationId xmlns:a16="http://schemas.microsoft.com/office/drawing/2014/main" id="{5D6D3553-BFFA-D248-9316-FF7C02F17E29}"/>
              </a:ext>
            </a:extLst>
          </p:cNvPr>
          <p:cNvCxnSpPr/>
          <p:nvPr/>
        </p:nvCxnSpPr>
        <p:spPr>
          <a:xfrm flipV="1">
            <a:off x="2281137" y="4529218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41">
            <a:extLst>
              <a:ext uri="{FF2B5EF4-FFF2-40B4-BE49-F238E27FC236}">
                <a16:creationId xmlns:a16="http://schemas.microsoft.com/office/drawing/2014/main" id="{88975BC6-B92C-3A4D-B5FE-ECA62733C370}"/>
              </a:ext>
            </a:extLst>
          </p:cNvPr>
          <p:cNvCxnSpPr/>
          <p:nvPr/>
        </p:nvCxnSpPr>
        <p:spPr>
          <a:xfrm flipV="1">
            <a:off x="3447007" y="3362993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42">
            <a:extLst>
              <a:ext uri="{FF2B5EF4-FFF2-40B4-BE49-F238E27FC236}">
                <a16:creationId xmlns:a16="http://schemas.microsoft.com/office/drawing/2014/main" id="{F2AE2EF2-9ADA-8649-A4C1-96C77B95F87A}"/>
              </a:ext>
            </a:extLst>
          </p:cNvPr>
          <p:cNvCxnSpPr/>
          <p:nvPr/>
        </p:nvCxnSpPr>
        <p:spPr>
          <a:xfrm flipV="1">
            <a:off x="4719255" y="2088249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43">
            <a:extLst>
              <a:ext uri="{FF2B5EF4-FFF2-40B4-BE49-F238E27FC236}">
                <a16:creationId xmlns:a16="http://schemas.microsoft.com/office/drawing/2014/main" id="{01F28EE1-A242-8042-8C22-7D5AB1B2A5CC}"/>
              </a:ext>
            </a:extLst>
          </p:cNvPr>
          <p:cNvCxnSpPr/>
          <p:nvPr/>
        </p:nvCxnSpPr>
        <p:spPr>
          <a:xfrm flipV="1">
            <a:off x="5928690" y="-621672"/>
            <a:ext cx="1719493" cy="1719492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6">
            <a:extLst>
              <a:ext uri="{FF2B5EF4-FFF2-40B4-BE49-F238E27FC236}">
                <a16:creationId xmlns:a16="http://schemas.microsoft.com/office/drawing/2014/main" id="{31CD493F-7317-C74C-A78C-540791B7EEA5}"/>
              </a:ext>
            </a:extLst>
          </p:cNvPr>
          <p:cNvSpPr txBox="1"/>
          <p:nvPr/>
        </p:nvSpPr>
        <p:spPr>
          <a:xfrm>
            <a:off x="5171321" y="120128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7">
            <a:extLst>
              <a:ext uri="{FF2B5EF4-FFF2-40B4-BE49-F238E27FC236}">
                <a16:creationId xmlns:a16="http://schemas.microsoft.com/office/drawing/2014/main" id="{762521CD-56F1-3446-A0A0-81D4608B3371}"/>
              </a:ext>
            </a:extLst>
          </p:cNvPr>
          <p:cNvSpPr txBox="1"/>
          <p:nvPr/>
        </p:nvSpPr>
        <p:spPr>
          <a:xfrm>
            <a:off x="3912215" y="24631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8">
            <a:extLst>
              <a:ext uri="{FF2B5EF4-FFF2-40B4-BE49-F238E27FC236}">
                <a16:creationId xmlns:a16="http://schemas.microsoft.com/office/drawing/2014/main" id="{0377CABF-1A3A-9E4A-981F-C06BB384776B}"/>
              </a:ext>
            </a:extLst>
          </p:cNvPr>
          <p:cNvSpPr txBox="1"/>
          <p:nvPr/>
        </p:nvSpPr>
        <p:spPr>
          <a:xfrm>
            <a:off x="2663796" y="372055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8B2F862A-48BF-8345-85F4-087FF1E099CD}"/>
              </a:ext>
            </a:extLst>
          </p:cNvPr>
          <p:cNvSpPr txBox="1"/>
          <p:nvPr/>
        </p:nvSpPr>
        <p:spPr>
          <a:xfrm>
            <a:off x="1394580" y="491890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14F10F29-DAFB-A045-8EC6-C4658AE40433}"/>
              </a:ext>
            </a:extLst>
          </p:cNvPr>
          <p:cNvSpPr txBox="1"/>
          <p:nvPr/>
        </p:nvSpPr>
        <p:spPr>
          <a:xfrm>
            <a:off x="6423671" y="1034089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31" name="文本框 32">
            <a:extLst>
              <a:ext uri="{FF2B5EF4-FFF2-40B4-BE49-F238E27FC236}">
                <a16:creationId xmlns:a16="http://schemas.microsoft.com/office/drawing/2014/main" id="{54A71E3E-16E6-2B41-BAA3-AF6BE5372EED}"/>
              </a:ext>
            </a:extLst>
          </p:cNvPr>
          <p:cNvSpPr txBox="1"/>
          <p:nvPr/>
        </p:nvSpPr>
        <p:spPr>
          <a:xfrm>
            <a:off x="3846275" y="4038734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2">
            <a:extLst>
              <a:ext uri="{FF2B5EF4-FFF2-40B4-BE49-F238E27FC236}">
                <a16:creationId xmlns:a16="http://schemas.microsoft.com/office/drawing/2014/main" id="{7F5647E9-174E-0444-9D1E-F8B0D3ACB6CD}"/>
              </a:ext>
            </a:extLst>
          </p:cNvPr>
          <p:cNvSpPr txBox="1"/>
          <p:nvPr/>
        </p:nvSpPr>
        <p:spPr>
          <a:xfrm>
            <a:off x="5366605" y="2398831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53">
            <a:extLst>
              <a:ext uri="{FF2B5EF4-FFF2-40B4-BE49-F238E27FC236}">
                <a16:creationId xmlns:a16="http://schemas.microsoft.com/office/drawing/2014/main" id="{CE0466F8-036F-8F4F-85E1-65622F3E39E9}"/>
              </a:ext>
            </a:extLst>
          </p:cNvPr>
          <p:cNvSpPr/>
          <p:nvPr/>
        </p:nvSpPr>
        <p:spPr>
          <a:xfrm>
            <a:off x="5915578" y="2976685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2" name="文本框 54">
            <a:extLst>
              <a:ext uri="{FF2B5EF4-FFF2-40B4-BE49-F238E27FC236}">
                <a16:creationId xmlns:a16="http://schemas.microsoft.com/office/drawing/2014/main" id="{A9C81247-3BEF-444B-96FE-7A6AC9CA9F70}"/>
              </a:ext>
            </a:extLst>
          </p:cNvPr>
          <p:cNvSpPr txBox="1"/>
          <p:nvPr/>
        </p:nvSpPr>
        <p:spPr>
          <a:xfrm>
            <a:off x="5986354" y="2867406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租车需求</a:t>
            </a:r>
            <a:endParaRPr lang="zh-CN" altLang="en-US" dirty="0"/>
          </a:p>
        </p:txBody>
      </p:sp>
      <p:sp>
        <p:nvSpPr>
          <p:cNvPr id="43" name="椭圆 55">
            <a:extLst>
              <a:ext uri="{FF2B5EF4-FFF2-40B4-BE49-F238E27FC236}">
                <a16:creationId xmlns:a16="http://schemas.microsoft.com/office/drawing/2014/main" id="{7638D5F6-A7AC-A544-ABAE-F1DBE5FD730F}"/>
              </a:ext>
            </a:extLst>
          </p:cNvPr>
          <p:cNvSpPr/>
          <p:nvPr/>
        </p:nvSpPr>
        <p:spPr>
          <a:xfrm>
            <a:off x="7380685" y="2976685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4" name="文本框 56">
            <a:extLst>
              <a:ext uri="{FF2B5EF4-FFF2-40B4-BE49-F238E27FC236}">
                <a16:creationId xmlns:a16="http://schemas.microsoft.com/office/drawing/2014/main" id="{B27967F7-030F-3A4F-BACB-75012906C88E}"/>
              </a:ext>
            </a:extLst>
          </p:cNvPr>
          <p:cNvSpPr txBox="1"/>
          <p:nvPr/>
        </p:nvSpPr>
        <p:spPr>
          <a:xfrm>
            <a:off x="7451461" y="2867406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租车市场</a:t>
            </a:r>
          </a:p>
        </p:txBody>
      </p:sp>
      <p:sp>
        <p:nvSpPr>
          <p:cNvPr id="45" name="椭圆 57">
            <a:extLst>
              <a:ext uri="{FF2B5EF4-FFF2-40B4-BE49-F238E27FC236}">
                <a16:creationId xmlns:a16="http://schemas.microsoft.com/office/drawing/2014/main" id="{9947FA67-403E-5941-9EDC-26E3F148C529}"/>
              </a:ext>
            </a:extLst>
          </p:cNvPr>
          <p:cNvSpPr/>
          <p:nvPr/>
        </p:nvSpPr>
        <p:spPr>
          <a:xfrm>
            <a:off x="5912642" y="3297733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文本框 58">
            <a:extLst>
              <a:ext uri="{FF2B5EF4-FFF2-40B4-BE49-F238E27FC236}">
                <a16:creationId xmlns:a16="http://schemas.microsoft.com/office/drawing/2014/main" id="{C82D00F1-A306-764F-9486-9312F6ADE2FC}"/>
              </a:ext>
            </a:extLst>
          </p:cNvPr>
          <p:cNvSpPr txBox="1"/>
          <p:nvPr/>
        </p:nvSpPr>
        <p:spPr>
          <a:xfrm>
            <a:off x="5983418" y="318845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现有问题</a:t>
            </a:r>
          </a:p>
        </p:txBody>
      </p:sp>
      <p:sp>
        <p:nvSpPr>
          <p:cNvPr id="49" name="文本框 62">
            <a:extLst>
              <a:ext uri="{FF2B5EF4-FFF2-40B4-BE49-F238E27FC236}">
                <a16:creationId xmlns:a16="http://schemas.microsoft.com/office/drawing/2014/main" id="{484F676D-710C-C64E-ACB9-A38D21280CEB}"/>
              </a:ext>
            </a:extLst>
          </p:cNvPr>
          <p:cNvSpPr txBox="1"/>
          <p:nvPr/>
        </p:nvSpPr>
        <p:spPr>
          <a:xfrm>
            <a:off x="2843981" y="5107027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前景影响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63">
            <a:extLst>
              <a:ext uri="{FF2B5EF4-FFF2-40B4-BE49-F238E27FC236}">
                <a16:creationId xmlns:a16="http://schemas.microsoft.com/office/drawing/2014/main" id="{2AFACA6E-6271-0A43-A16D-98694D974D9F}"/>
              </a:ext>
            </a:extLst>
          </p:cNvPr>
          <p:cNvSpPr/>
          <p:nvPr/>
        </p:nvSpPr>
        <p:spPr>
          <a:xfrm>
            <a:off x="3419956" y="5670053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文本框 64">
            <a:extLst>
              <a:ext uri="{FF2B5EF4-FFF2-40B4-BE49-F238E27FC236}">
                <a16:creationId xmlns:a16="http://schemas.microsoft.com/office/drawing/2014/main" id="{D5788765-A137-AA47-BBFF-2473FA3B2CF7}"/>
              </a:ext>
            </a:extLst>
          </p:cNvPr>
          <p:cNvSpPr txBox="1"/>
          <p:nvPr/>
        </p:nvSpPr>
        <p:spPr>
          <a:xfrm>
            <a:off x="3490732" y="556077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企业增收</a:t>
            </a:r>
          </a:p>
        </p:txBody>
      </p:sp>
      <p:sp>
        <p:nvSpPr>
          <p:cNvPr id="52" name="椭圆 65">
            <a:extLst>
              <a:ext uri="{FF2B5EF4-FFF2-40B4-BE49-F238E27FC236}">
                <a16:creationId xmlns:a16="http://schemas.microsoft.com/office/drawing/2014/main" id="{483DAF12-7281-A345-9A85-17D8E123D692}"/>
              </a:ext>
            </a:extLst>
          </p:cNvPr>
          <p:cNvSpPr/>
          <p:nvPr/>
        </p:nvSpPr>
        <p:spPr>
          <a:xfrm>
            <a:off x="4885063" y="5670053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3" name="文本框 66">
            <a:extLst>
              <a:ext uri="{FF2B5EF4-FFF2-40B4-BE49-F238E27FC236}">
                <a16:creationId xmlns:a16="http://schemas.microsoft.com/office/drawing/2014/main" id="{EB67F39A-4D6B-1F4F-836B-A0C22351C907}"/>
              </a:ext>
            </a:extLst>
          </p:cNvPr>
          <p:cNvSpPr txBox="1"/>
          <p:nvPr/>
        </p:nvSpPr>
        <p:spPr>
          <a:xfrm>
            <a:off x="4955839" y="5589802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环保效益</a:t>
            </a:r>
          </a:p>
        </p:txBody>
      </p:sp>
      <p:sp>
        <p:nvSpPr>
          <p:cNvPr id="61" name="椭圆 53">
            <a:extLst>
              <a:ext uri="{FF2B5EF4-FFF2-40B4-BE49-F238E27FC236}">
                <a16:creationId xmlns:a16="http://schemas.microsoft.com/office/drawing/2014/main" id="{6CBA7834-5C3F-4D6B-A927-B68D27D45BEF}"/>
              </a:ext>
            </a:extLst>
          </p:cNvPr>
          <p:cNvSpPr/>
          <p:nvPr/>
        </p:nvSpPr>
        <p:spPr>
          <a:xfrm>
            <a:off x="4371155" y="4618517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2" name="文本框 54">
            <a:extLst>
              <a:ext uri="{FF2B5EF4-FFF2-40B4-BE49-F238E27FC236}">
                <a16:creationId xmlns:a16="http://schemas.microsoft.com/office/drawing/2014/main" id="{E8210648-E261-4F2F-89BF-3978C5259AB9}"/>
              </a:ext>
            </a:extLst>
          </p:cNvPr>
          <p:cNvSpPr txBox="1"/>
          <p:nvPr/>
        </p:nvSpPr>
        <p:spPr>
          <a:xfrm>
            <a:off x="4441931" y="4509238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技术方法</a:t>
            </a:r>
          </a:p>
        </p:txBody>
      </p:sp>
      <p:sp>
        <p:nvSpPr>
          <p:cNvPr id="63" name="椭圆 55">
            <a:extLst>
              <a:ext uri="{FF2B5EF4-FFF2-40B4-BE49-F238E27FC236}">
                <a16:creationId xmlns:a16="http://schemas.microsoft.com/office/drawing/2014/main" id="{E6132146-A527-4E01-97AC-6EF30F38AD18}"/>
              </a:ext>
            </a:extLst>
          </p:cNvPr>
          <p:cNvSpPr/>
          <p:nvPr/>
        </p:nvSpPr>
        <p:spPr>
          <a:xfrm>
            <a:off x="5836262" y="4618517"/>
            <a:ext cx="150774" cy="150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4" name="文本框 56">
            <a:extLst>
              <a:ext uri="{FF2B5EF4-FFF2-40B4-BE49-F238E27FC236}">
                <a16:creationId xmlns:a16="http://schemas.microsoft.com/office/drawing/2014/main" id="{1181EB8B-D5C0-4A07-8A63-41E9C8DF606C}"/>
              </a:ext>
            </a:extLst>
          </p:cNvPr>
          <p:cNvSpPr txBox="1"/>
          <p:nvPr/>
        </p:nvSpPr>
        <p:spPr>
          <a:xfrm>
            <a:off x="5907038" y="4509238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核心优势</a:t>
            </a:r>
          </a:p>
        </p:txBody>
      </p:sp>
    </p:spTree>
    <p:extLst>
      <p:ext uri="{BB962C8B-B14F-4D97-AF65-F5344CB8AC3E}">
        <p14:creationId xmlns:p14="http://schemas.microsoft.com/office/powerpoint/2010/main" val="253760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8" y="320361"/>
            <a:ext cx="1215874" cy="564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68" y="359217"/>
            <a:ext cx="1048606" cy="4871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0A03EB-CDF7-0641-8B8F-F9CD521F9ADA}"/>
              </a:ext>
            </a:extLst>
          </p:cNvPr>
          <p:cNvSpPr/>
          <p:nvPr/>
        </p:nvSpPr>
        <p:spPr>
          <a:xfrm rot="2700000">
            <a:off x="2211830" y="2524364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51D3E4-0775-FC49-A20C-75A6070444F9}"/>
              </a:ext>
            </a:extLst>
          </p:cNvPr>
          <p:cNvSpPr/>
          <p:nvPr/>
        </p:nvSpPr>
        <p:spPr>
          <a:xfrm rot="2700000">
            <a:off x="3415879" y="3864040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A25128-1452-324D-A2DF-4C2B66ED9AD1}"/>
              </a:ext>
            </a:extLst>
          </p:cNvPr>
          <p:cNvSpPr/>
          <p:nvPr/>
        </p:nvSpPr>
        <p:spPr>
          <a:xfrm rot="2700000">
            <a:off x="4087412" y="3820829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8A04D-36C8-2F49-A7EC-8A28CD9E8187}"/>
              </a:ext>
            </a:extLst>
          </p:cNvPr>
          <p:cNvSpPr txBox="1"/>
          <p:nvPr/>
        </p:nvSpPr>
        <p:spPr>
          <a:xfrm>
            <a:off x="1917149" y="2751497"/>
            <a:ext cx="1963492" cy="109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0BD84F-0E90-8742-B1C4-4958061B93E5}"/>
              </a:ext>
            </a:extLst>
          </p:cNvPr>
          <p:cNvCxnSpPr/>
          <p:nvPr/>
        </p:nvCxnSpPr>
        <p:spPr>
          <a:xfrm>
            <a:off x="8931081" y="1201241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BD0FF1-5FAA-614F-8AEE-BFF2D9F952AB}"/>
              </a:ext>
            </a:extLst>
          </p:cNvPr>
          <p:cNvCxnSpPr/>
          <p:nvPr/>
        </p:nvCxnSpPr>
        <p:spPr>
          <a:xfrm>
            <a:off x="4958281" y="-2652538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82C4B-904E-C348-AD9E-3E51168539D0}"/>
              </a:ext>
            </a:extLst>
          </p:cNvPr>
          <p:cNvSpPr txBox="1"/>
          <p:nvPr/>
        </p:nvSpPr>
        <p:spPr>
          <a:xfrm>
            <a:off x="3580912" y="2282653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E8AEDA7F-4C2B-494A-89DB-2B2DDA821ECD}"/>
              </a:ext>
            </a:extLst>
          </p:cNvPr>
          <p:cNvCxnSpPr/>
          <p:nvPr/>
        </p:nvCxnSpPr>
        <p:spPr>
          <a:xfrm>
            <a:off x="3863386" y="3208460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8159" y="2250665"/>
            <a:ext cx="10363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随着近年来人口流动的增加和自驾游的风靡，国内租车市场潜力巨大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130246-9DC2-4E1D-A993-F0540C7E5807}"/>
              </a:ext>
            </a:extLst>
          </p:cNvPr>
          <p:cNvGrpSpPr/>
          <p:nvPr/>
        </p:nvGrpSpPr>
        <p:grpSpPr>
          <a:xfrm>
            <a:off x="914043" y="1658084"/>
            <a:ext cx="2979228" cy="869015"/>
            <a:chOff x="5608426" y="5245189"/>
            <a:chExt cx="2413784" cy="869015"/>
          </a:xfrm>
        </p:grpSpPr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8C7D8D58-9EE5-42FC-9CFD-C67AD26B1779}"/>
                </a:ext>
              </a:extLst>
            </p:cNvPr>
            <p:cNvSpPr/>
            <p:nvPr/>
          </p:nvSpPr>
          <p:spPr>
            <a:xfrm>
              <a:off x="5608426" y="5245189"/>
              <a:ext cx="2234675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189C4DAE-4913-4F6C-A80A-D255EE3997A4}"/>
                </a:ext>
              </a:extLst>
            </p:cNvPr>
            <p:cNvSpPr txBox="1"/>
            <p:nvPr/>
          </p:nvSpPr>
          <p:spPr>
            <a:xfrm>
              <a:off x="5630442" y="5283207"/>
              <a:ext cx="2391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租车市场潜力巨大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782032A-F4ED-4DDC-84CF-8A010A1B7091}"/>
              </a:ext>
            </a:extLst>
          </p:cNvPr>
          <p:cNvGrpSpPr/>
          <p:nvPr/>
        </p:nvGrpSpPr>
        <p:grpSpPr>
          <a:xfrm>
            <a:off x="914043" y="3034646"/>
            <a:ext cx="3073495" cy="869015"/>
            <a:chOff x="5609996" y="5784090"/>
            <a:chExt cx="2581898" cy="869015"/>
          </a:xfrm>
        </p:grpSpPr>
        <p:sp>
          <p:nvSpPr>
            <p:cNvPr id="11" name="矩形 24">
              <a:extLst>
                <a:ext uri="{FF2B5EF4-FFF2-40B4-BE49-F238E27FC236}">
                  <a16:creationId xmlns:a16="http://schemas.microsoft.com/office/drawing/2014/main" id="{3FD92343-134D-40D5-8AD2-E96072FDDEAB}"/>
                </a:ext>
              </a:extLst>
            </p:cNvPr>
            <p:cNvSpPr/>
            <p:nvPr/>
          </p:nvSpPr>
          <p:spPr>
            <a:xfrm>
              <a:off x="5609996" y="5784090"/>
              <a:ext cx="2581898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文本框 25">
              <a:extLst>
                <a:ext uri="{FF2B5EF4-FFF2-40B4-BE49-F238E27FC236}">
                  <a16:creationId xmlns:a16="http://schemas.microsoft.com/office/drawing/2014/main" id="{B81DD749-F087-46CC-94E9-BE6B1D3F772B}"/>
                </a:ext>
              </a:extLst>
            </p:cNvPr>
            <p:cNvSpPr txBox="1"/>
            <p:nvPr/>
          </p:nvSpPr>
          <p:spPr>
            <a:xfrm>
              <a:off x="5632012" y="5822108"/>
              <a:ext cx="2559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车辆调度是重要问题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A1140F-7D50-49D2-BC49-315EF73A756B}"/>
              </a:ext>
            </a:extLst>
          </p:cNvPr>
          <p:cNvGrpSpPr/>
          <p:nvPr/>
        </p:nvGrpSpPr>
        <p:grpSpPr>
          <a:xfrm>
            <a:off x="914042" y="4411208"/>
            <a:ext cx="4562931" cy="869015"/>
            <a:chOff x="5715261" y="6313564"/>
            <a:chExt cx="3815238" cy="869015"/>
          </a:xfrm>
        </p:grpSpPr>
        <p:sp>
          <p:nvSpPr>
            <p:cNvPr id="13" name="矩形 24">
              <a:extLst>
                <a:ext uri="{FF2B5EF4-FFF2-40B4-BE49-F238E27FC236}">
                  <a16:creationId xmlns:a16="http://schemas.microsoft.com/office/drawing/2014/main" id="{AF88E84E-C638-4690-8107-A0F7C3662CDE}"/>
                </a:ext>
              </a:extLst>
            </p:cNvPr>
            <p:cNvSpPr/>
            <p:nvPr/>
          </p:nvSpPr>
          <p:spPr>
            <a:xfrm>
              <a:off x="5715261" y="6313564"/>
              <a:ext cx="3815238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25">
              <a:extLst>
                <a:ext uri="{FF2B5EF4-FFF2-40B4-BE49-F238E27FC236}">
                  <a16:creationId xmlns:a16="http://schemas.microsoft.com/office/drawing/2014/main" id="{F9ECDB9B-D137-4C2A-86A3-711516AE1A77}"/>
                </a:ext>
              </a:extLst>
            </p:cNvPr>
            <p:cNvSpPr txBox="1"/>
            <p:nvPr/>
          </p:nvSpPr>
          <p:spPr>
            <a:xfrm>
              <a:off x="5737276" y="6351582"/>
              <a:ext cx="3793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人口流量预测算法改进车辆调度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6106942-E53B-4600-BA77-24931FDAFA4D}"/>
              </a:ext>
            </a:extLst>
          </p:cNvPr>
          <p:cNvSpPr/>
          <p:nvPr/>
        </p:nvSpPr>
        <p:spPr>
          <a:xfrm>
            <a:off x="888159" y="3616833"/>
            <a:ext cx="1036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然而，租车车辆位置的不合理安排会影响车辆使用率以及对用户造成不便</a:t>
            </a:r>
            <a:endParaRPr kumimoji="1" lang="en-GB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7CA2BC-E9FA-409D-93D2-1DF0C24406B4}"/>
              </a:ext>
            </a:extLst>
          </p:cNvPr>
          <p:cNvSpPr/>
          <p:nvPr/>
        </p:nvSpPr>
        <p:spPr>
          <a:xfrm>
            <a:off x="888159" y="5010260"/>
            <a:ext cx="10363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我们计划通过跨城市</a:t>
            </a:r>
            <a:r>
              <a:rPr kumimoji="1" lang="zh-CN" altLang="en-US" sz="2000" i="1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人口流量预测算法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帮助租车公司改进车辆位置安排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,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用于增加租车需求地和车辆位置的一致性</a:t>
            </a:r>
            <a:r>
              <a:rPr kumimoji="1" lang="en-GB" altLang="zh-CN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,</a:t>
            </a: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从而帮助租车公司增加利润</a:t>
            </a:r>
            <a:endParaRPr kumimoji="1" lang="en-US" altLang="zh-CN" sz="2000" kern="2000" spc="5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8" y="320361"/>
            <a:ext cx="1215874" cy="564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68" y="359217"/>
            <a:ext cx="1048606" cy="4871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0A03EB-CDF7-0641-8B8F-F9CD521F9ADA}"/>
              </a:ext>
            </a:extLst>
          </p:cNvPr>
          <p:cNvSpPr/>
          <p:nvPr/>
        </p:nvSpPr>
        <p:spPr>
          <a:xfrm rot="2700000">
            <a:off x="2211830" y="2524364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51D3E4-0775-FC49-A20C-75A6070444F9}"/>
              </a:ext>
            </a:extLst>
          </p:cNvPr>
          <p:cNvSpPr/>
          <p:nvPr/>
        </p:nvSpPr>
        <p:spPr>
          <a:xfrm rot="2700000">
            <a:off x="3415879" y="3864040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A25128-1452-324D-A2DF-4C2B66ED9AD1}"/>
              </a:ext>
            </a:extLst>
          </p:cNvPr>
          <p:cNvSpPr/>
          <p:nvPr/>
        </p:nvSpPr>
        <p:spPr>
          <a:xfrm rot="2700000">
            <a:off x="4087412" y="3820829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8A04D-36C8-2F49-A7EC-8A28CD9E8187}"/>
              </a:ext>
            </a:extLst>
          </p:cNvPr>
          <p:cNvSpPr txBox="1"/>
          <p:nvPr/>
        </p:nvSpPr>
        <p:spPr>
          <a:xfrm>
            <a:off x="1917149" y="2751497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0BD84F-0E90-8742-B1C4-4958061B93E5}"/>
              </a:ext>
            </a:extLst>
          </p:cNvPr>
          <p:cNvCxnSpPr/>
          <p:nvPr/>
        </p:nvCxnSpPr>
        <p:spPr>
          <a:xfrm>
            <a:off x="8931081" y="1201241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BD0FF1-5FAA-614F-8AEE-BFF2D9F952AB}"/>
              </a:ext>
            </a:extLst>
          </p:cNvPr>
          <p:cNvCxnSpPr/>
          <p:nvPr/>
        </p:nvCxnSpPr>
        <p:spPr>
          <a:xfrm>
            <a:off x="4958281" y="-2652538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882C4B-904E-C348-AD9E-3E51168539D0}"/>
              </a:ext>
            </a:extLst>
          </p:cNvPr>
          <p:cNvSpPr txBox="1"/>
          <p:nvPr/>
        </p:nvSpPr>
        <p:spPr>
          <a:xfrm>
            <a:off x="3580912" y="2282653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E8AEDA7F-4C2B-494A-89DB-2B2DDA821ECD}"/>
              </a:ext>
            </a:extLst>
          </p:cNvPr>
          <p:cNvCxnSpPr/>
          <p:nvPr/>
        </p:nvCxnSpPr>
        <p:spPr>
          <a:xfrm>
            <a:off x="3863386" y="3208460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5">
            <a:extLst>
              <a:ext uri="{FF2B5EF4-FFF2-40B4-BE49-F238E27FC236}">
                <a16:creationId xmlns:a16="http://schemas.microsoft.com/office/drawing/2014/main" id="{698F762E-0341-4FF0-8C1D-BC57C61ED613}"/>
              </a:ext>
            </a:extLst>
          </p:cNvPr>
          <p:cNvSpPr txBox="1"/>
          <p:nvPr/>
        </p:nvSpPr>
        <p:spPr>
          <a:xfrm>
            <a:off x="6268919" y="33226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租车需求</a:t>
            </a: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B3FFD68C-3385-4D43-9887-8EC7315ED79F}"/>
              </a:ext>
            </a:extLst>
          </p:cNvPr>
          <p:cNvSpPr txBox="1"/>
          <p:nvPr/>
        </p:nvSpPr>
        <p:spPr>
          <a:xfrm>
            <a:off x="7458254" y="33226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租车市场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135905-0D60-4808-A478-E7711478C62E}"/>
              </a:ext>
            </a:extLst>
          </p:cNvPr>
          <p:cNvSpPr txBox="1"/>
          <p:nvPr/>
        </p:nvSpPr>
        <p:spPr>
          <a:xfrm>
            <a:off x="8721016" y="3332341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现有问题</a:t>
            </a:r>
          </a:p>
        </p:txBody>
      </p:sp>
    </p:spTree>
    <p:extLst>
      <p:ext uri="{BB962C8B-B14F-4D97-AF65-F5344CB8AC3E}">
        <p14:creationId xmlns:p14="http://schemas.microsoft.com/office/powerpoint/2010/main" val="403401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059429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中国租车需求巨大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10E521B3-C9CC-4B44-8593-79C8FFE27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65157"/>
              </p:ext>
            </p:extLst>
          </p:nvPr>
        </p:nvGraphicFramePr>
        <p:xfrm>
          <a:off x="3193881" y="2301765"/>
          <a:ext cx="8441064" cy="394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5232547-4D54-4BA1-8315-22D967FDE5A1}"/>
              </a:ext>
            </a:extLst>
          </p:cNvPr>
          <p:cNvSpPr txBox="1"/>
          <p:nvPr/>
        </p:nvSpPr>
        <p:spPr>
          <a:xfrm>
            <a:off x="3552493" y="6243145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GB" altLang="zh-CN" sz="2000" dirty="0">
                <a:solidFill>
                  <a:schemeClr val="bg1"/>
                </a:solidFill>
              </a:rPr>
              <a:t>9</a:t>
            </a:r>
            <a:r>
              <a:rPr lang="zh-CN" altLang="en-US" sz="2000" dirty="0">
                <a:solidFill>
                  <a:schemeClr val="bg1"/>
                </a:solidFill>
              </a:rPr>
              <a:t>月底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14C93E-8089-45DC-A76E-4EDAE25D7E49}"/>
              </a:ext>
            </a:extLst>
          </p:cNvPr>
          <p:cNvSpPr txBox="1"/>
          <p:nvPr/>
        </p:nvSpPr>
        <p:spPr>
          <a:xfrm>
            <a:off x="5559968" y="6276124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未来</a:t>
            </a:r>
            <a:r>
              <a:rPr lang="en-GB" altLang="zh-CN" sz="2000" dirty="0">
                <a:solidFill>
                  <a:schemeClr val="bg1"/>
                </a:solidFill>
              </a:rPr>
              <a:t>10</a:t>
            </a:r>
            <a:r>
              <a:rPr lang="en-US" altLang="zh-CN" sz="2000" dirty="0">
                <a:solidFill>
                  <a:schemeClr val="bg1"/>
                </a:solidFill>
              </a:rPr>
              <a:t>-20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C96C46-CAF0-4D84-8C4D-050CE8B41975}"/>
              </a:ext>
            </a:extLst>
          </p:cNvPr>
          <p:cNvSpPr txBox="1"/>
          <p:nvPr/>
        </p:nvSpPr>
        <p:spPr>
          <a:xfrm>
            <a:off x="3720349" y="399048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4.03</a:t>
            </a:r>
            <a:r>
              <a:rPr lang="zh-CN" altLang="en-US" sz="2400" dirty="0">
                <a:solidFill>
                  <a:schemeClr val="bg1"/>
                </a:solidFill>
              </a:rPr>
              <a:t>亿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69B345-C2B2-4CC8-BF10-B8632218402B}"/>
              </a:ext>
            </a:extLst>
          </p:cNvPr>
          <p:cNvSpPr txBox="1"/>
          <p:nvPr/>
        </p:nvSpPr>
        <p:spPr>
          <a:xfrm>
            <a:off x="4437638" y="4552354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2.35</a:t>
            </a:r>
            <a:r>
              <a:rPr lang="zh-CN" altLang="en-US" sz="2400" dirty="0">
                <a:solidFill>
                  <a:schemeClr val="bg1"/>
                </a:solidFill>
              </a:rPr>
              <a:t>亿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2AD9EC-BEA7-4422-9140-697D65647E90}"/>
              </a:ext>
            </a:extLst>
          </p:cNvPr>
          <p:cNvSpPr txBox="1"/>
          <p:nvPr/>
        </p:nvSpPr>
        <p:spPr>
          <a:xfrm>
            <a:off x="5685226" y="199515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10</a:t>
            </a:r>
            <a:r>
              <a:rPr lang="zh-CN" altLang="en-US" sz="2400" dirty="0">
                <a:solidFill>
                  <a:schemeClr val="bg1"/>
                </a:solidFill>
              </a:rPr>
              <a:t>亿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BCD97E-C97D-4450-B13C-D0F63E660924}"/>
              </a:ext>
            </a:extLst>
          </p:cNvPr>
          <p:cNvSpPr txBox="1"/>
          <p:nvPr/>
        </p:nvSpPr>
        <p:spPr>
          <a:xfrm>
            <a:off x="6319654" y="434254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亿</a:t>
            </a:r>
            <a:endParaRPr lang="en-GB" sz="2400" dirty="0">
              <a:solidFill>
                <a:schemeClr val="bg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AF7B15-BBE4-448E-8CC5-AF52703EB152}"/>
              </a:ext>
            </a:extLst>
          </p:cNvPr>
          <p:cNvGrpSpPr/>
          <p:nvPr/>
        </p:nvGrpSpPr>
        <p:grpSpPr>
          <a:xfrm>
            <a:off x="7436062" y="1871781"/>
            <a:ext cx="2684178" cy="899350"/>
            <a:chOff x="4314499" y="1850761"/>
            <a:chExt cx="2684178" cy="8993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4C33BD3-BC9A-4E97-ABFE-534652C33ABC}"/>
                </a:ext>
              </a:extLst>
            </p:cNvPr>
            <p:cNvSpPr/>
            <p:nvPr/>
          </p:nvSpPr>
          <p:spPr>
            <a:xfrm>
              <a:off x="4314499" y="1850761"/>
              <a:ext cx="483475" cy="352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0D55B6C-FF96-4CFD-B3F9-5679EB7FA421}"/>
                </a:ext>
              </a:extLst>
            </p:cNvPr>
            <p:cNvSpPr txBox="1"/>
            <p:nvPr/>
          </p:nvSpPr>
          <p:spPr>
            <a:xfrm>
              <a:off x="5018648" y="185076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机动车驾驶人数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18004B4-169D-4BF7-9EB3-BE8EC7A1DCD4}"/>
                </a:ext>
              </a:extLst>
            </p:cNvPr>
            <p:cNvSpPr txBox="1"/>
            <p:nvPr/>
          </p:nvSpPr>
          <p:spPr>
            <a:xfrm>
              <a:off x="5018648" y="235000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汽车保有量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75DB5BE-2952-4918-8C7E-5C6CB4C47E35}"/>
                </a:ext>
              </a:extLst>
            </p:cNvPr>
            <p:cNvSpPr/>
            <p:nvPr/>
          </p:nvSpPr>
          <p:spPr>
            <a:xfrm>
              <a:off x="4314499" y="2397197"/>
              <a:ext cx="483475" cy="3529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56A66C9-C593-4977-99E0-263B9C78614D}"/>
              </a:ext>
            </a:extLst>
          </p:cNvPr>
          <p:cNvSpPr txBox="1"/>
          <p:nvPr/>
        </p:nvSpPr>
        <p:spPr>
          <a:xfrm>
            <a:off x="7840717" y="6037303"/>
            <a:ext cx="418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数据来源：公安部交通管理局，</a:t>
            </a:r>
            <a:r>
              <a:rPr lang="en-US" altLang="zh-CN" sz="1600" dirty="0">
                <a:solidFill>
                  <a:schemeClr val="bg1"/>
                </a:solidFill>
              </a:rPr>
              <a:t>《2007-2017</a:t>
            </a:r>
            <a:r>
              <a:rPr lang="zh-CN" altLang="en-US" sz="1600" dirty="0">
                <a:solidFill>
                  <a:schemeClr val="bg1"/>
                </a:solidFill>
              </a:rPr>
              <a:t>中国汽车租赁消费大数据报告</a:t>
            </a:r>
            <a:r>
              <a:rPr lang="en-US" altLang="zh-CN" sz="1600" dirty="0">
                <a:solidFill>
                  <a:schemeClr val="bg1"/>
                </a:solidFill>
              </a:rPr>
              <a:t>》</a:t>
            </a:r>
            <a:endParaRPr lang="en-GB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043" y="1374737"/>
            <a:ext cx="1036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kern="2000" spc="56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中国租车需求巨大</a:t>
            </a:r>
            <a:endParaRPr lang="zh-CN" altLang="en-US" sz="2800" kern="2000" spc="56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043" y="2165821"/>
            <a:ext cx="10363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44" indent="-239944">
              <a:buFont typeface="Arial"/>
              <a:buChar char="•"/>
            </a:pPr>
            <a:r>
              <a:rPr kumimoji="1" lang="zh-CN" altLang="en-US" sz="2000" kern="2000" spc="5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近年来，中国自驾游出行人数稳步增长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12FC18-0A91-44DB-8FB4-3CF3BFB1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72" y="3037571"/>
            <a:ext cx="5276112" cy="307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1A8D9B-057D-4E3D-8993-E243CC1C366F}"/>
              </a:ext>
            </a:extLst>
          </p:cNvPr>
          <p:cNvSpPr txBox="1"/>
          <p:nvPr/>
        </p:nvSpPr>
        <p:spPr>
          <a:xfrm>
            <a:off x="8880060" y="5396972"/>
            <a:ext cx="283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图片来源：</a:t>
            </a:r>
            <a:r>
              <a:rPr lang="en-US" altLang="zh-CN" sz="1400" dirty="0">
                <a:solidFill>
                  <a:schemeClr val="bg1"/>
                </a:solidFill>
              </a:rPr>
              <a:t>《2017-2023</a:t>
            </a:r>
            <a:r>
              <a:rPr lang="zh-CN" altLang="en-US" sz="1400" dirty="0">
                <a:solidFill>
                  <a:schemeClr val="bg1"/>
                </a:solidFill>
              </a:rPr>
              <a:t>年中国自驾游行业市场运行现状与投资趋势调研报告</a:t>
            </a:r>
            <a:r>
              <a:rPr lang="en-US" altLang="zh-CN" sz="1400" dirty="0">
                <a:solidFill>
                  <a:schemeClr val="bg1"/>
                </a:solidFill>
              </a:rPr>
              <a:t>》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4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592</Words>
  <Application>Microsoft Office PowerPoint</Application>
  <PresentationFormat>宽屏</PresentationFormat>
  <Paragraphs>118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Microsoft YaHei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Dai Zhongxiang</cp:lastModifiedBy>
  <cp:revision>132</cp:revision>
  <dcterms:created xsi:type="dcterms:W3CDTF">2018-12-26T09:53:40Z</dcterms:created>
  <dcterms:modified xsi:type="dcterms:W3CDTF">2019-01-13T02:56:33Z</dcterms:modified>
</cp:coreProperties>
</file>