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7" r:id="rId3"/>
    <p:sldId id="263" r:id="rId4"/>
    <p:sldId id="264" r:id="rId5"/>
    <p:sldId id="265" r:id="rId6"/>
    <p:sldId id="268" r:id="rId7"/>
    <p:sldId id="269" r:id="rId8"/>
    <p:sldId id="267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face" id="{19899F1D-4DA2-4F95-9621-E67508F4ADF5}">
          <p14:sldIdLst>
            <p14:sldId id="260"/>
            <p14:sldId id="257"/>
            <p14:sldId id="263"/>
            <p14:sldId id="264"/>
          </p14:sldIdLst>
        </p14:section>
        <p14:section name="Entreprise" id="{4768734A-5EA1-45A3-BD0E-8449D3591393}">
          <p14:sldIdLst>
            <p14:sldId id="265"/>
            <p14:sldId id="268"/>
            <p14:sldId id="269"/>
            <p14:sldId id="267"/>
          </p14:sldIdLst>
        </p14:section>
        <p14:section name="Projet" id="{AEB6D6CC-A1D0-4EC8-9DD8-110BEFE8702C}">
          <p14:sldIdLst>
            <p14:sldId id="270"/>
            <p14:sldId id="271"/>
            <p14:sldId id="272"/>
            <p14:sldId id="273"/>
          </p14:sldIdLst>
        </p14:section>
        <p14:section name="Application" id="{67A3C43E-2391-4166-BF04-51BD9F70C30D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14" y="228"/>
      </p:cViewPr>
      <p:guideLst>
        <p:guide orient="horz" pos="2160"/>
        <p:guide pos="3840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74000">
              <a:schemeClr val="bg2"/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kstarter.com/" TargetMode="External"/><Relationship Id="rId2" Type="http://schemas.openxmlformats.org/officeDocument/2006/relationships/hyperlink" Target="http://www.indiegogo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195" y="2538585"/>
            <a:ext cx="7766936" cy="16463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3200" b="1" dirty="0"/>
              <a:t>MISE EN PLACE D’UNE PLATE-FORME DE</a:t>
            </a:r>
            <a:br>
              <a:rPr lang="fr-FR" sz="3200" b="1" dirty="0"/>
            </a:br>
            <a:r>
              <a:rPr lang="fr-FR" sz="3200" b="1" dirty="0"/>
              <a:t>FINANCEMENT PARTICIPATIF</a:t>
            </a:r>
            <a:r>
              <a:rPr lang="fr-FR" sz="3200" dirty="0"/>
              <a:t> 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277034" y="3471377"/>
            <a:ext cx="74211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Pr</a:t>
            </a:r>
            <a:r>
              <a:rPr lang="fr-CM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ésenté</a:t>
            </a:r>
            <a:r>
              <a:rPr lang="fr-CM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par:</a:t>
            </a:r>
          </a:p>
          <a:p>
            <a:pPr algn="r">
              <a:lnSpc>
                <a:spcPct val="150000"/>
              </a:lnSpc>
            </a:pPr>
            <a:r>
              <a:rPr lang="fr-CM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TAKOUGOUM FOKOU Jacobin Daniel</a:t>
            </a:r>
          </a:p>
          <a:p>
            <a:pPr algn="r">
              <a:lnSpc>
                <a:spcPct val="150000"/>
              </a:lnSpc>
            </a:pPr>
            <a:r>
              <a:rPr lang="fr-CM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Etudiant en informatique Génie </a:t>
            </a:r>
            <a:r>
              <a:rPr lang="fr-CM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logiciel</a:t>
            </a:r>
          </a:p>
          <a:p>
            <a:pPr algn="r">
              <a:lnSpc>
                <a:spcPct val="150000"/>
              </a:lnSpc>
            </a:pPr>
            <a:endParaRPr lang="fr-CM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fr-CM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Stage </a:t>
            </a:r>
            <a:r>
              <a:rPr lang="fr-CM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effectu</a:t>
            </a:r>
            <a:r>
              <a:rPr lang="en-US" dirty="0"/>
              <a:t>é</a:t>
            </a:r>
            <a:r>
              <a:rPr lang="fr-CM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fr-CM" dirty="0"/>
              <a:t>à</a:t>
            </a:r>
            <a:r>
              <a:rPr lang="fr-CM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fr-CM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Abodah</a:t>
            </a:r>
            <a:r>
              <a:rPr lang="fr-CM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Corporation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060076" y="848145"/>
            <a:ext cx="243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THEME: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84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47843" y="466437"/>
            <a:ext cx="10253902" cy="850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Présentation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du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projet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952884" y="2360826"/>
            <a:ext cx="7766936" cy="4062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Clr>
                <a:srgbClr val="90C226"/>
              </a:buClr>
              <a:buNone/>
            </a:pPr>
            <a:r>
              <a:rPr lang="fr-CM" dirty="0"/>
              <a:t>Le financement </a:t>
            </a:r>
            <a:r>
              <a:rPr lang="fr-CM" dirty="0" smtClean="0"/>
              <a:t>participatif </a:t>
            </a:r>
            <a:r>
              <a:rPr lang="fr-CM" dirty="0"/>
              <a:t>est une technique de financement de projets utilisant internet comme canal de mise en </a:t>
            </a:r>
            <a:r>
              <a:rPr lang="fr-CM" dirty="0" smtClean="0"/>
              <a:t>support visant </a:t>
            </a:r>
            <a:r>
              <a:rPr lang="fr-CM" dirty="0"/>
              <a:t>à</a:t>
            </a:r>
            <a:r>
              <a:rPr lang="fr-CM" dirty="0" smtClean="0"/>
              <a:t> désintermédiation </a:t>
            </a:r>
            <a:r>
              <a:rPr lang="fr-CM" dirty="0"/>
              <a:t>des acteurs traditionnels </a:t>
            </a:r>
            <a:r>
              <a:rPr lang="fr-CM" dirty="0" smtClean="0"/>
              <a:t>du financement. </a:t>
            </a:r>
          </a:p>
          <a:p>
            <a:pPr marL="0" lvl="0" indent="0">
              <a:lnSpc>
                <a:spcPct val="150000"/>
              </a:lnSpc>
              <a:buClr>
                <a:srgbClr val="90C226"/>
              </a:buClr>
              <a:buNone/>
            </a:pPr>
            <a:r>
              <a:rPr lang="fr-CM" dirty="0" smtClean="0"/>
              <a:t>La </a:t>
            </a:r>
            <a:r>
              <a:rPr lang="fr-CM" dirty="0"/>
              <a:t>philosophie du financement participatif n’est pas de tirer seulement profit de son investissement mais d’apporter une modeste contribution à </a:t>
            </a:r>
            <a:r>
              <a:rPr lang="fr-CM" dirty="0" smtClean="0"/>
              <a:t>la réalisation d’un projet.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783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47843" y="466437"/>
            <a:ext cx="10253902" cy="850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Présentation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du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projet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952884" y="2360826"/>
            <a:ext cx="7766936" cy="4062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Clr>
                <a:srgbClr val="90C226"/>
              </a:buClr>
              <a:buNone/>
            </a:pPr>
            <a:r>
              <a:rPr lang="fr-CM" dirty="0" smtClean="0"/>
              <a:t>Cette pratique </a:t>
            </a:r>
            <a:r>
              <a:rPr lang="fr-CM" dirty="0"/>
              <a:t>naît</a:t>
            </a:r>
            <a:r>
              <a:rPr lang="fr-CM" dirty="0" smtClean="0"/>
              <a:t> dans </a:t>
            </a:r>
            <a:r>
              <a:rPr lang="fr-CM" dirty="0"/>
              <a:t>les pays développés notamment aux Etats Unis par les deux plates-formes américaines </a:t>
            </a:r>
            <a:r>
              <a:rPr lang="fr-CM" dirty="0" err="1">
                <a:hlinkClick r:id="rId2"/>
              </a:rPr>
              <a:t>indiegogo</a:t>
            </a:r>
            <a:r>
              <a:rPr lang="fr-CM" dirty="0"/>
              <a:t> (lancée en 2008) et </a:t>
            </a:r>
            <a:r>
              <a:rPr lang="fr-CM" dirty="0" err="1">
                <a:hlinkClick r:id="rId3"/>
              </a:rPr>
              <a:t>kickstarter</a:t>
            </a:r>
            <a:r>
              <a:rPr lang="en-US" dirty="0"/>
              <a:t> </a:t>
            </a:r>
            <a:r>
              <a:rPr lang="fr-CM" dirty="0"/>
              <a:t> (créée en 2009</a:t>
            </a:r>
            <a:r>
              <a:rPr lang="fr-CM" dirty="0" smtClean="0"/>
              <a:t>).</a:t>
            </a:r>
          </a:p>
          <a:p>
            <a:pPr marL="0" lvl="0" indent="0">
              <a:lnSpc>
                <a:spcPct val="150000"/>
              </a:lnSpc>
              <a:buClr>
                <a:srgbClr val="90C226"/>
              </a:buClr>
              <a:buNone/>
            </a:pPr>
            <a:endParaRPr kumimoji="0" lang="fr-CM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lvl="0" indent="0">
              <a:lnSpc>
                <a:spcPct val="150000"/>
              </a:lnSpc>
              <a:buClr>
                <a:srgbClr val="90C226"/>
              </a:buClr>
              <a:buNone/>
            </a:pPr>
            <a:r>
              <a:rPr lang="fr-CM" noProof="0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Il a fait ses preuves par </a:t>
            </a:r>
            <a:r>
              <a:rPr lang="fr-CM" dirty="0" smtClean="0"/>
              <a:t>la </a:t>
            </a:r>
            <a:r>
              <a:rPr lang="fr-CM" dirty="0"/>
              <a:t>levée de 150 Millions de dollars </a:t>
            </a:r>
            <a:r>
              <a:rPr lang="fr-CM" noProof="0" dirty="0" smtClean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 par  </a:t>
            </a:r>
            <a:r>
              <a:rPr lang="fr-CM" dirty="0" smtClean="0"/>
              <a:t>Barack </a:t>
            </a:r>
            <a:r>
              <a:rPr lang="fr-CM" dirty="0"/>
              <a:t>Obama pour financer sa campagne électorale en 2012.</a:t>
            </a:r>
            <a:endParaRPr kumimoji="0" lang="fr-CM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lvl="0" indent="0">
              <a:lnSpc>
                <a:spcPct val="150000"/>
              </a:lnSpc>
              <a:buClr>
                <a:srgbClr val="90C226"/>
              </a:buClr>
              <a:buNone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556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47843" y="466437"/>
            <a:ext cx="10253902" cy="850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>
              <a:defRPr/>
            </a:pPr>
            <a:r>
              <a:rPr lang="en-US" dirty="0" err="1" smtClean="0">
                <a:solidFill>
                  <a:srgbClr val="90C226"/>
                </a:solidFill>
              </a:rPr>
              <a:t>Problématique</a:t>
            </a:r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807918" y="2702554"/>
            <a:ext cx="7766936" cy="145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340" indent="0">
              <a:lnSpc>
                <a:spcPct val="150000"/>
              </a:lnSpc>
              <a:spcAft>
                <a:spcPts val="800"/>
              </a:spcAft>
              <a:buNone/>
              <a:tabLst>
                <a:tab pos="270510" algn="l"/>
              </a:tabLst>
            </a:pPr>
            <a:r>
              <a:rPr lang="fr-CM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Les entrepreneurs souhaitent percevoir des financements pour leurs projets et les apporteurs de capitaux quant à eux recherchent des projets à financer. 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902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47843" y="466437"/>
            <a:ext cx="10253902" cy="850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Présentation</a:t>
            </a:r>
            <a:r>
              <a:rPr lang="en-US" dirty="0"/>
              <a:t> de la solution</a:t>
            </a:r>
            <a:endParaRPr lang="en-US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807918" y="2702554"/>
            <a:ext cx="7766936" cy="14528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dirty="0" err="1" smtClean="0"/>
              <a:t>Quelles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les </a:t>
            </a:r>
            <a:r>
              <a:rPr lang="en-US" dirty="0" err="1" smtClean="0"/>
              <a:t>fonctionnalit</a:t>
            </a:r>
            <a:r>
              <a:rPr lang="en-US" dirty="0" err="1"/>
              <a:t>é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implement</a:t>
            </a:r>
            <a:r>
              <a:rPr lang="en-US" dirty="0" err="1"/>
              <a:t>é</a:t>
            </a:r>
            <a:r>
              <a:rPr lang="en-US" dirty="0" err="1" smtClean="0"/>
              <a:t>es</a:t>
            </a:r>
            <a:r>
              <a:rPr lang="nl-NL" dirty="0" smtClean="0"/>
              <a:t>?</a:t>
            </a:r>
            <a:endParaRPr lang="nl-NL" dirty="0"/>
          </a:p>
          <a:p>
            <a:pPr>
              <a:lnSpc>
                <a:spcPct val="150000"/>
              </a:lnSpc>
            </a:pPr>
            <a:r>
              <a:rPr lang="en-US" dirty="0" err="1"/>
              <a:t>Quelles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origines</a:t>
            </a:r>
            <a:r>
              <a:rPr lang="en-US" dirty="0"/>
              <a:t> </a:t>
            </a:r>
            <a:r>
              <a:rPr lang="nl-NL" dirty="0"/>
              <a:t>?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Son impact sur le </a:t>
            </a:r>
            <a:r>
              <a:rPr lang="en-US" dirty="0" err="1"/>
              <a:t>développement</a:t>
            </a:r>
            <a:r>
              <a:rPr lang="en-US" dirty="0"/>
              <a:t> </a:t>
            </a:r>
            <a:r>
              <a:rPr lang="en-US" dirty="0" err="1"/>
              <a:t>économique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439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7843" y="429491"/>
            <a:ext cx="8596668" cy="1320800"/>
          </a:xfrm>
        </p:spPr>
        <p:txBody>
          <a:bodyPr/>
          <a:lstStyle/>
          <a:p>
            <a:r>
              <a:rPr lang="fr-CM" dirty="0" smtClean="0"/>
              <a:t>DEDICACE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89454" y="2029845"/>
            <a:ext cx="8596668" cy="388077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fr-FR" i="1" dirty="0" smtClean="0"/>
              <a:t>Ce travail </a:t>
            </a:r>
            <a:r>
              <a:rPr lang="en-US" dirty="0"/>
              <a:t>dédicacé</a:t>
            </a:r>
            <a:r>
              <a:rPr lang="fr-FR" i="1" dirty="0" smtClean="0"/>
              <a:t> à </a:t>
            </a:r>
            <a:r>
              <a:rPr lang="fr-FR" i="1" dirty="0"/>
              <a:t>tous les jeunes de</a:t>
            </a:r>
            <a:br>
              <a:rPr lang="fr-FR" i="1" dirty="0"/>
            </a:br>
            <a:r>
              <a:rPr lang="fr-FR" i="1" dirty="0"/>
              <a:t>ma génération dans la grande famille dont</a:t>
            </a:r>
            <a:br>
              <a:rPr lang="fr-FR" i="1" dirty="0"/>
            </a:br>
            <a:r>
              <a:rPr lang="fr-FR" i="1" dirty="0" smtClean="0"/>
              <a:t>je suis issu.</a:t>
            </a:r>
            <a:r>
              <a:rPr lang="fr-FR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33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47843" y="466437"/>
            <a:ext cx="7766936" cy="850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Plan de </a:t>
            </a:r>
            <a:r>
              <a:rPr lang="en-US" dirty="0" err="1" smtClean="0"/>
              <a:t>présentation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952884" y="2360826"/>
            <a:ext cx="7766936" cy="2136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Introduction</a:t>
            </a:r>
          </a:p>
          <a:p>
            <a:pPr marL="0" indent="0">
              <a:buNone/>
            </a:pPr>
            <a:r>
              <a:rPr lang="en-US" dirty="0" err="1" smtClean="0"/>
              <a:t>Pr</a:t>
            </a:r>
            <a:r>
              <a:rPr lang="en-US" dirty="0" err="1"/>
              <a:t>é</a:t>
            </a:r>
            <a:r>
              <a:rPr lang="en-US" dirty="0" err="1" smtClean="0"/>
              <a:t>sentation</a:t>
            </a:r>
            <a:r>
              <a:rPr lang="en-US" dirty="0" smtClean="0"/>
              <a:t> de </a:t>
            </a:r>
            <a:r>
              <a:rPr lang="en-US" dirty="0" err="1" smtClean="0"/>
              <a:t>l’entreprise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err="1" smtClean="0"/>
              <a:t>d’accueil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/>
              <a:t>Présentation</a:t>
            </a:r>
            <a:r>
              <a:rPr lang="en-US" dirty="0"/>
              <a:t> </a:t>
            </a:r>
            <a:r>
              <a:rPr lang="en-US" dirty="0" smtClean="0"/>
              <a:t>du </a:t>
            </a:r>
            <a:r>
              <a:rPr lang="en-US" dirty="0" err="1" smtClean="0"/>
              <a:t>projet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Présentation</a:t>
            </a:r>
            <a:r>
              <a:rPr lang="en-US" dirty="0"/>
              <a:t> de la solution</a:t>
            </a:r>
          </a:p>
          <a:p>
            <a:pPr marL="0" indent="0">
              <a:buNone/>
            </a:pPr>
            <a:r>
              <a:rPr lang="en-US" dirty="0" smtClean="0"/>
              <a:t>Conclusion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770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47843" y="466437"/>
            <a:ext cx="7766936" cy="850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Introduction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952884" y="2360826"/>
            <a:ext cx="7766936" cy="2136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nl-NL" dirty="0" err="1"/>
              <a:t>Pourquoi</a:t>
            </a:r>
            <a:r>
              <a:rPr lang="nl-NL" dirty="0"/>
              <a:t> </a:t>
            </a:r>
            <a:r>
              <a:rPr lang="nl-NL" dirty="0" err="1"/>
              <a:t>ce</a:t>
            </a:r>
            <a:r>
              <a:rPr lang="nl-NL" dirty="0"/>
              <a:t> </a:t>
            </a:r>
            <a:r>
              <a:rPr lang="nl-NL" dirty="0" err="1" smtClean="0"/>
              <a:t>th</a:t>
            </a:r>
            <a:r>
              <a:rPr lang="en-US" dirty="0"/>
              <a:t>è</a:t>
            </a:r>
            <a:r>
              <a:rPr lang="nl-NL" dirty="0" smtClean="0"/>
              <a:t>me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78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47843" y="466437"/>
            <a:ext cx="10253902" cy="850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Présentation</a:t>
            </a:r>
            <a:r>
              <a:rPr lang="en-US" dirty="0"/>
              <a:t> de </a:t>
            </a:r>
            <a:r>
              <a:rPr lang="en-US" dirty="0" err="1"/>
              <a:t>l’entreprise</a:t>
            </a:r>
            <a:r>
              <a:rPr lang="en-US" dirty="0"/>
              <a:t> </a:t>
            </a:r>
            <a:r>
              <a:rPr lang="en-US" dirty="0" err="1" smtClean="0"/>
              <a:t>d’accueil</a:t>
            </a:r>
            <a:endParaRPr lang="en-US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952884" y="2360826"/>
            <a:ext cx="7766936" cy="2136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Qu’est-ce</a:t>
            </a:r>
            <a:r>
              <a:rPr lang="en-US" dirty="0" smtClean="0"/>
              <a:t> que </a:t>
            </a:r>
            <a:r>
              <a:rPr lang="en-US" dirty="0" err="1" smtClean="0"/>
              <a:t>Abodah</a:t>
            </a:r>
            <a:r>
              <a:rPr lang="en-US" dirty="0" smtClean="0"/>
              <a:t> Corporation </a:t>
            </a:r>
            <a:r>
              <a:rPr lang="nl-NL" dirty="0" smtClean="0"/>
              <a:t>?</a:t>
            </a:r>
          </a:p>
          <a:p>
            <a:pPr lvl="0"/>
            <a:r>
              <a:rPr lang="nl-NL" dirty="0" err="1" smtClean="0"/>
              <a:t>Quels</a:t>
            </a:r>
            <a:r>
              <a:rPr lang="nl-NL" dirty="0" smtClean="0"/>
              <a:t> </a:t>
            </a:r>
            <a:r>
              <a:rPr lang="nl-NL" dirty="0" err="1" smtClean="0"/>
              <a:t>sont</a:t>
            </a:r>
            <a:r>
              <a:rPr lang="nl-NL" dirty="0" smtClean="0"/>
              <a:t> </a:t>
            </a:r>
            <a:r>
              <a:rPr lang="nl-NL" dirty="0" err="1" smtClean="0"/>
              <a:t>ses</a:t>
            </a:r>
            <a:r>
              <a:rPr lang="nl-NL" dirty="0" smtClean="0"/>
              <a:t> </a:t>
            </a:r>
            <a:r>
              <a:rPr lang="nl-NL" dirty="0" err="1" smtClean="0"/>
              <a:t>secteurs</a:t>
            </a:r>
            <a:r>
              <a:rPr lang="nl-NL" dirty="0" smtClean="0"/>
              <a:t> </a:t>
            </a:r>
            <a:r>
              <a:rPr lang="nl-NL" dirty="0" err="1" smtClean="0"/>
              <a:t>d’activit</a:t>
            </a:r>
            <a:r>
              <a:rPr lang="en-US" dirty="0" smtClean="0"/>
              <a:t>é ?</a:t>
            </a:r>
          </a:p>
          <a:p>
            <a:pPr lvl="0"/>
            <a:r>
              <a:rPr lang="en-US" dirty="0" err="1"/>
              <a:t>Qu’est-ce</a:t>
            </a:r>
            <a:r>
              <a:rPr lang="en-US" dirty="0"/>
              <a:t> que </a:t>
            </a:r>
            <a:r>
              <a:rPr lang="en-US" dirty="0" smtClean="0"/>
              <a:t>la </a:t>
            </a:r>
            <a:r>
              <a:rPr lang="en-US" dirty="0" err="1" smtClean="0"/>
              <a:t>Dynamique</a:t>
            </a:r>
            <a:r>
              <a:rPr lang="en-US" dirty="0" smtClean="0"/>
              <a:t> </a:t>
            </a:r>
            <a:r>
              <a:rPr lang="en-US" dirty="0" err="1" smtClean="0"/>
              <a:t>Mondiale</a:t>
            </a:r>
            <a:r>
              <a:rPr lang="en-US" dirty="0" smtClean="0"/>
              <a:t> des </a:t>
            </a:r>
            <a:r>
              <a:rPr lang="en-US" dirty="0" err="1" smtClean="0"/>
              <a:t>Jeunes</a:t>
            </a:r>
            <a:r>
              <a:rPr lang="en-US" dirty="0" smtClean="0"/>
              <a:t> </a:t>
            </a:r>
            <a:r>
              <a:rPr lang="nl-NL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62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47843" y="466437"/>
            <a:ext cx="10253902" cy="850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Présentation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 de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l’entreprise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d’accueil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952884" y="2360826"/>
            <a:ext cx="7766936" cy="2136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Clr>
                <a:srgbClr val="90C226"/>
              </a:buClr>
              <a:buNone/>
            </a:pPr>
            <a:r>
              <a:rPr lang="fr-CM" dirty="0"/>
              <a:t>ABODAH Corporation est une entreprise classée au rang de </a:t>
            </a:r>
            <a:r>
              <a:rPr lang="fr-CM" dirty="0" smtClean="0"/>
              <a:t>start-up,</a:t>
            </a:r>
            <a:r>
              <a:rPr lang="fr-CM" dirty="0"/>
              <a:t> Elle mène des activités orientées cloud par des technologies innovantes de travail </a:t>
            </a:r>
            <a:r>
              <a:rPr lang="fr-CM" dirty="0" smtClean="0"/>
              <a:t>collaboratif à distance.</a:t>
            </a:r>
          </a:p>
          <a:p>
            <a:pPr marL="0" lvl="0" indent="0">
              <a:lnSpc>
                <a:spcPct val="150000"/>
              </a:lnSpc>
              <a:buClr>
                <a:srgbClr val="90C226"/>
              </a:buClr>
              <a:buNone/>
            </a:pPr>
            <a:endParaRPr kumimoji="0" lang="fr-CM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lvl="0" indent="0">
              <a:lnSpc>
                <a:spcPct val="150000"/>
              </a:lnSpc>
              <a:buClr>
                <a:srgbClr val="90C226"/>
              </a:buClr>
              <a:buNone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Elle </a:t>
            </a:r>
            <a:r>
              <a:rPr lang="fr-CM" dirty="0"/>
              <a:t>voit le jour en 2016 suite par M. TSE Martial et M. TEUNKAM Steve Ruben.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127" y="4798178"/>
            <a:ext cx="58864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95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47843" y="466437"/>
            <a:ext cx="10253902" cy="850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Présentation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 de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l’entreprise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d’accueil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952884" y="1984917"/>
            <a:ext cx="7766936" cy="4348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fr-CM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Elle</a:t>
            </a:r>
            <a:r>
              <a:rPr kumimoji="0" lang="fr-CM" sz="1800" b="0" i="0" u="none" strike="noStrike" kern="1200" cap="none" spc="0" normalizeH="0" noProof="0" dirty="0" smtClean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offre comme services</a:t>
            </a:r>
            <a:r>
              <a:rPr kumimoji="0" lang="fr-CM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:</a:t>
            </a:r>
          </a:p>
          <a:p>
            <a:pPr lvl="0">
              <a:lnSpc>
                <a:spcPct val="160000"/>
              </a:lnSpc>
            </a:pPr>
            <a:r>
              <a:rPr lang="en-US" dirty="0"/>
              <a:t>Le </a:t>
            </a:r>
            <a:r>
              <a:rPr lang="en-US" dirty="0" err="1"/>
              <a:t>conseil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informatique</a:t>
            </a:r>
            <a:r>
              <a:rPr lang="en-US" dirty="0"/>
              <a:t>.</a:t>
            </a:r>
          </a:p>
          <a:p>
            <a:pPr lvl="0">
              <a:lnSpc>
                <a:spcPct val="160000"/>
              </a:lnSpc>
            </a:pPr>
            <a:r>
              <a:rPr lang="fr-CM" dirty="0"/>
              <a:t>Conception des bases de données, des solutions de cartographie et des SIG.</a:t>
            </a:r>
            <a:endParaRPr lang="en-US" dirty="0"/>
          </a:p>
          <a:p>
            <a:pPr lvl="0">
              <a:lnSpc>
                <a:spcPct val="160000"/>
              </a:lnSpc>
            </a:pPr>
            <a:r>
              <a:rPr lang="en-US" dirty="0"/>
              <a:t>Les formations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Au Leadership, 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À </a:t>
            </a:r>
            <a:r>
              <a:rPr lang="en-US" dirty="0" err="1"/>
              <a:t>l’informatique</a:t>
            </a:r>
            <a:r>
              <a:rPr lang="en-US" dirty="0"/>
              <a:t>, 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À la </a:t>
            </a:r>
            <a:r>
              <a:rPr lang="en-US" dirty="0" err="1"/>
              <a:t>géomatique</a:t>
            </a:r>
            <a:r>
              <a:rPr lang="en-US" dirty="0"/>
              <a:t>, 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Au </a:t>
            </a:r>
            <a:r>
              <a:rPr lang="en-US" dirty="0" err="1"/>
              <a:t>crithical</a:t>
            </a:r>
            <a:r>
              <a:rPr lang="en-US" dirty="0"/>
              <a:t> and design thinking</a:t>
            </a:r>
          </a:p>
          <a:p>
            <a:pPr lvl="0">
              <a:lnSpc>
                <a:spcPct val="160000"/>
              </a:lnSpc>
            </a:pPr>
            <a:r>
              <a:rPr lang="fr-CM" dirty="0"/>
              <a:t>Le développement d’application informatique (site web et application Android).</a:t>
            </a:r>
            <a:r>
              <a:rPr lang="fr-CM" sz="2000" dirty="0"/>
              <a:t> </a:t>
            </a: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7977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47843" y="466437"/>
            <a:ext cx="10253902" cy="850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>
                <a:solidFill>
                  <a:srgbClr val="90C226"/>
                </a:solidFill>
              </a:rPr>
              <a:t>Présentation</a:t>
            </a:r>
            <a:r>
              <a:rPr lang="en-US" dirty="0" smtClean="0">
                <a:solidFill>
                  <a:srgbClr val="90C226"/>
                </a:solidFill>
              </a:rPr>
              <a:t> </a:t>
            </a:r>
            <a:r>
              <a:rPr lang="en-US" dirty="0">
                <a:solidFill>
                  <a:srgbClr val="90C226"/>
                </a:solidFill>
              </a:rPr>
              <a:t>de </a:t>
            </a:r>
            <a:r>
              <a:rPr lang="en-US" dirty="0" err="1">
                <a:solidFill>
                  <a:srgbClr val="90C226"/>
                </a:solidFill>
              </a:rPr>
              <a:t>l’entreprise</a:t>
            </a:r>
            <a:r>
              <a:rPr lang="en-US" dirty="0">
                <a:solidFill>
                  <a:srgbClr val="90C226"/>
                </a:solidFill>
              </a:rPr>
              <a:t> </a:t>
            </a:r>
            <a:r>
              <a:rPr lang="en-US" dirty="0" err="1">
                <a:solidFill>
                  <a:srgbClr val="90C226"/>
                </a:solidFill>
              </a:rPr>
              <a:t>d’accueil</a:t>
            </a:r>
            <a:endParaRPr lang="en-US" dirty="0">
              <a:solidFill>
                <a:srgbClr val="90C226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952884" y="2360826"/>
            <a:ext cx="7766936" cy="4062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buClr>
                <a:srgbClr val="90C226"/>
              </a:buClr>
            </a:pPr>
            <a:r>
              <a:rPr lang="fr-CM" dirty="0"/>
              <a:t>La DMJ est une ONG qui aide les jeunes dans leurs différentes actions civiques et patriotiques, les startups dans leur croissance notamment par l’accompagnement de ces dernières </a:t>
            </a:r>
            <a:r>
              <a:rPr lang="fr-CM" dirty="0" smtClean="0"/>
              <a:t>sur </a:t>
            </a:r>
            <a:r>
              <a:rPr lang="fr-CM" dirty="0"/>
              <a:t>plusieurs plans.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258" y="3640873"/>
            <a:ext cx="3898188" cy="307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08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47843" y="466437"/>
            <a:ext cx="10253902" cy="850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Présentation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du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projet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952884" y="2360826"/>
            <a:ext cx="7766936" cy="2501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dirty="0" err="1"/>
              <a:t>Qu’est-ce</a:t>
            </a:r>
            <a:r>
              <a:rPr lang="en-US" dirty="0"/>
              <a:t> que </a:t>
            </a:r>
            <a:r>
              <a:rPr lang="en-US" dirty="0" smtClean="0"/>
              <a:t>le </a:t>
            </a:r>
            <a:r>
              <a:rPr lang="en-US" dirty="0" err="1" smtClean="0"/>
              <a:t>financement</a:t>
            </a:r>
            <a:r>
              <a:rPr lang="en-US" dirty="0" smtClean="0"/>
              <a:t> </a:t>
            </a:r>
            <a:r>
              <a:rPr lang="en-US" dirty="0" err="1" smtClean="0"/>
              <a:t>participatif</a:t>
            </a:r>
            <a:r>
              <a:rPr lang="nl-NL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Quelles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ses</a:t>
            </a:r>
            <a:r>
              <a:rPr lang="en-US" dirty="0" smtClean="0"/>
              <a:t> </a:t>
            </a:r>
            <a:r>
              <a:rPr lang="en-US" dirty="0" err="1" smtClean="0"/>
              <a:t>origines</a:t>
            </a:r>
            <a:r>
              <a:rPr lang="en-US" dirty="0" smtClean="0"/>
              <a:t> </a:t>
            </a:r>
            <a:r>
              <a:rPr lang="nl-NL" dirty="0" smtClean="0"/>
              <a:t>?</a:t>
            </a:r>
            <a:endParaRPr lang="nl-NL" dirty="0"/>
          </a:p>
          <a:p>
            <a:pPr lvl="0">
              <a:lnSpc>
                <a:spcPct val="150000"/>
              </a:lnSpc>
            </a:pPr>
            <a:r>
              <a:rPr lang="en-US" dirty="0" smtClean="0"/>
              <a:t>Son impact sur le </a:t>
            </a:r>
            <a:r>
              <a:rPr lang="en-US" dirty="0" err="1" smtClean="0"/>
              <a:t>d</a:t>
            </a:r>
            <a:r>
              <a:rPr lang="en-US" dirty="0" err="1"/>
              <a:t>é</a:t>
            </a:r>
            <a:r>
              <a:rPr lang="en-US" dirty="0" err="1" smtClean="0"/>
              <a:t>veloppement</a:t>
            </a:r>
            <a:r>
              <a:rPr lang="en-US" dirty="0" smtClean="0"/>
              <a:t> </a:t>
            </a:r>
            <a:r>
              <a:rPr lang="en-US" dirty="0" err="1" smtClean="0"/>
              <a:t>économique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98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193</TotalTime>
  <Words>401</Words>
  <Application>Microsoft Office PowerPoint</Application>
  <PresentationFormat>Grand écran</PresentationFormat>
  <Paragraphs>54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Facette</vt:lpstr>
      <vt:lpstr>MISE EN PLACE D’UNE PLATE-FORME DE FINANCEMENT PARTICIPATIF  </vt:lpstr>
      <vt:lpstr>DEDICACE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MISE EN PLACE D’UNE PLATE-FORME DE FINANCEMENT PARTICIPATIF</dc:title>
  <dc:creator>Hamed Norahc</dc:creator>
  <cp:lastModifiedBy>Hamed Norahc</cp:lastModifiedBy>
  <cp:revision>89</cp:revision>
  <dcterms:created xsi:type="dcterms:W3CDTF">2020-05-29T10:09:39Z</dcterms:created>
  <dcterms:modified xsi:type="dcterms:W3CDTF">2020-06-12T01:08:00Z</dcterms:modified>
</cp:coreProperties>
</file>