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63" r:id="rId3"/>
    <p:sldId id="265" r:id="rId4"/>
    <p:sldId id="269" r:id="rId5"/>
    <p:sldId id="267" r:id="rId6"/>
    <p:sldId id="273" r:id="rId7"/>
    <p:sldId id="270" r:id="rId8"/>
    <p:sldId id="271" r:id="rId9"/>
    <p:sldId id="272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19899F1D-4DA2-4F95-9621-E67508F4ADF5}">
          <p14:sldIdLst>
            <p14:sldId id="275"/>
            <p14:sldId id="263"/>
          </p14:sldIdLst>
        </p14:section>
        <p14:section name="Entreprise" id="{4768734A-5EA1-45A3-BD0E-8449D3591393}">
          <p14:sldIdLst>
            <p14:sldId id="265"/>
            <p14:sldId id="269"/>
            <p14:sldId id="267"/>
          </p14:sldIdLst>
        </p14:section>
        <p14:section name="Projet" id="{AEB6D6CC-A1D0-4EC8-9DD8-110BEFE8702C}">
          <p14:sldIdLst>
            <p14:sldId id="273"/>
            <p14:sldId id="270"/>
            <p14:sldId id="271"/>
            <p14:sldId id="272"/>
            <p14:sldId id="276"/>
          </p14:sldIdLst>
        </p14:section>
        <p14:section name="Application" id="{67A3C43E-2391-4166-BF04-51BD9F70C30D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4" y="228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chemeClr val="bg2"/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kstarter.com/" TargetMode="External"/><Relationship Id="rId2" Type="http://schemas.openxmlformats.org/officeDocument/2006/relationships/hyperlink" Target="http://www.indiegog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6600" y="1447800"/>
            <a:ext cx="9474199" cy="1320800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/>
              <a:t>SOUTENANCE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2200" y="2160591"/>
            <a:ext cx="8596668" cy="819678"/>
          </a:xfrm>
        </p:spPr>
        <p:txBody>
          <a:bodyPr/>
          <a:lstStyle/>
          <a:p>
            <a:pPr algn="ctr">
              <a:buNone/>
            </a:pPr>
            <a:r>
              <a:rPr lang="fr-FR" dirty="0" smtClean="0"/>
              <a:t>En vue de l’obtention du diplôme de BTS en Génie Logiciel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6532" y="143933"/>
            <a:ext cx="308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Institut Supérieur </a:t>
            </a:r>
            <a:r>
              <a:rPr lang="fr-FR" dirty="0" err="1" smtClean="0"/>
              <a:t>Matamfen</a:t>
            </a:r>
            <a:r>
              <a:rPr lang="fr-FR" dirty="0" smtClean="0"/>
              <a:t> </a:t>
            </a:r>
          </a:p>
          <a:p>
            <a:r>
              <a:rPr lang="fr-FR" dirty="0" smtClean="0"/>
              <a:t>(ISMAT)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81566" y="4994728"/>
            <a:ext cx="11710433" cy="129266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CM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Stage </a:t>
            </a:r>
            <a:r>
              <a:rPr lang="fr-CM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effectu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é</a:t>
            </a:r>
            <a:r>
              <a:rPr lang="fr-CM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à </a:t>
            </a:r>
            <a:r>
              <a:rPr lang="fr-CM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Abodah</a:t>
            </a:r>
            <a:r>
              <a:rPr lang="fr-CM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CM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Corporation</a:t>
            </a:r>
          </a:p>
          <a:p>
            <a:pPr algn="ctr"/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endParaRPr lang="fr-FR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fr-F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THEME : MISE EN PLACE D’UNE PLATE-FORME DE FINANCEMENT PARTICIPATIF</a:t>
            </a:r>
            <a:r>
              <a:rPr lang="fr-FR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fr-F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88033" y="2819445"/>
            <a:ext cx="74211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Pr</a:t>
            </a:r>
            <a:r>
              <a:rPr lang="fr-CM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ésenté</a:t>
            </a:r>
            <a:r>
              <a:rPr lang="fr-C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fr-CM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et soutenu par</a:t>
            </a:r>
            <a:r>
              <a:rPr lang="fr-C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fr-C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TAKOUGOUM FOKOU Jacobin </a:t>
            </a:r>
            <a:r>
              <a:rPr lang="fr-CM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Daniel,</a:t>
            </a:r>
            <a:endParaRPr lang="fr-CM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C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Etudiant en </a:t>
            </a:r>
            <a:r>
              <a:rPr lang="fr-CM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Informatique </a:t>
            </a:r>
            <a:r>
              <a:rPr lang="fr-C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Génie </a:t>
            </a:r>
            <a:r>
              <a:rPr lang="fr-CM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Logiciel (IGL)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105677"/>
          </a:xfrm>
        </p:spPr>
        <p:txBody>
          <a:bodyPr/>
          <a:lstStyle/>
          <a:p>
            <a:r>
              <a:rPr lang="fr-FR" dirty="0" smtClean="0"/>
              <a:t>En partant de ces informations et des résultats qui ont marché ailleurs, nous avons conçu un projet spécifique basé sur le financement participatif.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Cette solution tient compte des domaines d’action de </a:t>
            </a:r>
            <a:r>
              <a:rPr lang="fr-FR" dirty="0" err="1" smtClean="0"/>
              <a:t>Abodah</a:t>
            </a:r>
            <a:r>
              <a:rPr lang="fr-FR" dirty="0" smtClean="0"/>
              <a:t>, qui incluent le développement de logiciels.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Pour atteindre des bénéficiaires et donateurs venant de n’importe où, le site web a été trouvé comme solution pratique.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/>
              <a:t>du </a:t>
            </a:r>
            <a:r>
              <a:rPr lang="en-US" dirty="0" err="1"/>
              <a:t>projet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Présentation</a:t>
            </a:r>
            <a:r>
              <a:rPr lang="en-US" dirty="0"/>
              <a:t> de la solution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807918" y="2702554"/>
            <a:ext cx="7766936" cy="1452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dirty="0" err="1" smtClean="0"/>
              <a:t>Quelles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les </a:t>
            </a:r>
            <a:r>
              <a:rPr lang="en-US" dirty="0" err="1" smtClean="0"/>
              <a:t>fonctionnalit</a:t>
            </a:r>
            <a:r>
              <a:rPr lang="en-US" dirty="0" err="1"/>
              <a:t>é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implement</a:t>
            </a:r>
            <a:r>
              <a:rPr lang="en-US" dirty="0" err="1"/>
              <a:t>é</a:t>
            </a:r>
            <a:r>
              <a:rPr lang="en-US" dirty="0" err="1" smtClean="0"/>
              <a:t>es</a:t>
            </a:r>
            <a:r>
              <a:rPr lang="nl-NL" dirty="0" smtClean="0"/>
              <a:t>?</a:t>
            </a:r>
            <a:endParaRPr lang="nl-NL" dirty="0"/>
          </a:p>
          <a:p>
            <a:pPr>
              <a:lnSpc>
                <a:spcPct val="150000"/>
              </a:lnSpc>
            </a:pPr>
            <a:r>
              <a:rPr lang="en-US" dirty="0" err="1"/>
              <a:t>Quelles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origines</a:t>
            </a:r>
            <a:r>
              <a:rPr lang="en-US" dirty="0"/>
              <a:t> </a:t>
            </a:r>
            <a:r>
              <a:rPr lang="nl-NL" dirty="0"/>
              <a:t>?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Son impact sur le </a:t>
            </a:r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économique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3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7766936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Plan de </a:t>
            </a:r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2136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tabLst>
                <a:tab pos="355600" algn="l"/>
              </a:tabLst>
            </a:pPr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l’entreprise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err="1" smtClean="0"/>
              <a:t>d’accueil</a:t>
            </a:r>
            <a:endParaRPr lang="en-US" dirty="0" smtClean="0"/>
          </a:p>
          <a:p>
            <a:pPr marL="355600" indent="-355600">
              <a:lnSpc>
                <a:spcPct val="150000"/>
              </a:lnSpc>
              <a:tabLst>
                <a:tab pos="355600" algn="l"/>
              </a:tabLst>
            </a:pPr>
            <a:r>
              <a:rPr lang="en-US" dirty="0" err="1" smtClean="0"/>
              <a:t>Problématique</a:t>
            </a:r>
            <a:endParaRPr lang="en-US" dirty="0" smtClean="0"/>
          </a:p>
          <a:p>
            <a:pPr marL="355600" indent="-355600">
              <a:lnSpc>
                <a:spcPct val="150000"/>
              </a:lnSpc>
              <a:tabLst>
                <a:tab pos="355600" algn="l"/>
              </a:tabLst>
            </a:pPr>
            <a:r>
              <a:rPr lang="en-US" dirty="0" err="1" smtClean="0"/>
              <a:t>Présentation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  <a:p>
            <a:pPr marL="355600" indent="-355600">
              <a:tabLst>
                <a:tab pos="355600" algn="l"/>
              </a:tabLst>
            </a:pPr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r>
              <a:rPr lang="en-US" dirty="0"/>
              <a:t>de la solution</a:t>
            </a:r>
          </a:p>
          <a:p>
            <a:pPr marL="355600" indent="-355600">
              <a:tabLst>
                <a:tab pos="355600" algn="l"/>
              </a:tabLst>
            </a:pPr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Présentation</a:t>
            </a:r>
            <a:r>
              <a:rPr lang="en-US" dirty="0"/>
              <a:t> de </a:t>
            </a:r>
            <a:r>
              <a:rPr lang="en-US" dirty="0" err="1"/>
              <a:t>l’entreprise</a:t>
            </a:r>
            <a:r>
              <a:rPr lang="en-US" dirty="0"/>
              <a:t> </a:t>
            </a:r>
            <a:r>
              <a:rPr lang="en-US" dirty="0" err="1" smtClean="0"/>
              <a:t>d’accueil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2795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Qu’est-ce</a:t>
            </a:r>
            <a:r>
              <a:rPr lang="en-US" dirty="0" smtClean="0"/>
              <a:t> que </a:t>
            </a:r>
            <a:r>
              <a:rPr lang="en-US" dirty="0" err="1" smtClean="0"/>
              <a:t>Abodah</a:t>
            </a:r>
            <a:r>
              <a:rPr lang="en-US" dirty="0" smtClean="0"/>
              <a:t> Corporation </a:t>
            </a:r>
            <a:r>
              <a:rPr lang="nl-NL" dirty="0" smtClean="0"/>
              <a:t>?</a:t>
            </a:r>
          </a:p>
          <a:p>
            <a:pPr marL="985838">
              <a:buNone/>
            </a:pPr>
            <a:r>
              <a:rPr lang="fr-CM" sz="1200" dirty="0"/>
              <a:t>Création: 2016 suite par M. TSE Martial et M. TEUNKAM Steve Ruben</a:t>
            </a:r>
            <a:endParaRPr lang="en-US" sz="1200" dirty="0"/>
          </a:p>
          <a:p>
            <a:pPr marL="985838" lvl="0">
              <a:buNone/>
            </a:pPr>
            <a:r>
              <a:rPr lang="nl-NL" sz="1200" dirty="0" err="1" smtClean="0"/>
              <a:t>Entreprise</a:t>
            </a:r>
            <a:r>
              <a:rPr lang="nl-NL" sz="1200" dirty="0" smtClean="0"/>
              <a:t> </a:t>
            </a:r>
            <a:r>
              <a:rPr lang="nl-NL" sz="1200" dirty="0" smtClean="0"/>
              <a:t>de </a:t>
            </a:r>
            <a:r>
              <a:rPr lang="nl-NL" sz="1200" dirty="0" err="1" smtClean="0"/>
              <a:t>géomatique</a:t>
            </a:r>
            <a:r>
              <a:rPr lang="nl-NL" sz="1200" dirty="0" smtClean="0"/>
              <a:t>, </a:t>
            </a:r>
            <a:r>
              <a:rPr lang="nl-NL" sz="1200" dirty="0" err="1" smtClean="0"/>
              <a:t>développement</a:t>
            </a:r>
            <a:r>
              <a:rPr lang="nl-NL" sz="1200" dirty="0" smtClean="0"/>
              <a:t> de logiciels, </a:t>
            </a:r>
            <a:r>
              <a:rPr lang="nl-NL" sz="1200" dirty="0" err="1" smtClean="0"/>
              <a:t>formation</a:t>
            </a:r>
            <a:endParaRPr lang="nl-NL" sz="1200" dirty="0" smtClean="0"/>
          </a:p>
          <a:p>
            <a:pPr marL="627063" lvl="0" indent="0">
              <a:buNone/>
            </a:pPr>
            <a:endParaRPr lang="en-US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93" y="2316132"/>
            <a:ext cx="2805874" cy="7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Présentation</a:t>
            </a:r>
            <a:r>
              <a:rPr lang="en-US" dirty="0"/>
              <a:t> de </a:t>
            </a:r>
            <a:r>
              <a:rPr lang="en-US" dirty="0" err="1"/>
              <a:t>l’entreprise</a:t>
            </a:r>
            <a:r>
              <a:rPr lang="en-US" dirty="0"/>
              <a:t> </a:t>
            </a:r>
            <a:r>
              <a:rPr lang="en-US" dirty="0" err="1"/>
              <a:t>d’accueil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1984917"/>
            <a:ext cx="7766936" cy="434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CM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Services</a:t>
            </a:r>
            <a:r>
              <a:rPr kumimoji="0" lang="fr-CM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  <a:p>
            <a:pPr lvl="0">
              <a:lnSpc>
                <a:spcPct val="160000"/>
              </a:lnSpc>
            </a:pPr>
            <a:r>
              <a:rPr lang="en-US" dirty="0"/>
              <a:t>Le </a:t>
            </a:r>
            <a:r>
              <a:rPr lang="en-US" dirty="0" err="1"/>
              <a:t>conseil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.</a:t>
            </a:r>
          </a:p>
          <a:p>
            <a:pPr lvl="0">
              <a:lnSpc>
                <a:spcPct val="160000"/>
              </a:lnSpc>
            </a:pPr>
            <a:r>
              <a:rPr lang="fr-CM" dirty="0"/>
              <a:t>Conception des bases de données, des solutions de cartographie et des SIG.</a:t>
            </a:r>
            <a:endParaRPr lang="en-US" dirty="0"/>
          </a:p>
          <a:p>
            <a:pPr lvl="0">
              <a:lnSpc>
                <a:spcPct val="160000"/>
              </a:lnSpc>
            </a:pPr>
            <a:r>
              <a:rPr lang="en-US" dirty="0"/>
              <a:t>Les formations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Au Leadership,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À </a:t>
            </a:r>
            <a:r>
              <a:rPr lang="en-US" dirty="0" err="1"/>
              <a:t>l’informatique</a:t>
            </a:r>
            <a:r>
              <a:rPr lang="en-US" dirty="0"/>
              <a:t>,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À la </a:t>
            </a:r>
            <a:r>
              <a:rPr lang="en-US" dirty="0" err="1"/>
              <a:t>géomatique</a:t>
            </a:r>
            <a:r>
              <a:rPr lang="en-US" dirty="0"/>
              <a:t>,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Au </a:t>
            </a:r>
            <a:r>
              <a:rPr lang="en-US" dirty="0" err="1" smtClean="0"/>
              <a:t>critrical</a:t>
            </a:r>
            <a:r>
              <a:rPr lang="en-US" dirty="0" smtClean="0"/>
              <a:t> </a:t>
            </a:r>
            <a:r>
              <a:rPr lang="en-US" dirty="0"/>
              <a:t>and design thinking</a:t>
            </a:r>
          </a:p>
          <a:p>
            <a:pPr lvl="0">
              <a:lnSpc>
                <a:spcPct val="160000"/>
              </a:lnSpc>
            </a:pPr>
            <a:r>
              <a:rPr lang="fr-CM" dirty="0"/>
              <a:t>Le développement d’application informatique (site web et application Android).</a:t>
            </a:r>
            <a:r>
              <a:rPr lang="fr-CM" sz="2000" dirty="0"/>
              <a:t> 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/>
              <a:t>de </a:t>
            </a:r>
            <a:r>
              <a:rPr lang="en-US" dirty="0" err="1"/>
              <a:t>l’entreprise</a:t>
            </a:r>
            <a:r>
              <a:rPr lang="en-US" dirty="0"/>
              <a:t> </a:t>
            </a:r>
            <a:r>
              <a:rPr lang="en-US" dirty="0" err="1"/>
              <a:t>d’accueil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533" y="2414240"/>
            <a:ext cx="2823046" cy="22248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27181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Dynamique</a:t>
            </a:r>
            <a:r>
              <a:rPr lang="en-US" dirty="0" smtClean="0"/>
              <a:t> </a:t>
            </a:r>
            <a:r>
              <a:rPr lang="en-US" dirty="0" err="1" smtClean="0"/>
              <a:t>Mondiale</a:t>
            </a:r>
            <a:r>
              <a:rPr lang="en-US" dirty="0" smtClean="0"/>
              <a:t> des </a:t>
            </a:r>
            <a:r>
              <a:rPr lang="en-US" dirty="0" err="1" smtClean="0"/>
              <a:t>Jeunes</a:t>
            </a:r>
            <a:r>
              <a:rPr lang="en-US" dirty="0" smtClean="0"/>
              <a:t> </a:t>
            </a:r>
            <a:r>
              <a:rPr lang="nl-NL" dirty="0" smtClean="0"/>
              <a:t>?</a:t>
            </a:r>
          </a:p>
          <a:p>
            <a:pPr marL="627063" lvl="2" indent="0">
              <a:buNone/>
            </a:pPr>
            <a:r>
              <a:rPr lang="nl-NL" sz="1200" dirty="0" smtClean="0"/>
              <a:t>ONG</a:t>
            </a:r>
          </a:p>
          <a:p>
            <a:pPr marL="627063" lvl="2" indent="0">
              <a:buNone/>
            </a:pPr>
            <a:r>
              <a:rPr lang="nl-NL" sz="1200" dirty="0" err="1" smtClean="0"/>
              <a:t>Création</a:t>
            </a:r>
            <a:r>
              <a:rPr lang="nl-NL" sz="1200" dirty="0" smtClean="0"/>
              <a:t>: 2007 </a:t>
            </a:r>
            <a:r>
              <a:rPr lang="nl-NL" sz="1200" dirty="0" err="1" smtClean="0"/>
              <a:t>par</a:t>
            </a:r>
            <a:r>
              <a:rPr lang="nl-NL" sz="1200" dirty="0" smtClean="0"/>
              <a:t> Mme YANKEP Caroline Claire</a:t>
            </a:r>
          </a:p>
          <a:p>
            <a:pPr marL="627063" lvl="2" indent="0">
              <a:buNone/>
            </a:pPr>
            <a:r>
              <a:rPr lang="nl-NL" sz="1200" dirty="0" err="1" smtClean="0"/>
              <a:t>Domaines</a:t>
            </a:r>
            <a:r>
              <a:rPr lang="nl-NL" sz="1200" dirty="0" smtClean="0"/>
              <a:t> </a:t>
            </a:r>
            <a:r>
              <a:rPr lang="nl-NL" sz="1200" dirty="0" err="1" smtClean="0"/>
              <a:t>d’action</a:t>
            </a:r>
            <a:endParaRPr lang="nl-NL" sz="1200" dirty="0" smtClean="0"/>
          </a:p>
          <a:p>
            <a:pPr marL="627063" lvl="2">
              <a:buNone/>
            </a:pPr>
            <a:endParaRPr lang="nl-NL" dirty="0" smtClean="0"/>
          </a:p>
          <a:p>
            <a:pPr lvl="2">
              <a:buFont typeface="Wingdings" pitchFamily="2" charset="2"/>
              <a:buChar char="§"/>
            </a:pPr>
            <a:r>
              <a:rPr lang="nl-NL" dirty="0" err="1" smtClean="0"/>
              <a:t>Gouvernance</a:t>
            </a:r>
            <a:r>
              <a:rPr lang="nl-NL" dirty="0" smtClean="0"/>
              <a:t> et </a:t>
            </a:r>
          </a:p>
          <a:p>
            <a:pPr lvl="0"/>
            <a:endParaRPr lang="nl-NL" dirty="0" smtClean="0"/>
          </a:p>
          <a:p>
            <a:pPr lvl="0"/>
            <a:endParaRPr lang="en-US" dirty="0"/>
          </a:p>
        </p:txBody>
      </p:sp>
      <p:pic>
        <p:nvPicPr>
          <p:cNvPr id="8" name="Picture 2" descr="D:\logo DMJ\Logo DMJ new carre-Miniature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999" y="1380067"/>
            <a:ext cx="770468" cy="77046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558800" y="1413934"/>
            <a:ext cx="698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DMJ = organisation qui accompagne </a:t>
            </a:r>
            <a:r>
              <a:rPr lang="fr-FR" dirty="0" err="1" smtClean="0"/>
              <a:t>Abodah</a:t>
            </a:r>
            <a:r>
              <a:rPr lang="fr-FR" dirty="0" smtClean="0"/>
              <a:t> Corporation dans son développement et son implantation.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0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 dirty="0" err="1"/>
              <a:t>Problématique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807918" y="2092954"/>
            <a:ext cx="7766936" cy="145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340" indent="0">
              <a:lnSpc>
                <a:spcPct val="150000"/>
              </a:lnSpc>
              <a:spcAft>
                <a:spcPts val="800"/>
              </a:spcAft>
              <a:buNone/>
              <a:tabLst>
                <a:tab pos="270510" algn="l"/>
              </a:tabLst>
            </a:pPr>
            <a:r>
              <a:rPr lang="fr-CM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entrepreneurs souhaitent percevoir des financements pour leurs projets et les apporteurs de capitaux quant à eux recherchent des projets à financer. 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49867" y="3725333"/>
            <a:ext cx="700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financements auprès des banques ont des conditions difficiles à respecter.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93800" y="4597400"/>
            <a:ext cx="658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L’une des solutions faciles à appliquer consiste au </a:t>
            </a:r>
            <a:r>
              <a:rPr lang="fr-FR" dirty="0" err="1" smtClean="0"/>
              <a:t>fiancement</a:t>
            </a:r>
            <a:r>
              <a:rPr lang="fr-FR" dirty="0" smtClean="0"/>
              <a:t> participatif.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9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/>
              <a:t>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250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dirty="0" err="1"/>
              <a:t>Qu’est-ce</a:t>
            </a:r>
            <a:r>
              <a:rPr lang="en-US" dirty="0"/>
              <a:t> que </a:t>
            </a:r>
            <a:r>
              <a:rPr lang="en-US" dirty="0" smtClean="0"/>
              <a:t>le </a:t>
            </a:r>
            <a:r>
              <a:rPr lang="en-US" dirty="0" err="1" smtClean="0"/>
              <a:t>financement</a:t>
            </a:r>
            <a:r>
              <a:rPr lang="en-US" dirty="0" smtClean="0"/>
              <a:t> </a:t>
            </a:r>
            <a:r>
              <a:rPr lang="en-US" dirty="0" err="1" smtClean="0"/>
              <a:t>participatif</a:t>
            </a:r>
            <a:r>
              <a:rPr lang="nl-NL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Quelles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origines</a:t>
            </a:r>
            <a:r>
              <a:rPr lang="en-US" dirty="0" smtClean="0"/>
              <a:t> </a:t>
            </a:r>
            <a:r>
              <a:rPr lang="nl-NL" dirty="0" smtClean="0"/>
              <a:t>?</a:t>
            </a:r>
            <a:endParaRPr lang="nl-NL" dirty="0"/>
          </a:p>
          <a:p>
            <a:pPr lvl="0">
              <a:lnSpc>
                <a:spcPct val="150000"/>
              </a:lnSpc>
            </a:pPr>
            <a:r>
              <a:rPr lang="en-US" dirty="0" smtClean="0"/>
              <a:t>Son impact sur le </a:t>
            </a:r>
            <a:r>
              <a:rPr lang="en-US" dirty="0" err="1" smtClean="0"/>
              <a:t>d</a:t>
            </a:r>
            <a:r>
              <a:rPr lang="en-US" dirty="0" err="1"/>
              <a:t>é</a:t>
            </a:r>
            <a:r>
              <a:rPr lang="en-US" dirty="0" err="1" smtClean="0"/>
              <a:t>veloppement</a:t>
            </a:r>
            <a:r>
              <a:rPr lang="en-US" dirty="0" smtClean="0"/>
              <a:t> </a:t>
            </a:r>
            <a:r>
              <a:rPr lang="en-US" dirty="0" err="1" smtClean="0"/>
              <a:t>économique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/>
              <a:t>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406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lang="fr-CM" dirty="0"/>
              <a:t>Le financement </a:t>
            </a:r>
            <a:r>
              <a:rPr lang="fr-CM" dirty="0" smtClean="0"/>
              <a:t>participatif </a:t>
            </a:r>
            <a:r>
              <a:rPr lang="fr-CM" dirty="0"/>
              <a:t>est une technique de financement de projets utilisant internet comme canal de mise en </a:t>
            </a:r>
            <a:r>
              <a:rPr lang="fr-CM" dirty="0" smtClean="0"/>
              <a:t>support visant </a:t>
            </a:r>
            <a:r>
              <a:rPr lang="fr-CM" dirty="0"/>
              <a:t>à</a:t>
            </a:r>
            <a:r>
              <a:rPr lang="fr-CM" dirty="0" smtClean="0"/>
              <a:t> désintermédiation </a:t>
            </a:r>
            <a:r>
              <a:rPr lang="fr-CM" dirty="0"/>
              <a:t>des acteurs traditionnels </a:t>
            </a:r>
            <a:r>
              <a:rPr lang="fr-CM" dirty="0" smtClean="0"/>
              <a:t>du financement. </a:t>
            </a: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lang="fr-CM" dirty="0" smtClean="0"/>
              <a:t>La </a:t>
            </a:r>
            <a:r>
              <a:rPr lang="fr-CM" dirty="0"/>
              <a:t>philosophie du financement participatif n’est pas de tirer seulement profit de son investissement mais d’apporter une modeste contribution à </a:t>
            </a:r>
            <a:r>
              <a:rPr lang="fr-CM" dirty="0" smtClean="0"/>
              <a:t>la réalisation d’un projet.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78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/>
              <a:t>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406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lang="fr-CM" dirty="0" smtClean="0"/>
              <a:t>Cette pratique </a:t>
            </a:r>
            <a:r>
              <a:rPr lang="fr-CM" dirty="0"/>
              <a:t>naît</a:t>
            </a:r>
            <a:r>
              <a:rPr lang="fr-CM" dirty="0" smtClean="0"/>
              <a:t> dans </a:t>
            </a:r>
            <a:r>
              <a:rPr lang="fr-CM" dirty="0"/>
              <a:t>les pays développés notamment aux Etats Unis par les deux plates-formes américaines </a:t>
            </a:r>
            <a:r>
              <a:rPr lang="fr-CM" dirty="0" err="1">
                <a:hlinkClick r:id="rId2"/>
              </a:rPr>
              <a:t>indiegogo</a:t>
            </a:r>
            <a:r>
              <a:rPr lang="fr-CM" dirty="0"/>
              <a:t> (lancée en 2008) et </a:t>
            </a:r>
            <a:r>
              <a:rPr lang="fr-CM" dirty="0" err="1">
                <a:hlinkClick r:id="rId3"/>
              </a:rPr>
              <a:t>kickstarter</a:t>
            </a:r>
            <a:r>
              <a:rPr lang="en-US" dirty="0"/>
              <a:t> </a:t>
            </a:r>
            <a:r>
              <a:rPr lang="fr-CM" dirty="0"/>
              <a:t> (créée en 2009</a:t>
            </a:r>
            <a:r>
              <a:rPr lang="fr-CM" dirty="0" smtClean="0"/>
              <a:t>).</a:t>
            </a: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endParaRPr kumimoji="0" lang="fr-CM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lang="fr-CM" noProof="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Il a fait ses preuves par </a:t>
            </a:r>
            <a:r>
              <a:rPr lang="fr-CM" dirty="0" smtClean="0"/>
              <a:t>la </a:t>
            </a:r>
            <a:r>
              <a:rPr lang="fr-CM" dirty="0"/>
              <a:t>levée de 150 Millions de dollars </a:t>
            </a:r>
            <a:r>
              <a:rPr lang="fr-CM" noProof="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par  </a:t>
            </a:r>
            <a:r>
              <a:rPr lang="fr-CM" dirty="0" smtClean="0"/>
              <a:t>Barack </a:t>
            </a:r>
            <a:r>
              <a:rPr lang="fr-CM" dirty="0"/>
              <a:t>Obama pour financer sa campagne électorale en 2012.</a:t>
            </a:r>
            <a:endParaRPr kumimoji="0" lang="fr-CM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5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281</TotalTime>
  <Words>459</Words>
  <Application>Microsoft Office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Facette</vt:lpstr>
      <vt:lpstr>SOUTENANCE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D’UNE PLATE-FORME DE FINANCEMENT PARTICIPATIF</dc:title>
  <dc:creator>Hamed Norahc</dc:creator>
  <cp:lastModifiedBy>Hamed Norahc</cp:lastModifiedBy>
  <cp:revision>101</cp:revision>
  <dcterms:created xsi:type="dcterms:W3CDTF">2020-05-29T10:09:39Z</dcterms:created>
  <dcterms:modified xsi:type="dcterms:W3CDTF">2020-06-12T22:44:33Z</dcterms:modified>
</cp:coreProperties>
</file>