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matic SC" panose="020B0604020202020204" charset="-79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Source Code Pr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7C064D-90EB-4798-9A18-A089F428169C}">
  <a:tblStyle styleId="{D27C064D-90EB-4798-9A18-A089F4281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636" y="15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f048e2bb6_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f048e2bb6_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048e2bb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f048e2bb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f048e2bb6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f048e2bb6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f048e2bb6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f048e2bb6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f048e2bb6_1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f048e2bb6_1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048e2bb6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f048e2bb6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f048e2bb6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f048e2bb6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f048e2bb6_0_3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f048e2bb6_0_3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f048e2bb6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f048e2bb6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f048e2bb6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f048e2bb6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f048e2bb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f048e2bb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f048e2bb6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f048e2bb6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f048e2bb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f048e2bb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f048e2bb6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f048e2bb6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f048e2bb6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af048e2bb6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5903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5903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0385dc7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0385dc7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f048e2bb6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f048e2bb6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f048e2bb6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f048e2bb6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385dc7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385dc7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f048e2bb6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f048e2bb6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f048e2bb6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f048e2bb6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3"/>
          <p:cNvCxnSpPr/>
          <p:nvPr/>
        </p:nvCxnSpPr>
        <p:spPr>
          <a:xfrm rot="10800000">
            <a:off x="2152475" y="2633250"/>
            <a:ext cx="4819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2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3334775" y="34840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>
            <a:off x="3334775" y="20533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4"/>
          <p:cNvCxnSpPr/>
          <p:nvPr/>
        </p:nvCxnSpPr>
        <p:spPr>
          <a:xfrm>
            <a:off x="3334775" y="635225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6258200" y="2053300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6258200" y="635225"/>
            <a:ext cx="282900" cy="0"/>
          </a:xfrm>
          <a:prstGeom prst="straightConnector1">
            <a:avLst/>
          </a:prstGeom>
          <a:noFill/>
          <a:ln w="19050" cap="flat" cmpd="sng">
            <a:solidFill>
              <a:srgbClr val="FFCA2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CA28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4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5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/>
          </a:blip>
          <a:srcRect l="38684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4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81" name="Google Shape;81;p16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6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6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rgbClr val="90A4AE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t="9422" b="9414"/>
          <a:stretch/>
        </p:blipFill>
        <p:spPr>
          <a:xfrm>
            <a:off x="821022" y="1359951"/>
            <a:ext cx="1639200" cy="9882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/>
          </a:blip>
          <a:srcRect l="28408" t="34318" r="16991" b="21358"/>
          <a:stretch/>
        </p:blipFill>
        <p:spPr>
          <a:xfrm>
            <a:off x="2460222" y="846493"/>
            <a:ext cx="831900" cy="5016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2874649" y="846500"/>
            <a:ext cx="657300" cy="5016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29886" y="1359950"/>
            <a:ext cx="1335300" cy="988200"/>
          </a:xfrm>
          <a:prstGeom prst="parallelogram">
            <a:avLst>
              <a:gd name="adj" fmla="val 88693"/>
            </a:avLst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l="-2469" r="30691" b="41748"/>
          <a:stretch/>
        </p:blipFill>
        <p:spPr>
          <a:xfrm>
            <a:off x="650246" y="3"/>
            <a:ext cx="2217600" cy="1336800"/>
          </a:xfrm>
          <a:prstGeom prst="parallelogram">
            <a:avLst>
              <a:gd name="adj" fmla="val 88318"/>
            </a:avLst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6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8"/>
          <p:cNvCxnSpPr/>
          <p:nvPr/>
        </p:nvCxnSpPr>
        <p:spPr>
          <a:xfrm>
            <a:off x="39391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333206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6270210" y="2899950"/>
            <a:ext cx="2479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2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3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AUTOLAYOUT_7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9"/>
          <p:cNvGrpSpPr/>
          <p:nvPr/>
        </p:nvGrpSpPr>
        <p:grpSpPr>
          <a:xfrm>
            <a:off x="0" y="0"/>
            <a:ext cx="9144000" cy="3604529"/>
            <a:chOff x="0" y="0"/>
            <a:chExt cx="9144000" cy="3604529"/>
          </a:xfrm>
        </p:grpSpPr>
        <p:sp>
          <p:nvSpPr>
            <p:cNvPr id="110" name="Google Shape;110;p19"/>
            <p:cNvSpPr/>
            <p:nvPr/>
          </p:nvSpPr>
          <p:spPr>
            <a:xfrm>
              <a:off x="832431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832431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105085" y="1866450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105085" y="3327329"/>
              <a:ext cx="277200" cy="277200"/>
            </a:xfrm>
            <a:prstGeom prst="ellipse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0" y="0"/>
              <a:ext cx="9144000" cy="1444800"/>
            </a:xfrm>
            <a:prstGeom prst="rect">
              <a:avLst/>
            </a:prstGeom>
            <a:solidFill>
              <a:srgbClr val="EF6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/>
          <p:cNvSpPr txBox="1"/>
          <p:nvPr/>
        </p:nvSpPr>
        <p:spPr>
          <a:xfrm>
            <a:off x="785401" y="1816974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054096" y="1816976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85396" y="3255519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3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054095" y="3264351"/>
            <a:ext cx="37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4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139270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3"/>
          </p:nvPr>
        </p:nvSpPr>
        <p:spPr>
          <a:xfrm>
            <a:off x="139270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fridge-op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10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⅊</a:t>
            </a:r>
            <a:r>
              <a:rPr lang="en"/>
              <a:t>KarottenKameraden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4294967295"/>
          </p:nvPr>
        </p:nvSpPr>
        <p:spPr>
          <a:xfrm>
            <a:off x="4430350" y="1367400"/>
            <a:ext cx="30840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Kanäle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Technikmessen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Konsumelektronik-geschäfte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4294967295"/>
          </p:nvPr>
        </p:nvSpPr>
        <p:spPr>
          <a:xfrm>
            <a:off x="1496275" y="1367400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Kostenfaktoren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Entwicklung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Laufzeit-</a:t>
            </a:r>
            <a:br>
              <a:rPr lang="en"/>
            </a:br>
            <a:r>
              <a:rPr lang="en"/>
              <a:t>Umgebung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>
            <a:off x="4430350" y="12201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III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Metriken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388" y="1130013"/>
            <a:ext cx="4325225" cy="28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307875" y="477800"/>
            <a:ext cx="2668200" cy="41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3237900" y="6546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Nutzer Coverage der Zielgruppe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2"/>
          </p:nvPr>
        </p:nvSpPr>
        <p:spPr>
          <a:xfrm>
            <a:off x="3237900" y="2069325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Bestandsprüfungen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3"/>
          </p:nvPr>
        </p:nvSpPr>
        <p:spPr>
          <a:xfrm>
            <a:off x="3237900" y="34815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registrierter Benutzungen (einschließlich Entnahmen und Zuführungen) des Kühlschrankes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4"/>
          </p:nvPr>
        </p:nvSpPr>
        <p:spPr>
          <a:xfrm>
            <a:off x="6167925" y="654650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abgelaufenen und folglich entsorgungspflichtigen Produkte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body" idx="5"/>
          </p:nvPr>
        </p:nvSpPr>
        <p:spPr>
          <a:xfrm>
            <a:off x="6167925" y="2069325"/>
            <a:ext cx="2668200" cy="1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Anzahl der geprüften Rezepte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Preis - Metriken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an registrierter Kühlschränke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User: Anzahl Bestellungen bei Einzelhandel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Partner: Anzahl Werbeeinblendungen für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ctrTitle"/>
          </p:nvPr>
        </p:nvSpPr>
        <p:spPr>
          <a:xfrm>
            <a:off x="2938225" y="1841125"/>
            <a:ext cx="53874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- Funktionen</a:t>
            </a:r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body" idx="1"/>
          </p:nvPr>
        </p:nvSpPr>
        <p:spPr>
          <a:xfrm>
            <a:off x="2938225" y="2927726"/>
            <a:ext cx="5387400" cy="15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Bestandsprüfungsdauer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Rezeptprüfungsdauer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Aktualisierung/Synchronisation mit beliebiger Netzwerkverbindung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Starten der App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Nutzungs - Metriken</a:t>
            </a:r>
            <a:endParaRPr/>
          </a:p>
        </p:txBody>
      </p:sp>
      <p:sp>
        <p:nvSpPr>
          <p:cNvPr id="240" name="Google Shape;24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oft wurde die App gestartet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Nutzungsdauer der App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Wie viele Kühlschränke in Benutzung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Bestandsprüfungen / registration in app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Geprüfte Gerichte auf Zubereitbarkeit aus der App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im Kühlschrank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Produkte abgelaufen und folglich entsorgt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Durchschnittliche Dauer des Kühlschrankbenutzungszykluses (Tür auf - Produktverwaltung - Tür zu)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- Metriken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Uptime</a:t>
            </a: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body" idx="2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Ausfalldauer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3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Verfügbarkeit zu typischen Benutzungszeiten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</a:t>
            </a:r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175" y="1081399"/>
            <a:ext cx="3305650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2" name="Google Shape;262;p37"/>
          <p:cNvGraphicFramePr/>
          <p:nvPr>
            <p:extLst>
              <p:ext uri="{D42A27DB-BD31-4B8C-83A1-F6EECF244321}">
                <p14:modId xmlns:p14="http://schemas.microsoft.com/office/powerpoint/2010/main" val="3230179131"/>
              </p:ext>
            </p:extLst>
          </p:nvPr>
        </p:nvGraphicFramePr>
        <p:xfrm>
          <a:off x="1864575" y="234325"/>
          <a:ext cx="7094151" cy="471735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81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↑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←</a:t>
                      </a:r>
                      <a:endParaRPr sz="24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sz="1800" b="1" i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195525" y="274750"/>
            <a:ext cx="1524000" cy="1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QualitätsmatriX</a:t>
            </a:r>
            <a:endParaRPr/>
          </a:p>
        </p:txBody>
      </p:sp>
      <p:graphicFrame>
        <p:nvGraphicFramePr>
          <p:cNvPr id="268" name="Google Shape;268;p38"/>
          <p:cNvGraphicFramePr/>
          <p:nvPr>
            <p:extLst>
              <p:ext uri="{D42A27DB-BD31-4B8C-83A1-F6EECF244321}">
                <p14:modId xmlns:p14="http://schemas.microsoft.com/office/powerpoint/2010/main" val="2298095369"/>
              </p:ext>
            </p:extLst>
          </p:nvPr>
        </p:nvGraphicFramePr>
        <p:xfrm>
          <a:off x="1820900" y="220150"/>
          <a:ext cx="7012125" cy="477565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21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3F3F3"/>
                          </a:solidFill>
                        </a:rPr>
                        <a:t>Kriterium (Priorität ▼)</a:t>
                      </a:r>
                      <a:endParaRPr sz="1000" dirty="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3F3F3"/>
                          </a:solidFill>
                        </a:rPr>
                        <a:t>Anmerkung</a:t>
                      </a:r>
                      <a:endParaRPr sz="1000">
                        <a:solidFill>
                          <a:srgbClr val="F3F3F3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Um eine möglichst große Kundengruppe anzusprechen sollte die App auf allen gängigen Plattformen laufen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Stability/Suitability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Alle mit der App verbunden Bedür</a:t>
                      </a:r>
                      <a:r>
                        <a:rPr lang="de-DE" sz="1000" dirty="0"/>
                        <a:t>f</a:t>
                      </a:r>
                      <a:r>
                        <a:rPr lang="en" sz="1000" dirty="0"/>
                        <a:t>nisse und Anforderungen sollten erfüllt werden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 die Dauer pro Nutzung relativ gering ausfällt sollte sie schnell und intuitiv benutzbar sein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wird wahrscheinlich "immer mal wieder, zwischendurch" benutzt, daher sollte es nicht nötig sein sich andere Programme sorgen machen zu müssen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Reliability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Die App sollte ohne große Ausfälle laufen, kleinere Probleme stellen aber kein großes Problem da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 werden keine kritischen Daten gesammelt, jedoch sollten verbindungsinformationen zu möglichen "Smart" Geräten gesichert sein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Maintainability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Produkt muss nicht schnell auf mehrer Situationen anpassbar sein, sondern ist eher ein fertiges Produkt. Raum für zukünftige Erweiterungen sollte trotzdem existieren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Die Performance ist aufgrund der einfachen Anforderungen nicht wichtig, solange sie sich nicht merklich auf die Nutzererfahrung auswirkt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4572000" y="0"/>
            <a:ext cx="4572000" cy="5169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Fridge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Limited Fun</a:t>
            </a:r>
            <a:endParaRPr/>
          </a:p>
        </p:txBody>
      </p:sp>
      <p:pic>
        <p:nvPicPr>
          <p:cNvPr id="138" name="Google Shape;138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5021725" y="4485950"/>
            <a:ext cx="477300" cy="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Risikoanalyse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lt1"/>
                </a:highlight>
              </a:rPr>
              <a:t>Definition der Risikoklasse, Einordnung der Risiken &amp; Strategien zur Mitigation</a:t>
            </a: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638" y="1059388"/>
            <a:ext cx="3024725" cy="3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40"/>
          <p:cNvGraphicFramePr/>
          <p:nvPr/>
        </p:nvGraphicFramePr>
        <p:xfrm>
          <a:off x="795438" y="692650"/>
          <a:ext cx="7553125" cy="3937800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2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Definition der Risikoklasse</a:t>
                      </a:r>
                      <a:endParaRPr sz="1000" b="1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Begründung</a:t>
                      </a:r>
                      <a:endParaRPr sz="1000" b="1"/>
                    </a:p>
                  </a:txBody>
                  <a:tcPr marL="91425" marR="9142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Geringes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Lediglich sehr unwahrscheinliche Risiken mit unbedeutender Schadenshöhe stellen für uns ein geringes Risiko dar, weil wir auf Grund unserer Unerfahrenheit als Start-up Risiken eher vorsichtiger einschätzen wollen.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Beständiges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beständige Risiko heißt so, weil wir es als normales und nicht etwa als geringes Risiko ansehen. Die Risiken in dieser Klasse bedürfen bereits einer intensiveren Prävention.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Hohes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hohe Risiko stellt die logische Steigerung des beständigen Risikos dar. Diese Risiken gilt es, um jeden Preis zu vermeiden. Bei Eintritt besteht bereits höchste Alarmbereitschaft.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Sehr hohes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sehr hohe Risiko kann langfristig den Unternehmenserfolg gefährden. Unsere geringen finanziellen Mittel zwingen uns auch sehr unwahrscheinliche Risiken mit sehr hoher Schadenshöhe als sehr hohes Risiko einzustufen.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Bestandsgefährdendes Risiko</a:t>
                      </a:r>
                      <a:endParaRPr sz="10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Das bestandsgefährdende Risiko ist das Worst-Case-Szenario. Bei unserem Unternehmen handelt es sich um ein Start-up. Unsere begrenzten finanziellen Möglichkeiten zwingen uns auch eher unwahrscheinliche Risiken mit sehr hoher Schadenshöhe als bestandsgefährdend einzustufen.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86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42"/>
          <p:cNvGraphicFramePr/>
          <p:nvPr/>
        </p:nvGraphicFramePr>
        <p:xfrm>
          <a:off x="0" y="152400"/>
          <a:ext cx="9144000" cy="4542156"/>
        </p:xfrm>
        <a:graphic>
          <a:graphicData uri="http://schemas.openxmlformats.org/drawingml/2006/table">
            <a:tbl>
              <a:tblPr>
                <a:noFill/>
                <a:tableStyleId>{D27C064D-90EB-4798-9A18-A089F428169C}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Risiken</a:t>
                      </a:r>
                      <a:endParaRPr sz="10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Strategie zur Mitigation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Einordnung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Begründung</a:t>
                      </a:r>
                      <a:endParaRPr sz="1000" b="1"/>
                    </a:p>
                  </a:txBody>
                  <a:tcPr marL="28575" marR="28575" marT="19050" marB="1905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Nutzerdaten aus der Datenbank werden veröffentlicht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Proaktive Kommunikation und ausschließlich verschlüsselte Datenspeicherung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IoT-Nutzer sehr besorgt um ihre Daten</a:t>
                      </a:r>
                      <a:endParaRPr sz="1000"/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Datenleak zerstört Image 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Eine sinnvolle Fortsetzung des Projekts ist fast undenkbar, da das Vertrauen der Nutzer in die App gebrochen wurde.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Kühlschrankhersteller entwickeln eigenes Konkurrenzprodukt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Kühlschrankhersteller als Vertragspartner gewinnen oder App an einen Kühlschrankhersteller verkaufen (Exit-Szenario)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Bestandsgefährdendes Risiko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Kühlschrankhersteller verweigern Zusammenarbeit mit uns</a:t>
                      </a:r>
                      <a:endParaRPr sz="1000"/>
                    </a:p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Wettbewerb mit den Kühlschrankherstellern, die ein Konkurrenzprodukt gemeinsam mit ihren Kühlschränken ausliefern könnten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Produkte werden nicht richtig erkannt und vom System falsch eingeschätzt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Berichtigung von falsch erkannten Produkten in der App implementieren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Sehr hohes Risiko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Machtlos gegenüber falschen Produktscans von Kühlschrankherstellern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Nutzer müssen falsch erkannte Produkte alle Einzeln berichtigen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Unsere Machtlosigkeit und die schlechte User Experience bei falsch erkannten Produkten klassifiziert dieses Risiko als sehr hoch.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Manuelle Eingabe der Produkte ist Nutzern zu umständlich</a:t>
                      </a:r>
                      <a:endParaRPr sz="10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Weiterentwicklung der manuellen Eingabe (Barcode &amp; Kassenzettelscan denkbar), Verknüpfung mit Payback entwickeln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Hohes Risiko</a:t>
                      </a:r>
                      <a:endParaRPr sz="1000"/>
                    </a:p>
                  </a:txBody>
                  <a:tcPr marL="28575" marR="28575" marT="19050" marB="1905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Die manuelle Eingabe des gesamten Einkaufs Produkt nach Produkt ist den Nutzern wahrscheinlich schnell zu umständlich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=&gt; Das Risiko ist durch die erhöhte Wahrscheinlichkeit des Eintritts dennoch als hoch einzustufen.</a:t>
                      </a:r>
                      <a:endParaRPr sz="1000"/>
                    </a:p>
                  </a:txBody>
                  <a:tcPr marL="28575" marR="28575" marT="19050" marB="1905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</a:t>
            </a:r>
            <a:endParaRPr/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Fragen?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988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Cool. </a:t>
            </a:r>
            <a:br>
              <a:rPr lang="en"/>
            </a:br>
            <a:r>
              <a:rPr lang="en"/>
              <a:t>Built for fun in sunny </a:t>
            </a:r>
            <a:br>
              <a:rPr lang="en"/>
            </a:br>
            <a:r>
              <a:rPr lang="en"/>
              <a:t>California.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Fridge✗-Ray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6C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normal fridge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097875" y="2829950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Keep food refrigerated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Fridge</a:t>
            </a:r>
            <a:r>
              <a:rPr lang="en" sz="5500" b="0">
                <a:solidFill>
                  <a:srgbClr val="DF00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✗</a:t>
            </a:r>
            <a:r>
              <a:rPr lang="en"/>
              <a:t>-Ray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Unlimited Fun</a:t>
            </a:r>
            <a:endParaRPr/>
          </a:p>
        </p:txBody>
      </p:sp>
      <p:pic>
        <p:nvPicPr>
          <p:cNvPr id="152" name="Google Shape;152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100" y="152400"/>
            <a:ext cx="4528500" cy="45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 rot="6054358">
            <a:off x="7299980" y="687847"/>
            <a:ext cx="1143248" cy="62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DF000F"/>
                </a:solidFill>
                <a:latin typeface="Roboto"/>
                <a:ea typeface="Roboto"/>
                <a:cs typeface="Roboto"/>
                <a:sym typeface="Roboto"/>
              </a:rPr>
              <a:t>✗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2093075" y="584425"/>
            <a:ext cx="4948200" cy="18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- Fridge✗-Ray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2093075" y="2834825"/>
            <a:ext cx="4938600" cy="15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/>
              <a:t>Our vision is to create an application which delivers an full and completely managed fridge as a service to our users and customers with the benefits of ecological and healthcare reliability.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08175" y="315100"/>
            <a:ext cx="6355200" cy="9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 rot="330" flipH="1">
            <a:off x="1392645" y="182579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9144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Produktvision</a:t>
            </a:r>
            <a:endParaRPr sz="1600" b="1"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2"/>
          </p:nvPr>
        </p:nvSpPr>
        <p:spPr>
          <a:xfrm>
            <a:off x="5701750" y="182580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Metriken</a:t>
            </a:r>
            <a:endParaRPr sz="1600" b="1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3"/>
          </p:nvPr>
        </p:nvSpPr>
        <p:spPr>
          <a:xfrm rot="-660">
            <a:off x="1392660" y="3299626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Qualitätsmatrix</a:t>
            </a:r>
            <a:endParaRPr sz="1600" b="1"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4"/>
          </p:nvPr>
        </p:nvSpPr>
        <p:spPr>
          <a:xfrm>
            <a:off x="5701750" y="3299650"/>
            <a:ext cx="3126300" cy="11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Risikoanalyse</a:t>
            </a: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Board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748" y="1298249"/>
            <a:ext cx="3820493" cy="254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Vision boa</a:t>
            </a:r>
            <a:r>
              <a:rPr lang="en" sz="3900"/>
              <a:t>RD</a:t>
            </a:r>
            <a:endParaRPr sz="3900"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Zielgruppe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Kühlschrank-</a:t>
            </a:r>
            <a:br>
              <a:rPr lang="en"/>
            </a:br>
            <a:r>
              <a:rPr lang="en"/>
              <a:t>gemeinschaften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Einzelhaushalte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bewusste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Device Hersteller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Einzelhandel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Restaurants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306915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Bedürfnisse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Kein Müll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Voller Kühlschrank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Frische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Überblick über Ernährung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Selbstständige Füllung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Rezept-</a:t>
            </a:r>
            <a:br>
              <a:rPr lang="en"/>
            </a:br>
            <a:r>
              <a:rPr lang="en"/>
              <a:t>empfehlungen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5858250" y="1228675"/>
            <a:ext cx="27891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Produkt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Direkt-</a:t>
            </a:r>
            <a:br>
              <a:rPr lang="en"/>
            </a:br>
            <a:r>
              <a:rPr lang="en"/>
              <a:t>bestellung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Einräum-</a:t>
            </a:r>
            <a:br>
              <a:rPr lang="en"/>
            </a:br>
            <a:r>
              <a:rPr lang="en"/>
              <a:t>Empfehlungen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Inventarführung</a:t>
            </a: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5858250" y="12286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31170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Geschäftsziele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Einfaches </a:t>
            </a:r>
            <a:br>
              <a:rPr lang="en"/>
            </a:br>
            <a:r>
              <a:rPr lang="en"/>
              <a:t>Kühlschrank-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Müllreduktion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Ernährungs-</a:t>
            </a:r>
            <a:br>
              <a:rPr lang="en"/>
            </a:br>
            <a:r>
              <a:rPr lang="en"/>
              <a:t>Verbesserung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Kooperation mit</a:t>
            </a:r>
            <a:br>
              <a:rPr lang="en"/>
            </a:br>
            <a:r>
              <a:rPr lang="en"/>
              <a:t>Smart Device Herstellern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body" idx="4294967295"/>
          </p:nvPr>
        </p:nvSpPr>
        <p:spPr>
          <a:xfrm>
            <a:off x="3247675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Konkurrenz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Vorratskammer 4.0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HNGRY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Speisekammer - Prepper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CASO Food Manager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Milk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4294967295"/>
          </p:nvPr>
        </p:nvSpPr>
        <p:spPr>
          <a:xfrm>
            <a:off x="6183650" y="1228675"/>
            <a:ext cx="27891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/>
              <a:t>Umsatz</a:t>
            </a:r>
            <a:endParaRPr sz="2000" b="1" i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Appverkauf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Werbung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Bestellungen über die App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Promotion von Lebensmitteln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Massen-</a:t>
            </a:r>
            <a:br>
              <a:rPr lang="en"/>
            </a:br>
            <a:r>
              <a:rPr lang="en"/>
              <a:t>management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3100800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8"/>
          <p:cNvCxnSpPr/>
          <p:nvPr/>
        </p:nvCxnSpPr>
        <p:spPr>
          <a:xfrm>
            <a:off x="6067013" y="1292275"/>
            <a:ext cx="86400" cy="364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Product Vision boa</a:t>
            </a:r>
            <a:r>
              <a:rPr lang="en" sz="3900"/>
              <a:t>RD II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On-screen Show (16:9)</PresentationFormat>
  <Paragraphs>242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Source Code Pro</vt:lpstr>
      <vt:lpstr>Arial</vt:lpstr>
      <vt:lpstr>Calibri</vt:lpstr>
      <vt:lpstr>Amatic SC</vt:lpstr>
      <vt:lpstr>Roboto</vt:lpstr>
      <vt:lpstr>Beach Day</vt:lpstr>
      <vt:lpstr>Fridge✗-ray</vt:lpstr>
      <vt:lpstr>Normal Fridge</vt:lpstr>
      <vt:lpstr>Vision - normal fridge</vt:lpstr>
      <vt:lpstr>Fridge✗-Ray</vt:lpstr>
      <vt:lpstr>Vision - Fridge✗-Ray</vt:lpstr>
      <vt:lpstr>Agenda</vt:lpstr>
      <vt:lpstr>Product Vision Board</vt:lpstr>
      <vt:lpstr>Product Vision boaRD</vt:lpstr>
      <vt:lpstr>Product Vision boaRD II </vt:lpstr>
      <vt:lpstr>Product Vision boaRD III </vt:lpstr>
      <vt:lpstr>Metriken</vt:lpstr>
      <vt:lpstr>Business</vt:lpstr>
      <vt:lpstr>Preis - Metriken</vt:lpstr>
      <vt:lpstr>Fitness - Funktionen</vt:lpstr>
      <vt:lpstr>Nutzungs - Metriken</vt:lpstr>
      <vt:lpstr>Operational - Metriken</vt:lpstr>
      <vt:lpstr>Qualität</vt:lpstr>
      <vt:lpstr>QualitätsmatriX</vt:lpstr>
      <vt:lpstr>QualitätsmatriX</vt:lpstr>
      <vt:lpstr>Risikoanalyse</vt:lpstr>
      <vt:lpstr>PowerPoint Presentation</vt:lpstr>
      <vt:lpstr>PowerPoint Presentation</vt:lpstr>
      <vt:lpstr>PowerPoint Presentation</vt:lpstr>
      <vt:lpstr>Danke</vt:lpstr>
      <vt:lpstr>100% Cool.  Built for fun in sunny  California. - Fridge✗-Ray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Fridge✗-ray</dc:title>
  <cp:lastModifiedBy>Herold, Philip (DualStudy)</cp:lastModifiedBy>
  <cp:revision>4</cp:revision>
  <dcterms:modified xsi:type="dcterms:W3CDTF">2020-12-10T14:31:29Z</dcterms:modified>
</cp:coreProperties>
</file>