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matic SC"/>
      <p:regular r:id="rId35"/>
      <p:bold r:id="rId36"/>
    </p:embeddedFont>
    <p:embeddedFont>
      <p:font typeface="Source Code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15FD05-231F-46FB-B173-DE321FEDDA7C}">
  <a:tblStyle styleId="{6B15FD05-231F-46FB-B173-DE321FEDDA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AmaticSC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36" Type="http://schemas.openxmlformats.org/officeDocument/2006/relationships/font" Target="fonts/AmaticSC-bold.fntdata"/><Relationship Id="rId17" Type="http://schemas.openxmlformats.org/officeDocument/2006/relationships/slide" Target="slides/slide11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2fc8c8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2fc8c8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2fc8c8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2fc8c8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2fc8c80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2fc8c80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22fc8c8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22fc8c8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22fc8c80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22fc8c8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22fc8c80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22fc8c80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22fc8c80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22fc8c80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2fc8c80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22fc8c80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22fc8c80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22fc8c80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22fc8c8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22fc8c8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22fc8c80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22fc8c80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22fc8c8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22fc8c8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22fc8c8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22fc8c8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f048e2bb6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f048e2bb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385dc722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385dc7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f048e2bb6_3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f048e2bb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048e2bb6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048e2bb6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2fc8c8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2fc8c8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2fc8c8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22fc8c8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2fc8c80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2fc8c8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3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7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0" y="0"/>
            <a:ext cx="9144000" cy="3604529"/>
            <a:chOff x="0" y="0"/>
            <a:chExt cx="9144000" cy="3604529"/>
          </a:xfrm>
        </p:grpSpPr>
        <p:sp>
          <p:nvSpPr>
            <p:cNvPr id="61" name="Google Shape;61;p14"/>
            <p:cNvSpPr/>
            <p:nvPr/>
          </p:nvSpPr>
          <p:spPr>
            <a:xfrm>
              <a:off x="832431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32431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105085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105085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0" y="0"/>
              <a:ext cx="9144000" cy="1444800"/>
            </a:xfrm>
            <a:prstGeom prst="rect">
              <a:avLst/>
            </a:prstGeom>
            <a:solidFill>
              <a:srgbClr val="EF6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785401" y="1816974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054096" y="1816976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85396" y="3255519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54095" y="3264351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392700" y="182580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3" type="body"/>
          </p:nvPr>
        </p:nvSpPr>
        <p:spPr>
          <a:xfrm>
            <a:off x="1392700" y="329965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body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reesvg.org/fridge-open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eesvg.org/fridge-ope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b="0" lang="en" sz="1050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⅊</a:t>
            </a:r>
            <a:r>
              <a:rPr lang="en"/>
              <a:t>Ka</a:t>
            </a:r>
            <a:r>
              <a:rPr lang="en"/>
              <a:t>rottenKameraden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Genaue Funktionalität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Hauptfunktionen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Inventarliste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Rezeptempfehlungen basierend auf Inventar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Anbindung an Smart Fridges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Automatisierte Einkaufsliste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Automatisierte Einkäufe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Nebenfunktionen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Bestands- und Haltbarkeitsprüfung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Warnungen bei Überschreitung des Mindesthaltbarkeitsdatums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Direktbestellung für ausgewählte Produkte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Einräumempfehlungen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Nutzungsstatistiken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Engineering</a:t>
            </a:r>
            <a:endParaRPr/>
          </a:p>
        </p:txBody>
      </p:sp>
      <p:sp>
        <p:nvSpPr>
          <p:cNvPr id="160" name="Google Shape;160;p2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25" y="1789044"/>
            <a:ext cx="3837000" cy="1961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4294967295" type="body"/>
          </p:nvPr>
        </p:nvSpPr>
        <p:spPr>
          <a:xfrm>
            <a:off x="4474125" y="1317150"/>
            <a:ext cx="30840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Externe Stakeholder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Businessnutzer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Gesundheitsfanatiker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4294967295" type="body"/>
          </p:nvPr>
        </p:nvSpPr>
        <p:spPr>
          <a:xfrm>
            <a:off x="1106050" y="1317150"/>
            <a:ext cx="31455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Interne Stakeholder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Entwickler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Auftraggeber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6"/>
          <p:cNvCxnSpPr/>
          <p:nvPr/>
        </p:nvCxnSpPr>
        <p:spPr>
          <a:xfrm flipH="1">
            <a:off x="4411450" y="1220175"/>
            <a:ext cx="18900" cy="3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Stakeholder Analyse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Einfacher Kühlschrank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Einkaufsplanung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Zeitersparnis</a:t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Fachliche und technische Randbedingungen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Business Rules</a:t>
            </a:r>
            <a:endParaRPr b="1" sz="17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DSGVO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Grundsätze ordnungsgemäßer Inventarführung</a:t>
            </a:r>
            <a:endParaRPr sz="1800"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8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Constraints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Swift / Kotlin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Objektorientierte Programmiersprache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Netzwerkanbindung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Hosting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Grundsätzliche Einhaltung der Datenbank Normen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Erfüllung aktueller Sicherheitsnormen wie z.B. Kodierung von Passwörtern im AES256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soll eine API bereitstellen um die Funktionalitäten des Services als Infrastructure as a Code (IaaC) ausführen zu können</a:t>
            </a:r>
            <a:endParaRPr sz="2400"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sollte nicht abstürzen (zumindest nicht in den Hauptgeschäftszeiten)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 Laden von grafischen Inhalten in weniger als 1s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Auflistung der Kühlschrankinhalte in unter 5s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Interface Requirements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Zahlungsdienste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und Apple Authentifikation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Schnittstelle zu: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Bereits bestehenden Smart Fridges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Einzelhandel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Rezepten (z.B. Chefkoch API)</a:t>
            </a:r>
            <a:endParaRPr sz="1800"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Classes/Personas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Premium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User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Mögliche Unterkategorie: Non Smartfridge User</a:t>
            </a:r>
            <a:endParaRPr sz="2400"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00" y="1228675"/>
            <a:ext cx="68389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Planung</a:t>
            </a:r>
            <a:endParaRPr/>
          </a:p>
        </p:txBody>
      </p:sp>
      <p:sp>
        <p:nvSpPr>
          <p:cNvPr id="220" name="Google Shape;220;p33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768" y="1646425"/>
            <a:ext cx="3329600" cy="20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4572000" y="0"/>
            <a:ext cx="4572000" cy="5169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Fridge</a:t>
            </a:r>
            <a:endParaRPr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Fun</a:t>
            </a:r>
            <a:endParaRPr/>
          </a:p>
        </p:txBody>
      </p:sp>
      <p:pic>
        <p:nvPicPr>
          <p:cNvPr id="89" name="Google Shape;8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5021725" y="4485950"/>
            <a:ext cx="477300" cy="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Map</a:t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5" y="1093850"/>
            <a:ext cx="8765476" cy="38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265500" y="1081400"/>
            <a:ext cx="43065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Aufwandsschätzung</a:t>
            </a:r>
            <a:endParaRPr/>
          </a:p>
        </p:txBody>
      </p:sp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19" y="1457250"/>
            <a:ext cx="4417675" cy="22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800"/>
          </a:p>
        </p:txBody>
      </p:sp>
      <p:graphicFrame>
        <p:nvGraphicFramePr>
          <p:cNvPr id="243" name="Google Shape;243;p3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{6B15FD05-231F-46FB-B173-DE321FEDDA7C}</a:tableStyleId>
              </a:tblPr>
              <a:tblGrid>
                <a:gridCol w="485475"/>
                <a:gridCol w="965200"/>
                <a:gridCol w="1420475"/>
                <a:gridCol w="543900"/>
                <a:gridCol w="353300"/>
                <a:gridCol w="427725"/>
                <a:gridCol w="473050"/>
                <a:gridCol w="561250"/>
                <a:gridCol w="530750"/>
                <a:gridCol w="3382875"/>
              </a:tblGrid>
              <a:tr h="19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Release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Journey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Item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Christian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Philip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Nicklas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Michael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Christoph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Einigung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Begründung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Shopping List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read list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Einfache read Operation auf die Datenbank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Recipe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Check if given recipe is cookable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2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Einfacher Datenbank-Abgleich mit der Chefkoch API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Get Inventory from Smart Fridge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Dank Smart Fridge APIs kein Problem (mögliche Schwierigkeiten mit der Dokumentation der APIs)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Recipe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 all missing items to shopping list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3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Einfache Abfrage basierend auf erhobenen Daten aus Smart Fridge oder API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7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 / Registration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Connect to Smart Fridge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5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Nutzung von Smart Fridge API, evtl mangelhafte Doku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Manually manage products in Fridgeventar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5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Einfache Datenbank, manuelle Mengenangaben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Shopping List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Edit Shopping List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5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Evtl Usability issue sonst einfach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191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 / Registration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Login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Nicht nur Login auch Benutzerverwaltung notwendig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Manually fix wrong scanned items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Datenbank, zusätzliche Kommunikation mit Smart Fridge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363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Recommend insertion practices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Anpassung an Kühlschrank, Daten liegen vor und müssen lediglich gematcht werden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Inventory audit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check for expired best-befores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Bei manchen Produkten kann das Mindesthaltbarkeitsdatum nicht über Barcode (nicht aufgedruckt), daher Schätzung schwierig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363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Recipe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browse recommended recipes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Einfach dank Chefkoch API (https://github.com/VinzSpring/Chefkoch-API)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3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 automated shopping orders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set weekly preferences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Genaue Definition zeigt ähnlichkeit zu Liste; Einfache Datenhandhabung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 automated shopping orders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select always required products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8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Genaue Definition zeigt ähnlichkeit zu Liste; Einfache Datenhandhabung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3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Shopping List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share list with co user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13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Synchronisationsprobleme: Entspricht auch dem Problem der Nutzerverwaltung und Verbindung; Listen Darstellung aber einfach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DD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 automated shopping orders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change delivery settings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55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Synchronisation mit Supermärkten (API Anbindung); Führt außerdem Bestellung letztlich durch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Fragen?</a:t>
            </a:r>
            <a:endParaRPr/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490250" y="526350"/>
            <a:ext cx="798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Cool. </a:t>
            </a:r>
            <a:br>
              <a:rPr lang="en"/>
            </a:br>
            <a:r>
              <a:rPr lang="en"/>
              <a:t>Built for fun in sunny </a:t>
            </a:r>
            <a:br>
              <a:rPr lang="en"/>
            </a:br>
            <a:r>
              <a:rPr lang="en"/>
              <a:t>California.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</a:t>
            </a:r>
            <a:r>
              <a:rPr lang="en" sz="800"/>
              <a:t>Fridge✗-Ray</a:t>
            </a:r>
            <a:endParaRPr sz="800"/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6C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normal </a:t>
            </a:r>
            <a:r>
              <a:rPr lang="en"/>
              <a:t>fridge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097875" y="2829950"/>
            <a:ext cx="49386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/>
              <a:t>Keep food </a:t>
            </a:r>
            <a:r>
              <a:rPr b="1" i="1" lang="en"/>
              <a:t>refrigerated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b="0" lang="en" sz="550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</a:t>
            </a:r>
            <a:r>
              <a:rPr lang="en"/>
              <a:t>imited Fun</a:t>
            </a:r>
            <a:endParaRPr/>
          </a:p>
        </p:txBody>
      </p:sp>
      <p:pic>
        <p:nvPicPr>
          <p:cNvPr id="105" name="Google Shape;105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 rot="6054358">
            <a:off x="7299980" y="687847"/>
            <a:ext cx="1143248" cy="627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DF000F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</a:t>
            </a:r>
            <a:r>
              <a:rPr lang="en"/>
              <a:t>Fridge✗-Ray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/>
              <a:t>Our vision is to create an application which delivers an full and completely managed fridge as a service to our users and </a:t>
            </a:r>
            <a:r>
              <a:rPr b="1" i="1" lang="en"/>
              <a:t>customers</a:t>
            </a:r>
            <a:r>
              <a:rPr b="1" i="1" lang="en"/>
              <a:t> with the benefits of ecological and healthcare reliability.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 flipH="1" rot="330">
            <a:off x="1392645" y="1825790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9144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Änderungen nach Iteration 1</a:t>
            </a:r>
            <a:endParaRPr b="1" sz="1600"/>
          </a:p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Requirements Engineering</a:t>
            </a:r>
            <a:endParaRPr b="1" sz="1600"/>
          </a:p>
        </p:txBody>
      </p:sp>
      <p:sp>
        <p:nvSpPr>
          <p:cNvPr id="122" name="Google Shape;122;p20"/>
          <p:cNvSpPr txBox="1"/>
          <p:nvPr>
            <p:ph idx="3" type="body"/>
          </p:nvPr>
        </p:nvSpPr>
        <p:spPr>
          <a:xfrm rot="-660">
            <a:off x="1392660" y="3299626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Release Planung</a:t>
            </a:r>
            <a:endParaRPr b="1" sz="1600"/>
          </a:p>
        </p:txBody>
      </p:sp>
      <p:sp>
        <p:nvSpPr>
          <p:cNvPr id="123" name="Google Shape;123;p20"/>
          <p:cNvSpPr txBox="1"/>
          <p:nvPr>
            <p:ph idx="4" type="body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Aufwandsschätzung</a:t>
            </a:r>
            <a:endParaRPr b="1" sz="1600"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Änderungen nach Iteration 1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Anpassung Zielgruppen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Haushalte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Kühlschrank Gemeinschaften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Kunden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Ernährungsbewusste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Risiko Data Leak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5225250" y="2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{6B15FD05-231F-46FB-B173-DE321FEDDA7C}</a:tableStyleId>
              </a:tblPr>
              <a:tblGrid>
                <a:gridCol w="1068150"/>
                <a:gridCol w="2416700"/>
              </a:tblGrid>
              <a:tr h="29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</a:rPr>
                        <a:t>Kriterium (Priorität DESC)</a:t>
                      </a:r>
                      <a:endParaRPr sz="8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3F3F3"/>
                          </a:solidFill>
                        </a:rPr>
                        <a:t>Anmerkung</a:t>
                      </a:r>
                      <a:endParaRPr sz="800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2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Um eine möglichst große Kundengruppe anzusprechen sollte die App auf allen gängigen Plattformen laufen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19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Stability/Suitability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Alle mit der App verbunden </a:t>
                      </a:r>
                      <a:r>
                        <a:rPr lang="en" sz="800"/>
                        <a:t>Bedürfnisse</a:t>
                      </a:r>
                      <a:r>
                        <a:rPr lang="en" sz="800"/>
                        <a:t> und Anforderungen sollten erfüllt werden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 die Dauer pro Nutzung relativ gering ausfällt sollte sie schnell und intuitiv benutzbar sein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Es werden keine überkritischen Daten wie Bankdaten gespeichert, jedoch Verbindungsdaten zu </a:t>
                      </a:r>
                      <a:r>
                        <a:rPr lang="en" sz="800"/>
                        <a:t>Smart</a:t>
                      </a:r>
                      <a:r>
                        <a:rPr lang="en" sz="800"/>
                        <a:t> Geräten sowie </a:t>
                      </a:r>
                      <a:r>
                        <a:rPr lang="en" sz="800"/>
                        <a:t>Inventardaten</a:t>
                      </a:r>
                      <a:r>
                        <a:rPr lang="en" sz="800"/>
                        <a:t> die Aufschluss über </a:t>
                      </a:r>
                      <a:r>
                        <a:rPr lang="en" sz="800"/>
                        <a:t>Lebensrhythmus</a:t>
                      </a:r>
                      <a:r>
                        <a:rPr lang="en" sz="800"/>
                        <a:t> und Gesundheit geben könnten.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Die App wird wahrscheinlich "immer mal wieder, zwischendurch" benutzt, daher sollte es nicht nötig sein sich andere Programme sorgen machen zu müssen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Die App sollte ohne große Ausfälle laufen, kleinere Probleme stellen aber kein großes Problem da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Bei unserem Produkt ist keine </a:t>
                      </a:r>
                      <a:r>
                        <a:rPr lang="en" sz="800"/>
                        <a:t>Individualisierung</a:t>
                      </a:r>
                      <a:r>
                        <a:rPr lang="en" sz="800"/>
                        <a:t> für einen einzelnen Kunden vorgesehen. Maintainability sollte daher lediglich in Hinblick auf zukünftige Updates der App gegeben sein.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20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Die Performance ist aufgrund der einfachen Anforderungen nicht wichtig, solange sie sich nicht merklich auf die Nutzererfahrung auswirkt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00" y="1370263"/>
            <a:ext cx="4961724" cy="31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