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aleway"/>
      <p:regular r:id="rId52"/>
      <p:bold r:id="rId53"/>
      <p:italic r:id="rId54"/>
      <p:boldItalic r:id="rId55"/>
    </p:embeddedFont>
    <p:embeddedFont>
      <p:font typeface="La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aleway-bold.fntdata"/><Relationship Id="rId52" Type="http://schemas.openxmlformats.org/officeDocument/2006/relationships/font" Target="fonts/Raleway-regular.fntdata"/><Relationship Id="rId11" Type="http://schemas.openxmlformats.org/officeDocument/2006/relationships/slide" Target="slides/slide6.xml"/><Relationship Id="rId55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54" Type="http://schemas.openxmlformats.org/officeDocument/2006/relationships/font" Target="fonts/Raleway-italic.fntdata"/><Relationship Id="rId13" Type="http://schemas.openxmlformats.org/officeDocument/2006/relationships/slide" Target="slides/slide8.xml"/><Relationship Id="rId57" Type="http://schemas.openxmlformats.org/officeDocument/2006/relationships/font" Target="fonts/Lato-bold.fntdata"/><Relationship Id="rId12" Type="http://schemas.openxmlformats.org/officeDocument/2006/relationships/slide" Target="slides/slide7.xml"/><Relationship Id="rId56" Type="http://schemas.openxmlformats.org/officeDocument/2006/relationships/font" Target="fonts/Lato-regular.fntdata"/><Relationship Id="rId15" Type="http://schemas.openxmlformats.org/officeDocument/2006/relationships/slide" Target="slides/slide10.xml"/><Relationship Id="rId59" Type="http://schemas.openxmlformats.org/officeDocument/2006/relationships/font" Target="fonts/Lato-boldItalic.fntdata"/><Relationship Id="rId14" Type="http://schemas.openxmlformats.org/officeDocument/2006/relationships/slide" Target="slides/slide9.xml"/><Relationship Id="rId58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orms.office.com/Pages/ResponsePage.aspx?id=YSBbEGm2MUuSrCTTBNGV3JbEzG80-DxIj1MJbcJeCZVUMUFaM0Q0SjkwV0c3SlhDTDVXTkdFM0dXTC4u" TargetMode="External"/><Relationship Id="rId3" Type="http://schemas.openxmlformats.org/officeDocument/2006/relationships/hyperlink" Target="https://forms.office.com/Pages/DesignPage.aspx?fragment=FormId%3DYSBbEGm2MUuSrCTTBNGV3JbEzG80-DxIj1MJbcJeCZVUMUFaM0Q0SjkwV0c3SlhDTDVXTkdFM0dXTC4u%26Token%3D60c1dbc2f7fd49dabff7dee9b903ef9c" TargetMode="External"/><Relationship Id="rId4" Type="http://schemas.openxmlformats.org/officeDocument/2006/relationships/hyperlink" Target="https://forms.office.com/Pages/AnalysisPage.aspx?id=YSBbEGm2MUuSrCTTBNGV3JbEzG80-DxIj1MJbcJeCZVUMUFaM0Q0SjkwV0c3SlhDTDVXTkdFM0dXTC4u&amp;AnalyzerToken=H3Yy4mjqt7aHRnUtIsUz5uxYmUk63pKl" TargetMode="Externa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5b516594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5b516594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5b5165944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5b5165944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5b516594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5b516594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5b516594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5b51659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cdbbca1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cdbbca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2001 von 17 renommierten Fachleuten der Softwareentwicklung verfasst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“Wir erschließen bessere Wege, Software zu entwickeln, indem wir es selbst tun und anderen dabei helfen. Durch diese Tätigkeit haben wir diese Werte zu schätzen gelernt.”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bcdbbca17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bcdbbca1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Wichtig - Rechts ist lediglich weniger wichtig, nicht aber zu vernachlässigen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Flexibilität &gt; Sicherheit durch Statik (Individuum fühlt sich nicht verantwortlich)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Manifest universell für Produktentwicklung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Speziell für Softwareentwicklung: 12 Prinzipien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c77d9fe3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c77d9fe3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C1C1C"/>
                </a:solidFill>
              </a:rPr>
              <a:t>12 Prinzipien</a:t>
            </a:r>
            <a:endParaRPr sz="800">
              <a:solidFill>
                <a:srgbClr val="1C1C1C"/>
              </a:solidFill>
            </a:endParaRPr>
          </a:p>
          <a:p>
            <a:pPr indent="-279400" lvl="0" marL="45720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800"/>
              <a:buChar char="●"/>
            </a:pPr>
            <a:r>
              <a:rPr lang="en" sz="800">
                <a:solidFill>
                  <a:srgbClr val="1C1C1C"/>
                </a:solidFill>
              </a:rPr>
              <a:t>Die höchste Priorität ist es, Kunden durch eine frühe und kontinuierliche Auslieferung von wertvoller Software zufrieden zu stellen.</a:t>
            </a:r>
            <a:endParaRPr sz="800">
              <a:solidFill>
                <a:srgbClr val="1C1C1C"/>
              </a:solidFill>
            </a:endParaRPr>
          </a:p>
          <a:p>
            <a:pPr indent="-279400" lvl="0" marL="45720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800"/>
              <a:buChar char="●"/>
            </a:pPr>
            <a:r>
              <a:rPr lang="en" sz="800">
                <a:solidFill>
                  <a:srgbClr val="1C1C1C"/>
                </a:solidFill>
              </a:rPr>
              <a:t>Anforderungsänderungen – auch spät in der Entwicklung – sind willkommen. Agile Prozesse nutzen Veränderungen</a:t>
            </a:r>
            <a:br>
              <a:rPr lang="en" sz="800">
                <a:solidFill>
                  <a:srgbClr val="1C1C1C"/>
                </a:solidFill>
              </a:rPr>
            </a:br>
            <a:r>
              <a:rPr lang="en" sz="800">
                <a:solidFill>
                  <a:srgbClr val="1C1C1C"/>
                </a:solidFill>
              </a:rPr>
              <a:t>zum Wettbewerbsvorteil des Kunden.</a:t>
            </a:r>
            <a:endParaRPr sz="800">
              <a:solidFill>
                <a:srgbClr val="1C1C1C"/>
              </a:solidFill>
            </a:endParaRPr>
          </a:p>
          <a:p>
            <a:pPr indent="-279400" lvl="0" marL="45720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800"/>
              <a:buChar char="●"/>
            </a:pPr>
            <a:r>
              <a:rPr lang="en" sz="800">
                <a:solidFill>
                  <a:srgbClr val="1C1C1C"/>
                </a:solidFill>
              </a:rPr>
              <a:t>Die Lieferung von funktionierender Software sollte in regelmäßigen, idealerweise kurzen Zeitspannen von wenige Wochen oder Monaten erfolgen.</a:t>
            </a:r>
            <a:endParaRPr sz="800">
              <a:solidFill>
                <a:srgbClr val="1C1C1C"/>
              </a:solidFill>
            </a:endParaRPr>
          </a:p>
          <a:p>
            <a:pPr indent="-279400" lvl="0" marL="45720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800"/>
              <a:buChar char="●"/>
            </a:pPr>
            <a:r>
              <a:rPr lang="en" sz="800">
                <a:solidFill>
                  <a:srgbClr val="1C1C1C"/>
                </a:solidFill>
              </a:rPr>
              <a:t>Fachexperten und Entwicklern müssen kontinuierlich – also täglich – zusammenarbeiten.</a:t>
            </a:r>
            <a:endParaRPr sz="800">
              <a:solidFill>
                <a:srgbClr val="1C1C1C"/>
              </a:solidFill>
            </a:endParaRPr>
          </a:p>
          <a:p>
            <a:pPr indent="-279400" lvl="0" marL="45720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800"/>
              <a:buChar char="●"/>
            </a:pPr>
            <a:r>
              <a:rPr lang="en" sz="800">
                <a:solidFill>
                  <a:srgbClr val="1C1C1C"/>
                </a:solidFill>
              </a:rPr>
              <a:t>Motivierte Individuen muss Vertrauen entgegen gebracht werden. Sie sollen mit einem Umfeld unterstützt werden, das sie für ihre Projekte benötigen.</a:t>
            </a:r>
            <a:endParaRPr sz="800">
              <a:solidFill>
                <a:srgbClr val="1C1C1C"/>
              </a:solidFill>
            </a:endParaRPr>
          </a:p>
          <a:p>
            <a:pPr indent="-279400" lvl="0" marL="45720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800"/>
              <a:buChar char="●"/>
            </a:pPr>
            <a:r>
              <a:rPr lang="en" sz="800">
                <a:solidFill>
                  <a:srgbClr val="1C1C1C"/>
                </a:solidFill>
              </a:rPr>
              <a:t>Die Kommunikation von außen und innerhalb des Entwicklungsteams soll nach Möglichkeit im Gespräch von Angesicht zu Angesicht erfolgen. Das ist die effizienteste und effektivste Methode.</a:t>
            </a:r>
            <a:endParaRPr sz="800">
              <a:solidFill>
                <a:srgbClr val="1C1C1C"/>
              </a:solidFill>
            </a:endParaRPr>
          </a:p>
          <a:p>
            <a:pPr indent="-279400" lvl="0" marL="45720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800"/>
              <a:buChar char="●"/>
            </a:pPr>
            <a:r>
              <a:rPr lang="en" sz="800">
                <a:solidFill>
                  <a:srgbClr val="1C1C1C"/>
                </a:solidFill>
              </a:rPr>
              <a:t>Als wichtigstes Fortschrittsmaß gilt die Funktionsfähigkeit der Software.</a:t>
            </a:r>
            <a:endParaRPr sz="800">
              <a:solidFill>
                <a:srgbClr val="1C1C1C"/>
              </a:solidFill>
            </a:endParaRPr>
          </a:p>
          <a:p>
            <a:pPr indent="-279400" lvl="0" marL="45720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800"/>
              <a:buChar char="●"/>
            </a:pPr>
            <a:r>
              <a:rPr lang="en" sz="800">
                <a:solidFill>
                  <a:srgbClr val="1C1C1C"/>
                </a:solidFill>
              </a:rPr>
              <a:t>Durch ein gleichmäßiges Tempo, das Auftraggeber, Entwickler und Benutzer über einen unbegrenzten Zeitraum halten können, wird eine nachhaltige Entwicklung gefördert.</a:t>
            </a:r>
            <a:endParaRPr sz="800">
              <a:solidFill>
                <a:srgbClr val="1C1C1C"/>
              </a:solidFill>
            </a:endParaRPr>
          </a:p>
          <a:p>
            <a:pPr indent="-279400" lvl="0" marL="45720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800"/>
              <a:buChar char="●"/>
            </a:pPr>
            <a:r>
              <a:rPr lang="en" sz="800">
                <a:solidFill>
                  <a:srgbClr val="1C1C1C"/>
                </a:solidFill>
              </a:rPr>
              <a:t>Das Augenmerk soll ständig auf technische Exzellenz und gutes Design gerichtet sein.</a:t>
            </a:r>
            <a:endParaRPr sz="800">
              <a:solidFill>
                <a:srgbClr val="1C1C1C"/>
              </a:solidFill>
            </a:endParaRPr>
          </a:p>
          <a:p>
            <a:pPr indent="-279400" lvl="0" marL="45720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800"/>
              <a:buChar char="●"/>
            </a:pPr>
            <a:r>
              <a:rPr lang="en" sz="800">
                <a:solidFill>
                  <a:srgbClr val="1C1C1C"/>
                </a:solidFill>
              </a:rPr>
              <a:t>Einfachheit ist essenziell. (An anderer Stelle – nicht im Agilen Manifest – wird dies auch als KISS-Prinzip bezeichnet.)</a:t>
            </a:r>
            <a:endParaRPr sz="800">
              <a:solidFill>
                <a:srgbClr val="1C1C1C"/>
              </a:solidFill>
            </a:endParaRPr>
          </a:p>
          <a:p>
            <a:pPr indent="-279400" lvl="0" marL="45720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800"/>
              <a:buChar char="●"/>
            </a:pPr>
            <a:r>
              <a:rPr lang="en" sz="800">
                <a:solidFill>
                  <a:srgbClr val="1C1C1C"/>
                </a:solidFill>
              </a:rPr>
              <a:t>Die Selbstorganisation der Teams bei Planung und Umsetzung führt zu den besten Anforderungen, Entwürfen und Architekturen.</a:t>
            </a:r>
            <a:endParaRPr sz="800">
              <a:solidFill>
                <a:srgbClr val="1C1C1C"/>
              </a:solidFill>
            </a:endParaRPr>
          </a:p>
          <a:p>
            <a:pPr indent="-279400" lvl="0" marL="45720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Clr>
                <a:srgbClr val="1C1C1C"/>
              </a:buClr>
              <a:buSzPts val="800"/>
              <a:buChar char="●"/>
            </a:pPr>
            <a:r>
              <a:rPr lang="en" sz="800">
                <a:solidFill>
                  <a:srgbClr val="1C1C1C"/>
                </a:solidFill>
              </a:rPr>
              <a:t>In regelmäßigen Abständen reflektiert das Team, wie es effektiver werden kann und adaptiert sein Verhalten.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5bbc13a3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5bbc13a3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5c77d9fe3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5c77d9fe3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5c77d9fe3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5c77d9fe3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5c77d9fe3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5c77d9fe3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/>
              <a:t>Profis, die ein potenziell auslieferbares Inkrement abliefern können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/>
              <a:t>Organisieren und Managen ihre Arbeit selbst: Selbstorganisierend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/>
              <a:t>Erstellen Produktinkrement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/>
              <a:t>Eigenschaften eines Development Teams: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/>
              <a:t>Kompetenz als Team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/>
              <a:t>Rechenschaftspflicht liegt beim ganzen Team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/>
              <a:t>Keine Hierarchie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/>
              <a:t>Größe: zwischen 3 und 9 Personen: zu klein: möglicherweise nicht alle benötigten Fähigkeiten zu groß: zu Komplex, zu viel Organisationsaufwand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5c77d9fe3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5c77d9fe3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/>
              <a:t>Stellt sicher, dass Ereignisse stattfinden und Teilnehmer dessen Zweck verstehen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/>
              <a:t>Fördert und unterstützt das Scrum Team durch Coachings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/>
              <a:t>Servant Leader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/>
              <a:t>Stellt sich selbst hinten an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/>
              <a:t>Fokussiert sich auf die Bedeutung anderer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/>
              <a:t>Mut die Wahrheit auszusprechen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/>
              <a:t>Hilft außenstehenden möglichst erfolgreich mit dem Team zu kommunizieren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5c77d9fe3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5c77d9fe3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Das </a:t>
            </a:r>
            <a:r>
              <a:rPr b="1" lang="en">
                <a:solidFill>
                  <a:schemeClr val="dk2"/>
                </a:solidFill>
              </a:rPr>
              <a:t>Was</a:t>
            </a:r>
            <a:r>
              <a:rPr lang="en">
                <a:solidFill>
                  <a:schemeClr val="dk2"/>
                </a:solidFill>
              </a:rPr>
              <a:t>: </a:t>
            </a:r>
            <a:endParaRPr>
              <a:solidFill>
                <a:schemeClr val="dk2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Product Owner und Entwicklungsteam erarbeiten anhand des Product Backlog </a:t>
            </a:r>
            <a:r>
              <a:rPr b="1" lang="en">
                <a:solidFill>
                  <a:schemeClr val="dk2"/>
                </a:solidFill>
              </a:rPr>
              <a:t>Eigenschaften der neuen Funktionalität</a:t>
            </a:r>
            <a:r>
              <a:rPr lang="en">
                <a:solidFill>
                  <a:schemeClr val="dk2"/>
                </a:solidFill>
              </a:rPr>
              <a:t>. </a:t>
            </a:r>
            <a:endParaRPr>
              <a:solidFill>
                <a:schemeClr val="dk2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Zudem werden die </a:t>
            </a:r>
            <a:r>
              <a:rPr b="1" lang="en">
                <a:solidFill>
                  <a:schemeClr val="dk2"/>
                </a:solidFill>
              </a:rPr>
              <a:t>Kriterien festgelegt</a:t>
            </a:r>
            <a:r>
              <a:rPr lang="en">
                <a:solidFill>
                  <a:schemeClr val="dk2"/>
                </a:solidFill>
              </a:rPr>
              <a:t>, wann die Funktionalität als FERTIG (</a:t>
            </a:r>
            <a:r>
              <a:rPr b="1" lang="en">
                <a:solidFill>
                  <a:schemeClr val="dk2"/>
                </a:solidFill>
              </a:rPr>
              <a:t>DONE</a:t>
            </a:r>
            <a:r>
              <a:rPr lang="en">
                <a:solidFill>
                  <a:schemeClr val="dk2"/>
                </a:solidFill>
              </a:rPr>
              <a:t>) gilt (</a:t>
            </a:r>
            <a:r>
              <a:rPr b="1" lang="en">
                <a:solidFill>
                  <a:schemeClr val="dk2"/>
                </a:solidFill>
              </a:rPr>
              <a:t>Definition of Done</a:t>
            </a:r>
            <a:r>
              <a:rPr lang="en">
                <a:solidFill>
                  <a:schemeClr val="dk2"/>
                </a:solidFill>
              </a:rPr>
              <a:t>). </a:t>
            </a:r>
            <a:endParaRPr>
              <a:solidFill>
                <a:schemeClr val="dk2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Gemeinsam wird aus dem Product Backlog das </a:t>
            </a:r>
            <a:r>
              <a:rPr b="1" lang="en">
                <a:solidFill>
                  <a:schemeClr val="dk2"/>
                </a:solidFill>
              </a:rPr>
              <a:t>Sprint-Ziel</a:t>
            </a:r>
            <a:r>
              <a:rPr lang="en">
                <a:solidFill>
                  <a:schemeClr val="dk2"/>
                </a:solidFill>
              </a:rPr>
              <a:t> festgelegt.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Das </a:t>
            </a:r>
            <a:r>
              <a:rPr b="1" lang="en">
                <a:solidFill>
                  <a:schemeClr val="dk2"/>
                </a:solidFill>
              </a:rPr>
              <a:t>Wie</a:t>
            </a:r>
            <a:r>
              <a:rPr lang="en">
                <a:solidFill>
                  <a:schemeClr val="dk2"/>
                </a:solidFill>
              </a:rPr>
              <a:t>:</a:t>
            </a:r>
            <a:endParaRPr>
              <a:solidFill>
                <a:schemeClr val="dk2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Das Sprint-Ziel wird auf kleinere Aufgaben runtergebrochen </a:t>
            </a:r>
            <a:endParaRPr>
              <a:solidFill>
                <a:schemeClr val="dk2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=&gt; Das </a:t>
            </a:r>
            <a:r>
              <a:rPr b="1" lang="en">
                <a:solidFill>
                  <a:schemeClr val="dk2"/>
                </a:solidFill>
              </a:rPr>
              <a:t>Sprint Backlog entsteht</a:t>
            </a:r>
            <a:r>
              <a:rPr lang="en">
                <a:solidFill>
                  <a:schemeClr val="dk2"/>
                </a:solidFill>
              </a:rPr>
              <a:t> (detaillierter Plan für den nächsten Sprint)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Sprint Backlog:</a:t>
            </a:r>
            <a:endParaRPr>
              <a:solidFill>
                <a:schemeClr val="dk2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Umfasst Product Backlog Einträge die für diesen Sprint ausgewählt wurden (inkl. der Aufgaben)</a:t>
            </a:r>
            <a:endParaRPr>
              <a:solidFill>
                <a:schemeClr val="dk2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Nach Erledigung einer Aufgabe wird das Sprint Backlog geupdated</a:t>
            </a:r>
            <a:endParaRPr>
              <a:solidFill>
                <a:schemeClr val="dk2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Beschreibt Funktionalität des Produkts nach dem Sprint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5c77d9fe3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5c77d9fe3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5c210bcf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5c210bcf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5c77d9fe3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5c77d9fe3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5bbc13a3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5bbc13a3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Zeitraum von maximal 4 Wochen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b="1" lang="en">
                <a:solidFill>
                  <a:schemeClr val="dk2"/>
                </a:solidFill>
              </a:rPr>
              <a:t>Fertiges, nutzbares und potenziell aus lieferbares Produktinkrement</a:t>
            </a:r>
            <a:r>
              <a:rPr lang="en">
                <a:solidFill>
                  <a:schemeClr val="dk2"/>
                </a:solidFill>
              </a:rPr>
              <a:t> entsteht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Nach einem Sprint beginnt direkt der Nächste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Dauer soll immer identisch sein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5c77d9fe3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5c77d9fe3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5c77e85d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5c77e85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b="1" lang="en">
                <a:solidFill>
                  <a:schemeClr val="dk2"/>
                </a:solidFill>
              </a:rPr>
              <a:t>Tägliches Meeting</a:t>
            </a:r>
            <a:r>
              <a:rPr lang="en">
                <a:solidFill>
                  <a:schemeClr val="dk2"/>
                </a:solidFill>
              </a:rPr>
              <a:t> (maximal </a:t>
            </a:r>
            <a:r>
              <a:rPr b="1" lang="en">
                <a:solidFill>
                  <a:schemeClr val="dk2"/>
                </a:solidFill>
              </a:rPr>
              <a:t>15 Minuten lang</a:t>
            </a:r>
            <a:r>
              <a:rPr lang="en">
                <a:solidFill>
                  <a:schemeClr val="dk2"/>
                </a:solidFill>
              </a:rPr>
              <a:t>) zu Beginn des Arbeitstages 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Jedes Teammitglied beantwortet folgende Fragen: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b="1" lang="en">
                <a:solidFill>
                  <a:schemeClr val="dk2"/>
                </a:solidFill>
              </a:rPr>
              <a:t>Was habe ich seit dem letzten Daily Scrum erreicht?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b="1" lang="en">
                <a:solidFill>
                  <a:schemeClr val="dk2"/>
                </a:solidFill>
              </a:rPr>
              <a:t>Was hat mich dabei behindert?</a:t>
            </a:r>
            <a:endParaRPr b="1"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b="1" lang="en">
                <a:solidFill>
                  <a:schemeClr val="dk2"/>
                </a:solidFill>
              </a:rPr>
              <a:t>Was werde ich bis zum nächsten Daily Scrum erreichen?</a:t>
            </a:r>
            <a:endParaRPr b="1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=&gt; Dient dazu dem Team einen </a:t>
            </a:r>
            <a:r>
              <a:rPr b="1" lang="en">
                <a:solidFill>
                  <a:schemeClr val="dk2"/>
                </a:solidFill>
              </a:rPr>
              <a:t>Überblick üben den aktuellen Stand zu verschaffen</a:t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Entwicklungsteam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5c77d9fe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5c77d9fe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5c77d9fe3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5c77d9fe3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5c77d9fe3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5c77d9fe3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5c77d9fe3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5c77d9fe3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5c210bcf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5c210bcf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Produkt Inkrement: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Am</a:t>
            </a:r>
            <a:r>
              <a:rPr b="1" lang="en">
                <a:solidFill>
                  <a:schemeClr val="dk2"/>
                </a:solidFill>
              </a:rPr>
              <a:t> Ende des Sprints</a:t>
            </a:r>
            <a:r>
              <a:rPr lang="en">
                <a:solidFill>
                  <a:schemeClr val="dk2"/>
                </a:solidFill>
              </a:rPr>
              <a:t> entspricht das Product Increment der Gesamtheit der Backlog Einträge die bis zu dem Zeitpunkt abgearbeitet wurden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Das Product Increment muss in einem nutzbaren Zustand sein und der</a:t>
            </a:r>
            <a:r>
              <a:rPr b="1" lang="en">
                <a:solidFill>
                  <a:schemeClr val="dk2"/>
                </a:solidFill>
              </a:rPr>
              <a:t> Definition of DONE</a:t>
            </a:r>
            <a:r>
              <a:rPr lang="en">
                <a:solidFill>
                  <a:schemeClr val="dk2"/>
                </a:solidFill>
              </a:rPr>
              <a:t> aus dem Sprint Planning entsprechen.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5c77d9fe3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5c77d9fe3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5c77d9fe3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5c77d9fe3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Fortlaufender Prozess zur </a:t>
            </a:r>
            <a:r>
              <a:rPr b="1" lang="en">
                <a:solidFill>
                  <a:schemeClr val="dk2"/>
                </a:solidFill>
              </a:rPr>
              <a:t>Weiterentwicklung des Product Backlogs</a:t>
            </a:r>
            <a:endParaRPr b="1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b="1" lang="en">
                <a:solidFill>
                  <a:schemeClr val="dk2"/>
                </a:solidFill>
              </a:rPr>
              <a:t>Pflege von Einträgen</a:t>
            </a:r>
            <a:r>
              <a:rPr lang="en">
                <a:solidFill>
                  <a:schemeClr val="dk2"/>
                </a:solidFill>
              </a:rPr>
              <a:t> des Product Backlog (Priorisierung, Spezifizieren, Hinzufügen, Löschen, etc.)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Maximal 10% der Zeit des Entwicklungsteams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5c77d9fe3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5c77d9fe3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5c77d9fe3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5c77d9fe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Am Ende jedes Sprints </a:t>
            </a:r>
            <a:r>
              <a:rPr b="1" lang="en">
                <a:solidFill>
                  <a:schemeClr val="dk2"/>
                </a:solidFill>
              </a:rPr>
              <a:t>reflektiert das Entwicklungs-Team &amp; Scrum-Master ihre Arbeitsweise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b="1" lang="en">
                <a:solidFill>
                  <a:schemeClr val="dk2"/>
                </a:solidFill>
              </a:rPr>
              <a:t>(Effizienzsteigerung)</a:t>
            </a:r>
            <a:endParaRPr b="1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Verbesserungen werden in Aufgaben verpackt und dem Product-Backlog hinzugefügt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Dauer: Maximal 45 Minuten pro Sprint-Woche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5c77e85d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5c77e85d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5c77d9fe3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5c77d9fe3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5c77d9fe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5c77d9fe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 Taschenrechner mit Scrum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Vorstellen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5c77d9fe3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5c77d9fe3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Am Ende jedes Sprints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Dauer: Maximal eine Stunde pro Sprint-Woche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Das Inkrement wird geprüft =&gt; gegebenenfalls das Product Backlog angepasst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b="1" lang="en">
                <a:solidFill>
                  <a:schemeClr val="dk2"/>
                </a:solidFill>
              </a:rPr>
              <a:t>Das Erreichen des Sprint-Ziels wird geprüft</a:t>
            </a:r>
            <a:r>
              <a:rPr lang="en">
                <a:solidFill>
                  <a:schemeClr val="dk2"/>
                </a:solidFill>
              </a:rPr>
              <a:t>. Scrum Team und Stakeholder besprechen </a:t>
            </a:r>
            <a:r>
              <a:rPr b="1" lang="en">
                <a:solidFill>
                  <a:schemeClr val="dk2"/>
                </a:solidFill>
              </a:rPr>
              <a:t>Ergebnisse und nächste Schritte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=&gt; Stakeholder (Kunde &amp; potentielle Anwender) werden hinzugezogen um </a:t>
            </a:r>
            <a:r>
              <a:rPr b="1" lang="en">
                <a:solidFill>
                  <a:schemeClr val="dk2"/>
                </a:solidFill>
              </a:rPr>
              <a:t>wichtiges Feedback </a:t>
            </a:r>
            <a:r>
              <a:rPr lang="en">
                <a:solidFill>
                  <a:schemeClr val="dk2"/>
                </a:solidFill>
              </a:rPr>
              <a:t>zu erhalten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Product Owner sammelt Feedback (fließt später ins Product Backlog mit ein)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5c77d9fe3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5c77d9fe3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5c77d9fe3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5c77d9fe3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5b5165944_0_5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5b5165944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5b5165944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5b5165944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QUIZ: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hlinkClick r:id="rId2"/>
              </a:rPr>
              <a:t>https://forms.office.com/Pages/ResponsePage.aspx?id=YSBbEGm2MUuSrCTTBNGV3JbEzG80-DxIj1MJbcJeCZVUMUFaM0Q0SjkwV0c3SlhDTDVXTkdFM0dXTC4u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EDIT: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https://forms.office.com/Pages/DesignPage.aspx?fragment=FormId%3DYSBbEGm2MUuSrCTTBNGV3JbEzG80-DxIj1MJbcJeCZVUMUFaM0Q0SjkwV0c3SlhDTDVXTkdFM0dXTC4u%26Token%3D60c1dbc2f7fd49dabff7dee9b903ef9c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RESULT: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https://forms.office.com/Pages/AnalysisPage.aspx?id=YSBbEGm2MUuSrCTTBNGV3JbEzG80-DxIj1MJbcJeCZVUMUFaM0Q0SjkwV0c3SlhDTDVXTkdFM0dXTC4u&amp;AnalyzerToken=H3Yy4mjqt7aHRnUtIsUz5uxYmUk63pKl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5b5165944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5b5165944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5c77d9fe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5c77d9fe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5c77d9fe3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5c77d9fe3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Product Owner ist verantwortlich für das Product Backlog 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Geordnete Auflistung der </a:t>
            </a:r>
            <a:r>
              <a:rPr b="1" lang="en">
                <a:solidFill>
                  <a:schemeClr val="dk2"/>
                </a:solidFill>
              </a:rPr>
              <a:t>Anforderungen</a:t>
            </a:r>
            <a:r>
              <a:rPr lang="en">
                <a:solidFill>
                  <a:schemeClr val="dk2"/>
                </a:solidFill>
              </a:rPr>
              <a:t> an das Produkt </a:t>
            </a:r>
            <a:r>
              <a:rPr b="1" lang="en">
                <a:solidFill>
                  <a:schemeClr val="dk2"/>
                </a:solidFill>
              </a:rPr>
              <a:t>(Priorisierung) </a:t>
            </a:r>
            <a:endParaRPr b="1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Priorisierung nach: </a:t>
            </a:r>
            <a:r>
              <a:rPr b="1" lang="en">
                <a:solidFill>
                  <a:schemeClr val="dk2"/>
                </a:solidFill>
              </a:rPr>
              <a:t>wirtschaftlichem Nutzen, Risiko </a:t>
            </a:r>
            <a:r>
              <a:rPr lang="en">
                <a:solidFill>
                  <a:schemeClr val="dk2"/>
                </a:solidFill>
              </a:rPr>
              <a:t>&amp;</a:t>
            </a:r>
            <a:r>
              <a:rPr b="1" lang="en">
                <a:solidFill>
                  <a:schemeClr val="dk2"/>
                </a:solidFill>
              </a:rPr>
              <a:t> Notwendigkeit </a:t>
            </a:r>
            <a:endParaRPr b="1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Höhere Priorität = frühere Umsetzung im Sprint</a:t>
            </a:r>
            <a:endParaRPr b="1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Anforderungen werden nicht technisch, sondern </a:t>
            </a:r>
            <a:r>
              <a:rPr b="1" lang="en">
                <a:solidFill>
                  <a:schemeClr val="dk2"/>
                </a:solidFill>
              </a:rPr>
              <a:t>fachlich </a:t>
            </a:r>
            <a:r>
              <a:rPr lang="en">
                <a:solidFill>
                  <a:schemeClr val="dk2"/>
                </a:solidFill>
              </a:rPr>
              <a:t>und </a:t>
            </a:r>
            <a:r>
              <a:rPr b="1" lang="en">
                <a:solidFill>
                  <a:schemeClr val="dk2"/>
                </a:solidFill>
              </a:rPr>
              <a:t>anwenderorientiert</a:t>
            </a:r>
            <a:r>
              <a:rPr lang="en">
                <a:solidFill>
                  <a:schemeClr val="dk2"/>
                </a:solidFill>
              </a:rPr>
              <a:t> eingetragen 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Verfeinerung durch das Team während des Sprints </a:t>
            </a:r>
            <a:endParaRPr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Jede Produkteigenschaft (Anforderung) soll die </a:t>
            </a:r>
            <a:r>
              <a:rPr b="1" lang="en">
                <a:solidFill>
                  <a:schemeClr val="dk2"/>
                </a:solidFill>
              </a:rPr>
              <a:t>INVEST</a:t>
            </a:r>
            <a:r>
              <a:rPr lang="en">
                <a:solidFill>
                  <a:schemeClr val="dk2"/>
                </a:solidFill>
              </a:rPr>
              <a:t> Merkmale erfüllen: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Independent - </a:t>
            </a:r>
            <a:r>
              <a:rPr b="1" lang="en">
                <a:solidFill>
                  <a:schemeClr val="dk2"/>
                </a:solidFill>
              </a:rPr>
              <a:t>unabhängig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Negotiable - </a:t>
            </a:r>
            <a:r>
              <a:rPr b="1" lang="en">
                <a:solidFill>
                  <a:schemeClr val="dk2"/>
                </a:solidFill>
              </a:rPr>
              <a:t>verhandelbar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Valuable - </a:t>
            </a:r>
            <a:r>
              <a:rPr b="1" lang="en">
                <a:solidFill>
                  <a:schemeClr val="dk2"/>
                </a:solidFill>
              </a:rPr>
              <a:t>nützlich</a:t>
            </a:r>
            <a:r>
              <a:rPr lang="en">
                <a:solidFill>
                  <a:schemeClr val="dk2"/>
                </a:solidFill>
              </a:rPr>
              <a:t> (Wertsteigerung)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Estimable - </a:t>
            </a:r>
            <a:r>
              <a:rPr b="1" lang="en">
                <a:solidFill>
                  <a:schemeClr val="dk2"/>
                </a:solidFill>
              </a:rPr>
              <a:t>schätzbar</a:t>
            </a:r>
            <a:r>
              <a:rPr lang="en">
                <a:solidFill>
                  <a:schemeClr val="dk2"/>
                </a:solidFill>
              </a:rPr>
              <a:t> der Aufwand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Small - </a:t>
            </a:r>
            <a:r>
              <a:rPr b="1" lang="en">
                <a:solidFill>
                  <a:schemeClr val="dk2"/>
                </a:solidFill>
              </a:rPr>
              <a:t>klein (überschaubar)</a:t>
            </a:r>
            <a:r>
              <a:rPr lang="en">
                <a:solidFill>
                  <a:schemeClr val="dk2"/>
                </a:solidFill>
              </a:rPr>
              <a:t> der Aufwand</a:t>
            </a:r>
            <a:endParaRPr>
              <a:solidFill>
                <a:schemeClr val="dk2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en">
                <a:solidFill>
                  <a:schemeClr val="dk2"/>
                </a:solidFill>
              </a:rPr>
              <a:t>Testable - </a:t>
            </a:r>
            <a:r>
              <a:rPr b="1" lang="en">
                <a:solidFill>
                  <a:schemeClr val="dk2"/>
                </a:solidFill>
              </a:rPr>
              <a:t>überprüfbar</a:t>
            </a:r>
            <a:r>
              <a:rPr lang="en">
                <a:solidFill>
                  <a:schemeClr val="dk2"/>
                </a:solidFill>
              </a:rPr>
              <a:t> soll die Erreichung anhand von objektiven Kriterien sein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5c77d9fe3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5c77d9fe3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/>
              <a:t>Verantwortlich für den maximalen Wert des Produkts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/>
              <a:t>Somit auch rechenschaftspflichtig falls etwas schief geht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/>
              <a:t>Management des Product Backlogs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/>
              <a:t>Einträge klar formulieren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/>
              <a:t>Sortierung der Ziele und Missionen um das bestmögliche Ziel zu erreichen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/>
              <a:t>Zeigt die anstehenden Aufgaben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/>
              <a:t>Kann als einziger Einträge im Product-Backlog ändern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/>
              <a:t>Bekommt die Wünsche der Stakeholder mitgeteilt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/>
              <a:t>Gute Beziehung zu den Stakeholdern um Änderungen gut zu kommunizieren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/>
              <a:t>Entscheidungen müssen respektiert werden und können im Product-Backlog nachvollzogen werden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5c77d9fe3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5c77d9fe3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5b5165944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5b516594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hyperlink" Target="https://erfolgreich-projekte-leiten.de/scrum-prozess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hyperlink" Target="https://erfolgreich-projekte-leiten.de/scrum-prozess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hyperlink" Target="https://erfolgreich-projekte-leiten.de/scrum-prozess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hyperlink" Target="https://erfolgreich-projekte-leiten.de/scrum-prozess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hyperlink" Target="https://erfolgreich-projekte-leiten.de/scrum-prozess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hyperlink" Target="https://erfolgreich-projekte-leiten.de/scrum-prozess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medium.com/@KnowledgeHut/agile-scrum-roles-and-responsibilities-8b019fec1d93" TargetMode="External"/><Relationship Id="rId4" Type="http://schemas.openxmlformats.org/officeDocument/2006/relationships/hyperlink" Target="https://www.agile-heroes.de/trainings/scrum/was-ist-scrum/?gclid=EAIaIQobChMI0v_l1eeH5gIVCbSzCh16ZQhwEAAYAiAAEgLC4vD_Bw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75" y="2172225"/>
            <a:ext cx="6331500" cy="23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Christian Bettermann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 Fischer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Philip Herold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Michael Kaiser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Nicklas Platz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05.12.2019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025" y="462875"/>
            <a:ext cx="5659950" cy="42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Evolutionen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Waterfall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U-Boot</a:t>
            </a:r>
            <a:endParaRPr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Scrum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6AA84F"/>
              </a:buClr>
              <a:buSzPts val="1800"/>
              <a:buChar char="●"/>
            </a:pPr>
            <a:r>
              <a:rPr lang="en">
                <a:solidFill>
                  <a:srgbClr val="6AA84F"/>
                </a:solidFill>
              </a:rPr>
              <a:t>Delphin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175" y="1878775"/>
            <a:ext cx="3719250" cy="13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9999">
            <a:off x="893325" y="475751"/>
            <a:ext cx="7357350" cy="41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Definition Agil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Die Fähigkeit, </a:t>
            </a:r>
            <a:r>
              <a:rPr b="1" lang="en"/>
              <a:t>schnell </a:t>
            </a:r>
            <a:r>
              <a:rPr lang="en"/>
              <a:t>und </a:t>
            </a:r>
            <a:r>
              <a:rPr b="1" lang="en"/>
              <a:t>gezielt </a:t>
            </a:r>
            <a:r>
              <a:rPr lang="en"/>
              <a:t>auf sich ändernde </a:t>
            </a:r>
            <a:r>
              <a:rPr b="1" lang="en"/>
              <a:t>Anforderungen </a:t>
            </a:r>
            <a:r>
              <a:rPr lang="en"/>
              <a:t>zu reagieren und gleichzeitig das </a:t>
            </a:r>
            <a:r>
              <a:rPr b="1" lang="en"/>
              <a:t>Risiko </a:t>
            </a:r>
            <a:r>
              <a:rPr lang="en"/>
              <a:t>zu kontrollieren.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Flexibilität</a:t>
            </a:r>
            <a:r>
              <a:rPr lang="en"/>
              <a:t>, </a:t>
            </a:r>
            <a:r>
              <a:rPr b="1" lang="en"/>
              <a:t>Kapazität </a:t>
            </a:r>
            <a:r>
              <a:rPr lang="en"/>
              <a:t>und </a:t>
            </a:r>
            <a:r>
              <a:rPr b="1" lang="en"/>
              <a:t>Fähigkeit </a:t>
            </a:r>
            <a:r>
              <a:rPr lang="en"/>
              <a:t>zur schnellen und effizienten Anpassung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Die Fähigkeit zur </a:t>
            </a:r>
            <a:r>
              <a:rPr b="1" lang="en"/>
              <a:t>Innovation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Agiles Manifest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Agiles Manifest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950" y="1211350"/>
            <a:ext cx="4664450" cy="34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Prinzipien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i="1" lang="en" sz="1400">
                <a:solidFill>
                  <a:srgbClr val="373535"/>
                </a:solidFill>
                <a:latin typeface="Arial"/>
                <a:ea typeface="Arial"/>
                <a:cs typeface="Arial"/>
                <a:sym typeface="Arial"/>
              </a:rPr>
              <a:t>Unsere höchste Priorität ist es, den Kunden durch frühe und kontinuierliche Auslieferung wertvoller Software zufrieden zu stellen.</a:t>
            </a:r>
            <a:br>
              <a:rPr i="1" lang="en" sz="1400">
                <a:solidFill>
                  <a:srgbClr val="373535"/>
                </a:solidFill>
                <a:latin typeface="Arial"/>
                <a:ea typeface="Arial"/>
                <a:cs typeface="Arial"/>
                <a:sym typeface="Arial"/>
              </a:rPr>
            </a:br>
            <a:endParaRPr i="1" sz="1400">
              <a:solidFill>
                <a:srgbClr val="3735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373535"/>
              </a:buClr>
              <a:buSzPts val="1400"/>
              <a:buFont typeface="Arial"/>
              <a:buChar char="●"/>
            </a:pPr>
            <a:r>
              <a:rPr i="1" lang="en" sz="1400">
                <a:solidFill>
                  <a:srgbClr val="3735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Anforderungsänderungen sind auch spät in der Entwicklung willkommen. Agile Prozesse nutzen Veränderungen zum Wettbewerbsvorteil des Kunden.</a:t>
            </a:r>
            <a:br>
              <a:rPr i="1" lang="en" sz="1400">
                <a:solidFill>
                  <a:srgbClr val="3735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i="1" sz="1400">
              <a:solidFill>
                <a:srgbClr val="3735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373535"/>
              </a:buClr>
              <a:buSzPts val="1400"/>
              <a:buFont typeface="Arial"/>
              <a:buChar char="●"/>
            </a:pPr>
            <a:r>
              <a:rPr i="1" lang="en" sz="1400">
                <a:solidFill>
                  <a:srgbClr val="3735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Liefere funktionierende Software regelmäßig innerhalb weniger Wochen oder Monate, und bevorzuge dabei die kürzere Zeitspanne.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Ablauf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25" y="677988"/>
            <a:ext cx="8521931" cy="37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311025" y="4465525"/>
            <a:ext cx="7570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Quelle: </a:t>
            </a:r>
            <a:r>
              <a:rPr lang="en" sz="1000" u="sng">
                <a:solidFill>
                  <a:srgbClr val="666666"/>
                </a:solidFill>
                <a:hlinkClick r:id="rId4"/>
              </a:rPr>
              <a:t>https://erfolgreich-projekte-leiten.de/scrum-prozess/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Themen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Agil vs Traditionell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Agiles Manifest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Rollen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Ablauf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Quiz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Development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Team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Profis, die ein potenziell </a:t>
            </a:r>
            <a:r>
              <a:rPr lang="en"/>
              <a:t>auslieferbares</a:t>
            </a:r>
            <a:r>
              <a:rPr lang="en"/>
              <a:t> Inkrement abliefern können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Selbstorganisierend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Erstellen Produktinkrement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Eigenschaften: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Kompetenz als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Rechenschaftspflicht liegt beim ganzen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Keine </a:t>
            </a:r>
            <a:r>
              <a:rPr lang="en"/>
              <a:t>Hierarchie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Größe: zwischen 3 und 9 Personen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Stellt sicher, dass Ereignisse stattfinden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Fördert und Unterstützt das Scrum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Servant Leader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Hilft außenstehenden möglichst erfolgreich mit dem Team zu kommunizieren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Sprint Planning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Zwei Fragen werden beantwortet: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kann im kommenden Sprint entwickelt werden?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Wie wird die Arbeit im kommenden Sprint erledigt?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Sprint Backlog entsteht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Demo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25" y="677988"/>
            <a:ext cx="8521931" cy="37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7"/>
          <p:cNvSpPr txBox="1"/>
          <p:nvPr/>
        </p:nvSpPr>
        <p:spPr>
          <a:xfrm>
            <a:off x="311025" y="4465525"/>
            <a:ext cx="7570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Quelle: </a:t>
            </a:r>
            <a:r>
              <a:rPr lang="en" sz="1000" u="sng">
                <a:solidFill>
                  <a:srgbClr val="666666"/>
                </a:solidFill>
                <a:hlinkClick r:id="rId4"/>
              </a:rPr>
              <a:t>https://erfolgreich-projekte-leiten.de/scrum-prozess/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/>
              <a:t>Zeitraum von maximal 4 Wochen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/>
              <a:t>Fertiges, nutzbares und potenziell aus lieferbares Produktinkrement entsteht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/>
              <a:t>Nach einem Sprint beginnt direkt der Nächste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/>
              <a:t>Dauer soll immer identisch sein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25" y="677988"/>
            <a:ext cx="8521931" cy="37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0"/>
          <p:cNvSpPr txBox="1"/>
          <p:nvPr/>
        </p:nvSpPr>
        <p:spPr>
          <a:xfrm>
            <a:off x="311025" y="4465525"/>
            <a:ext cx="7570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Quelle: </a:t>
            </a:r>
            <a:r>
              <a:rPr lang="en" sz="1000" u="sng">
                <a:solidFill>
                  <a:srgbClr val="666666"/>
                </a:solidFill>
                <a:hlinkClick r:id="rId4"/>
              </a:rPr>
              <a:t>https://erfolgreich-projekte-leiten.de/scrum-prozess/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Daily Scrum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/>
              <a:t>Tägliches Meeting (maximal 15 Minuten lang) zu Beginn des Arbeitstages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/>
              <a:t>Jedes Teammitglied beantwortet folgende Fragen: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/>
              <a:t>Was habe ich seit dem letzten Daily Scrum erreicht?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/>
              <a:t>Was hat mich dabei behindert?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/>
              <a:t>Was werde ich bis zum nächsten Daily Scrum erreichen?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Woher kommt Scrum?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00" y="1186275"/>
            <a:ext cx="63216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Herausgegeben durch: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/>
              <a:t>Ken Schwaber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/>
              <a:t>Jeff Sutherland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Fakten: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17 Seitiger Guide zur Umsetzung von Scrum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Erste Ausgabe 2010, aktuellste 2017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Wird regelmäßig aktualisiert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mehreren Sprachen verfügbar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Demo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Demo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Scrum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Demo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25" y="677988"/>
            <a:ext cx="8521931" cy="37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5"/>
          <p:cNvSpPr txBox="1"/>
          <p:nvPr/>
        </p:nvSpPr>
        <p:spPr>
          <a:xfrm>
            <a:off x="311025" y="4465525"/>
            <a:ext cx="7570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Quelle: </a:t>
            </a:r>
            <a:r>
              <a:rPr lang="en" sz="1000" u="sng">
                <a:solidFill>
                  <a:srgbClr val="666666"/>
                </a:solidFill>
                <a:hlinkClick r:id="rId4"/>
              </a:rPr>
              <a:t>https://erfolgreich-projekte-leiten.de/scrum-prozess/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 Refinement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</a:t>
            </a:r>
            <a:r>
              <a:rPr lang="en"/>
              <a:t>Retrospective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 Refinement</a:t>
            </a:r>
            <a:endParaRPr/>
          </a:p>
        </p:txBody>
      </p:sp>
      <p:sp>
        <p:nvSpPr>
          <p:cNvPr id="263" name="Google Shape;263;p4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Fortlaufender Prozess zur Weiterentwicklung des Product Backlogs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Pflege von Einträgen des Product Backlog (Priorisierung, Spezifizieren, Hinzufügen, Löschen, etc.)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25" y="677988"/>
            <a:ext cx="8521931" cy="37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8"/>
          <p:cNvSpPr txBox="1"/>
          <p:nvPr/>
        </p:nvSpPr>
        <p:spPr>
          <a:xfrm>
            <a:off x="311025" y="4465525"/>
            <a:ext cx="7570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Quelle: </a:t>
            </a:r>
            <a:r>
              <a:rPr lang="en" sz="1000" u="sng">
                <a:solidFill>
                  <a:srgbClr val="666666"/>
                </a:solidFill>
                <a:hlinkClick r:id="rId4"/>
              </a:rPr>
              <a:t>https://erfolgreich-projekte-leiten.de/scrum-prozess/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275" name="Google Shape;275;p4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Am Ende jedes Sprints reflektiert das Scrum-Team seine Arbeitsweise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Verbesserungen werden in Aufgaben verpackt und dem Product-Backlog hinzugefügt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Demo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 Refinement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Demo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Auftrag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Review</a:t>
            </a:r>
            <a:endParaRPr/>
          </a:p>
        </p:txBody>
      </p:sp>
      <p:sp>
        <p:nvSpPr>
          <p:cNvPr id="291" name="Google Shape;291;p5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Das Inkrement wird geprüft =&gt; gegebenenfalls das Product Backlog angepasst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Scrum Team und Stakeholder besprechen Ergebnisse und nächste Schritte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Product Owner sammelt Feedback (fließt später ins Product Backlog mit ein)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again...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25" y="677988"/>
            <a:ext cx="8521931" cy="37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4"/>
          <p:cNvSpPr txBox="1"/>
          <p:nvPr/>
        </p:nvSpPr>
        <p:spPr>
          <a:xfrm>
            <a:off x="311025" y="4465525"/>
            <a:ext cx="7570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Quelle: </a:t>
            </a:r>
            <a:r>
              <a:rPr lang="en" sz="1000" u="sng">
                <a:solidFill>
                  <a:srgbClr val="666666"/>
                </a:solidFill>
                <a:hlinkClick r:id="rId4"/>
              </a:rPr>
              <a:t>https://erfolgreich-projekte-leiten.de/scrum-prozess/</a:t>
            </a:r>
            <a:endParaRPr sz="1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</a:t>
            </a:r>
            <a:endParaRPr/>
          </a:p>
        </p:txBody>
      </p:sp>
      <p:pic>
        <p:nvPicPr>
          <p:cNvPr id="313" name="Google Shape;31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238" y="677988"/>
            <a:ext cx="3787524" cy="378752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6"/>
          <p:cNvSpPr txBox="1"/>
          <p:nvPr/>
        </p:nvSpPr>
        <p:spPr>
          <a:xfrm>
            <a:off x="303300" y="4465500"/>
            <a:ext cx="87201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https://forms.office.com/Pages/ResponsePage.aspx?id=YSBbEGm2MUuSrCTTBNGV3JbEzG80-DxIj1MJbcJeCZVUMUFaM0Q0SjkwV0c3SlhDTDVXTkdFM0dXTC4u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DANKE!</a:t>
            </a:r>
            <a:endParaRPr/>
          </a:p>
        </p:txBody>
      </p:sp>
      <p:sp>
        <p:nvSpPr>
          <p:cNvPr id="320" name="Google Shape;320;p5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Raleway"/>
                <a:ea typeface="Raleway"/>
                <a:cs typeface="Raleway"/>
                <a:sym typeface="Raleway"/>
              </a:rPr>
              <a:t>FRAGEN?</a:t>
            </a:r>
            <a:endParaRPr b="1" sz="3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Quellen</a:t>
            </a:r>
            <a:endParaRPr/>
          </a:p>
        </p:txBody>
      </p:sp>
      <p:sp>
        <p:nvSpPr>
          <p:cNvPr id="326" name="Google Shape;326;p5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Scrum.org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Key2Agile.de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https://medium.com/@KnowledgeHut/agile-scrum-roles-and-responsibilities-8b019fec1d93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https://www.agile-heroes.de/trainings/scrum/was-ist-scrum/?gclid=EAIaIQobChMI0v_l1eeH5gIVCbSzCh16ZQhwEAAYAiAAEgLC4vD_BwE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Kick-Off Meeting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Product Backlog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400262" y="121135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trifft sich mit Stakeholder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Geordnete Auflistung der Anforderungen an das Produkt (Priorisierung)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Priorisierung nach: wirtschaftlichem Nutzen, Risiko &amp; Notwendigkeit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Jede Produkteigenschaft soll nach den INVEST Merkmalen aufgebaut sein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Verantwortlich für den maximalen Wert des Produkts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Ist rechenschaftspflichtig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Management des Product-Backlogs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Einträge klar formulieren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Sortierung der Ziele und Missionen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Kann als einziger Einträge im Product-Backlog ändern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Bekommt Wünsche der Stakeholder mitgeteilt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Gute Beziehung zu den Stakeholdern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Demo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Kick-Off Meeting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 vs. </a:t>
            </a:r>
            <a:r>
              <a:rPr lang="en"/>
              <a:t>Traditionell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