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 bwMode="auto">
          <a:xfrm>
            <a:off x="1887688" y="3791246"/>
            <a:ext cx="10304313" cy="2517479"/>
          </a:xfrm>
          <a:custGeom>
            <a:avLst/>
            <a:gdLst>
              <a:gd name="connsiteX0" fmla="*/ 0 w 10304313"/>
              <a:gd name="connsiteY0" fmla="*/ 0 h 2517479"/>
              <a:gd name="connsiteX1" fmla="*/ 10304313 w 10304313"/>
              <a:gd name="connsiteY1" fmla="*/ 0 h 2517479"/>
              <a:gd name="connsiteX2" fmla="*/ 10304313 w 10304313"/>
              <a:gd name="connsiteY2" fmla="*/ 2517479 h 2517479"/>
              <a:gd name="connsiteX3" fmla="*/ 0 w 10304313"/>
              <a:gd name="connsiteY3" fmla="*/ 2517479 h 251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04313" h="2517479" fill="norm" stroke="1" extrusionOk="0">
                <a:moveTo>
                  <a:pt x="0" y="0"/>
                </a:moveTo>
                <a:lnTo>
                  <a:pt x="10304313" y="0"/>
                </a:lnTo>
                <a:lnTo>
                  <a:pt x="10304313" y="2517479"/>
                </a:lnTo>
                <a:lnTo>
                  <a:pt x="0" y="25174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BE7F2F-AABE-4892-8D4C-C67BF5CA2C98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B63F60-ACF9-4F7B-8317-B93A3EF12787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 bwMode="auto">
          <a:xfrm>
            <a:off x="6862763" y="1485901"/>
            <a:ext cx="4112812" cy="4070327"/>
          </a:xfrm>
          <a:custGeom>
            <a:avLst/>
            <a:gdLst>
              <a:gd name="connsiteX0" fmla="*/ 0 w 4112812"/>
              <a:gd name="connsiteY0" fmla="*/ 0 h 4070327"/>
              <a:gd name="connsiteX1" fmla="*/ 4112812 w 4112812"/>
              <a:gd name="connsiteY1" fmla="*/ 0 h 4070327"/>
              <a:gd name="connsiteX2" fmla="*/ 4112812 w 4112812"/>
              <a:gd name="connsiteY2" fmla="*/ 4070327 h 4070327"/>
              <a:gd name="connsiteX3" fmla="*/ 0 w 4112812"/>
              <a:gd name="connsiteY3" fmla="*/ 4070327 h 407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812" h="4070327" fill="norm" stroke="1" extrusionOk="0">
                <a:moveTo>
                  <a:pt x="0" y="0"/>
                </a:moveTo>
                <a:lnTo>
                  <a:pt x="4112812" y="0"/>
                </a:lnTo>
                <a:lnTo>
                  <a:pt x="4112812" y="4070327"/>
                </a:lnTo>
                <a:lnTo>
                  <a:pt x="0" y="40703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 bwMode="auto">
          <a:xfrm>
            <a:off x="1067472" y="1313371"/>
            <a:ext cx="1326494" cy="2365700"/>
          </a:xfrm>
          <a:custGeom>
            <a:avLst/>
            <a:gdLst>
              <a:gd name="connsiteX0" fmla="*/ 173439 w 1326494"/>
              <a:gd name="connsiteY0" fmla="*/ 0 h 2365700"/>
              <a:gd name="connsiteX1" fmla="*/ 1153055 w 1326494"/>
              <a:gd name="connsiteY1" fmla="*/ 0 h 2365700"/>
              <a:gd name="connsiteX2" fmla="*/ 1326494 w 1326494"/>
              <a:gd name="connsiteY2" fmla="*/ 173439 h 2365700"/>
              <a:gd name="connsiteX3" fmla="*/ 1326494 w 1326494"/>
              <a:gd name="connsiteY3" fmla="*/ 2192261 h 2365700"/>
              <a:gd name="connsiteX4" fmla="*/ 1153055 w 1326494"/>
              <a:gd name="connsiteY4" fmla="*/ 2365700 h 2365700"/>
              <a:gd name="connsiteX5" fmla="*/ 173439 w 1326494"/>
              <a:gd name="connsiteY5" fmla="*/ 2365700 h 2365700"/>
              <a:gd name="connsiteX6" fmla="*/ 0 w 1326494"/>
              <a:gd name="connsiteY6" fmla="*/ 2192261 h 2365700"/>
              <a:gd name="connsiteX7" fmla="*/ 0 w 1326494"/>
              <a:gd name="connsiteY7" fmla="*/ 173439 h 2365700"/>
              <a:gd name="connsiteX8" fmla="*/ 173439 w 1326494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2365700" fill="norm" stroke="1" extrusionOk="0">
                <a:moveTo>
                  <a:pt x="173439" y="0"/>
                </a:moveTo>
                <a:lnTo>
                  <a:pt x="1153055" y="0"/>
                </a:lnTo>
                <a:cubicBezTo>
                  <a:pt x="1248843" y="0"/>
                  <a:pt x="1326494" y="77651"/>
                  <a:pt x="1326494" y="173439"/>
                </a:cubicBezTo>
                <a:lnTo>
                  <a:pt x="1326494" y="2192261"/>
                </a:lnTo>
                <a:cubicBezTo>
                  <a:pt x="1326494" y="2288049"/>
                  <a:pt x="1248843" y="2365700"/>
                  <a:pt x="1153055" y="2365700"/>
                </a:cubicBezTo>
                <a:lnTo>
                  <a:pt x="173439" y="2365700"/>
                </a:lnTo>
                <a:cubicBezTo>
                  <a:pt x="77651" y="2365700"/>
                  <a:pt x="0" y="2288049"/>
                  <a:pt x="0" y="2192261"/>
                </a:cubicBezTo>
                <a:lnTo>
                  <a:pt x="0" y="173439"/>
                </a:lnTo>
                <a:cubicBezTo>
                  <a:pt x="0" y="77651"/>
                  <a:pt x="77651" y="0"/>
                  <a:pt x="1734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 bwMode="auto">
          <a:xfrm>
            <a:off x="4063335" y="3939221"/>
            <a:ext cx="1326494" cy="2365700"/>
          </a:xfrm>
          <a:custGeom>
            <a:avLst/>
            <a:gdLst>
              <a:gd name="connsiteX0" fmla="*/ 179276 w 1326494"/>
              <a:gd name="connsiteY0" fmla="*/ 0 h 2365700"/>
              <a:gd name="connsiteX1" fmla="*/ 1147218 w 1326494"/>
              <a:gd name="connsiteY1" fmla="*/ 0 h 2365700"/>
              <a:gd name="connsiteX2" fmla="*/ 1326494 w 1326494"/>
              <a:gd name="connsiteY2" fmla="*/ 179276 h 2365700"/>
              <a:gd name="connsiteX3" fmla="*/ 1326494 w 1326494"/>
              <a:gd name="connsiteY3" fmla="*/ 2186424 h 2365700"/>
              <a:gd name="connsiteX4" fmla="*/ 1147218 w 1326494"/>
              <a:gd name="connsiteY4" fmla="*/ 2365700 h 2365700"/>
              <a:gd name="connsiteX5" fmla="*/ 179276 w 1326494"/>
              <a:gd name="connsiteY5" fmla="*/ 2365700 h 2365700"/>
              <a:gd name="connsiteX6" fmla="*/ 0 w 1326494"/>
              <a:gd name="connsiteY6" fmla="*/ 2186424 h 2365700"/>
              <a:gd name="connsiteX7" fmla="*/ 0 w 1326494"/>
              <a:gd name="connsiteY7" fmla="*/ 179276 h 2365700"/>
              <a:gd name="connsiteX8" fmla="*/ 179276 w 1326494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2365700" fill="norm" stroke="1" extrusionOk="0">
                <a:moveTo>
                  <a:pt x="179276" y="0"/>
                </a:moveTo>
                <a:lnTo>
                  <a:pt x="1147218" y="0"/>
                </a:lnTo>
                <a:cubicBezTo>
                  <a:pt x="1246229" y="0"/>
                  <a:pt x="1326494" y="80265"/>
                  <a:pt x="1326494" y="179276"/>
                </a:cubicBezTo>
                <a:lnTo>
                  <a:pt x="1326494" y="2186424"/>
                </a:lnTo>
                <a:cubicBezTo>
                  <a:pt x="1326494" y="2285435"/>
                  <a:pt x="1246229" y="2365700"/>
                  <a:pt x="1147218" y="2365700"/>
                </a:cubicBezTo>
                <a:lnTo>
                  <a:pt x="179276" y="2365700"/>
                </a:lnTo>
                <a:cubicBezTo>
                  <a:pt x="80265" y="2365700"/>
                  <a:pt x="0" y="2285435"/>
                  <a:pt x="0" y="2186424"/>
                </a:cubicBezTo>
                <a:lnTo>
                  <a:pt x="0" y="179276"/>
                </a:lnTo>
                <a:cubicBezTo>
                  <a:pt x="0" y="80265"/>
                  <a:pt x="80265" y="0"/>
                  <a:pt x="1792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2"/>
          </p:nvPr>
        </p:nvSpPr>
        <p:spPr bwMode="auto">
          <a:xfrm>
            <a:off x="7008065" y="5122071"/>
            <a:ext cx="2652988" cy="1182850"/>
          </a:xfrm>
          <a:custGeom>
            <a:avLst/>
            <a:gdLst>
              <a:gd name="connsiteX0" fmla="*/ 136714 w 2652988"/>
              <a:gd name="connsiteY0" fmla="*/ 0 h 1182850"/>
              <a:gd name="connsiteX1" fmla="*/ 2516274 w 2652988"/>
              <a:gd name="connsiteY1" fmla="*/ 0 h 1182850"/>
              <a:gd name="connsiteX2" fmla="*/ 2652988 w 2652988"/>
              <a:gd name="connsiteY2" fmla="*/ 136714 h 1182850"/>
              <a:gd name="connsiteX3" fmla="*/ 2652988 w 2652988"/>
              <a:gd name="connsiteY3" fmla="*/ 1046136 h 1182850"/>
              <a:gd name="connsiteX4" fmla="*/ 2516274 w 2652988"/>
              <a:gd name="connsiteY4" fmla="*/ 1182850 h 1182850"/>
              <a:gd name="connsiteX5" fmla="*/ 136714 w 2652988"/>
              <a:gd name="connsiteY5" fmla="*/ 1182850 h 1182850"/>
              <a:gd name="connsiteX6" fmla="*/ 0 w 2652988"/>
              <a:gd name="connsiteY6" fmla="*/ 1046136 h 1182850"/>
              <a:gd name="connsiteX7" fmla="*/ 0 w 2652988"/>
              <a:gd name="connsiteY7" fmla="*/ 136714 h 1182850"/>
              <a:gd name="connsiteX8" fmla="*/ 136714 w 2652988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988" h="1182850" fill="norm" stroke="1" extrusionOk="0">
                <a:moveTo>
                  <a:pt x="136714" y="0"/>
                </a:moveTo>
                <a:lnTo>
                  <a:pt x="2516274" y="0"/>
                </a:lnTo>
                <a:cubicBezTo>
                  <a:pt x="2591779" y="0"/>
                  <a:pt x="2652988" y="61209"/>
                  <a:pt x="2652988" y="136714"/>
                </a:cubicBezTo>
                <a:lnTo>
                  <a:pt x="2652988" y="1046136"/>
                </a:lnTo>
                <a:cubicBezTo>
                  <a:pt x="2652988" y="1121641"/>
                  <a:pt x="2591779" y="1182850"/>
                  <a:pt x="2516274" y="1182850"/>
                </a:cubicBezTo>
                <a:lnTo>
                  <a:pt x="136714" y="1182850"/>
                </a:lnTo>
                <a:cubicBezTo>
                  <a:pt x="61209" y="1182850"/>
                  <a:pt x="0" y="1121641"/>
                  <a:pt x="0" y="1046136"/>
                </a:cubicBezTo>
                <a:lnTo>
                  <a:pt x="0" y="136714"/>
                </a:lnTo>
                <a:cubicBezTo>
                  <a:pt x="0" y="61209"/>
                  <a:pt x="61209" y="0"/>
                  <a:pt x="136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3"/>
          </p:nvPr>
        </p:nvSpPr>
        <p:spPr bwMode="auto">
          <a:xfrm>
            <a:off x="6935128" y="1313371"/>
            <a:ext cx="2717036" cy="1182850"/>
          </a:xfrm>
          <a:custGeom>
            <a:avLst/>
            <a:gdLst>
              <a:gd name="connsiteX0" fmla="*/ 154220 w 2717037"/>
              <a:gd name="connsiteY0" fmla="*/ 0 h 1182850"/>
              <a:gd name="connsiteX1" fmla="*/ 2562817 w 2717037"/>
              <a:gd name="connsiteY1" fmla="*/ 0 h 1182850"/>
              <a:gd name="connsiteX2" fmla="*/ 2717037 w 2717037"/>
              <a:gd name="connsiteY2" fmla="*/ 154220 h 1182850"/>
              <a:gd name="connsiteX3" fmla="*/ 2717037 w 2717037"/>
              <a:gd name="connsiteY3" fmla="*/ 1028630 h 1182850"/>
              <a:gd name="connsiteX4" fmla="*/ 2562817 w 2717037"/>
              <a:gd name="connsiteY4" fmla="*/ 1182850 h 1182850"/>
              <a:gd name="connsiteX5" fmla="*/ 154220 w 2717037"/>
              <a:gd name="connsiteY5" fmla="*/ 1182850 h 1182850"/>
              <a:gd name="connsiteX6" fmla="*/ 0 w 2717037"/>
              <a:gd name="connsiteY6" fmla="*/ 1028630 h 1182850"/>
              <a:gd name="connsiteX7" fmla="*/ 0 w 2717037"/>
              <a:gd name="connsiteY7" fmla="*/ 154220 h 1182850"/>
              <a:gd name="connsiteX8" fmla="*/ 154220 w 2717037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037" h="1182850" fill="norm" stroke="1" extrusionOk="0">
                <a:moveTo>
                  <a:pt x="154220" y="0"/>
                </a:moveTo>
                <a:lnTo>
                  <a:pt x="2562817" y="0"/>
                </a:lnTo>
                <a:cubicBezTo>
                  <a:pt x="2647990" y="0"/>
                  <a:pt x="2717037" y="69047"/>
                  <a:pt x="2717037" y="154220"/>
                </a:cubicBezTo>
                <a:lnTo>
                  <a:pt x="2717037" y="1028630"/>
                </a:lnTo>
                <a:cubicBezTo>
                  <a:pt x="2717037" y="1113803"/>
                  <a:pt x="2647990" y="1182850"/>
                  <a:pt x="2562817" y="1182850"/>
                </a:cubicBezTo>
                <a:lnTo>
                  <a:pt x="154220" y="1182850"/>
                </a:lnTo>
                <a:cubicBezTo>
                  <a:pt x="69047" y="1182850"/>
                  <a:pt x="0" y="1113803"/>
                  <a:pt x="0" y="1028630"/>
                </a:cubicBezTo>
                <a:lnTo>
                  <a:pt x="0" y="154220"/>
                </a:lnTo>
                <a:cubicBezTo>
                  <a:pt x="0" y="69047"/>
                  <a:pt x="69047" y="0"/>
                  <a:pt x="154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4"/>
          </p:nvPr>
        </p:nvSpPr>
        <p:spPr bwMode="auto">
          <a:xfrm>
            <a:off x="2582082" y="1313371"/>
            <a:ext cx="1326494" cy="1182850"/>
          </a:xfrm>
          <a:custGeom>
            <a:avLst/>
            <a:gdLst>
              <a:gd name="connsiteX0" fmla="*/ 142782 w 1326494"/>
              <a:gd name="connsiteY0" fmla="*/ 0 h 1182850"/>
              <a:gd name="connsiteX1" fmla="*/ 1183712 w 1326494"/>
              <a:gd name="connsiteY1" fmla="*/ 0 h 1182850"/>
              <a:gd name="connsiteX2" fmla="*/ 1326494 w 1326494"/>
              <a:gd name="connsiteY2" fmla="*/ 142782 h 1182850"/>
              <a:gd name="connsiteX3" fmla="*/ 1326494 w 1326494"/>
              <a:gd name="connsiteY3" fmla="*/ 1040068 h 1182850"/>
              <a:gd name="connsiteX4" fmla="*/ 1183712 w 1326494"/>
              <a:gd name="connsiteY4" fmla="*/ 1182850 h 1182850"/>
              <a:gd name="connsiteX5" fmla="*/ 142782 w 1326494"/>
              <a:gd name="connsiteY5" fmla="*/ 1182850 h 1182850"/>
              <a:gd name="connsiteX6" fmla="*/ 0 w 1326494"/>
              <a:gd name="connsiteY6" fmla="*/ 1040068 h 1182850"/>
              <a:gd name="connsiteX7" fmla="*/ 0 w 1326494"/>
              <a:gd name="connsiteY7" fmla="*/ 142782 h 1182850"/>
              <a:gd name="connsiteX8" fmla="*/ 142782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 fill="norm" stroke="1" extrusionOk="0">
                <a:moveTo>
                  <a:pt x="142782" y="0"/>
                </a:moveTo>
                <a:lnTo>
                  <a:pt x="1183712" y="0"/>
                </a:lnTo>
                <a:cubicBezTo>
                  <a:pt x="1262568" y="0"/>
                  <a:pt x="1326494" y="63926"/>
                  <a:pt x="1326494" y="142782"/>
                </a:cubicBezTo>
                <a:lnTo>
                  <a:pt x="1326494" y="1040068"/>
                </a:lnTo>
                <a:cubicBezTo>
                  <a:pt x="1326494" y="1118924"/>
                  <a:pt x="1262568" y="1182850"/>
                  <a:pt x="1183712" y="1182850"/>
                </a:cubicBezTo>
                <a:lnTo>
                  <a:pt x="142782" y="1182850"/>
                </a:lnTo>
                <a:cubicBezTo>
                  <a:pt x="63926" y="1182850"/>
                  <a:pt x="0" y="1118924"/>
                  <a:pt x="0" y="1040068"/>
                </a:cubicBezTo>
                <a:lnTo>
                  <a:pt x="0" y="142782"/>
                </a:lnTo>
                <a:cubicBezTo>
                  <a:pt x="0" y="63926"/>
                  <a:pt x="63926" y="0"/>
                  <a:pt x="1427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 bwMode="auto">
          <a:xfrm>
            <a:off x="2582082" y="2626297"/>
            <a:ext cx="1326494" cy="1182850"/>
          </a:xfrm>
          <a:custGeom>
            <a:avLst/>
            <a:gdLst>
              <a:gd name="connsiteX0" fmla="*/ 123584 w 1326494"/>
              <a:gd name="connsiteY0" fmla="*/ 0 h 1182850"/>
              <a:gd name="connsiteX1" fmla="*/ 1202910 w 1326494"/>
              <a:gd name="connsiteY1" fmla="*/ 0 h 1182850"/>
              <a:gd name="connsiteX2" fmla="*/ 1326494 w 1326494"/>
              <a:gd name="connsiteY2" fmla="*/ 123584 h 1182850"/>
              <a:gd name="connsiteX3" fmla="*/ 1326494 w 1326494"/>
              <a:gd name="connsiteY3" fmla="*/ 1059266 h 1182850"/>
              <a:gd name="connsiteX4" fmla="*/ 1202910 w 1326494"/>
              <a:gd name="connsiteY4" fmla="*/ 1182850 h 1182850"/>
              <a:gd name="connsiteX5" fmla="*/ 123584 w 1326494"/>
              <a:gd name="connsiteY5" fmla="*/ 1182850 h 1182850"/>
              <a:gd name="connsiteX6" fmla="*/ 0 w 1326494"/>
              <a:gd name="connsiteY6" fmla="*/ 1059266 h 1182850"/>
              <a:gd name="connsiteX7" fmla="*/ 0 w 1326494"/>
              <a:gd name="connsiteY7" fmla="*/ 123584 h 1182850"/>
              <a:gd name="connsiteX8" fmla="*/ 123584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 fill="norm" stroke="1" extrusionOk="0">
                <a:moveTo>
                  <a:pt x="123584" y="0"/>
                </a:moveTo>
                <a:lnTo>
                  <a:pt x="1202910" y="0"/>
                </a:lnTo>
                <a:cubicBezTo>
                  <a:pt x="1271164" y="0"/>
                  <a:pt x="1326494" y="55330"/>
                  <a:pt x="1326494" y="123584"/>
                </a:cubicBezTo>
                <a:lnTo>
                  <a:pt x="1326494" y="1059266"/>
                </a:lnTo>
                <a:cubicBezTo>
                  <a:pt x="1326494" y="1127520"/>
                  <a:pt x="1271164" y="1182850"/>
                  <a:pt x="1202910" y="1182850"/>
                </a:cubicBezTo>
                <a:lnTo>
                  <a:pt x="123584" y="1182850"/>
                </a:lnTo>
                <a:cubicBezTo>
                  <a:pt x="55330" y="1182850"/>
                  <a:pt x="0" y="1127520"/>
                  <a:pt x="0" y="1059266"/>
                </a:cubicBezTo>
                <a:lnTo>
                  <a:pt x="0" y="123584"/>
                </a:lnTo>
                <a:cubicBezTo>
                  <a:pt x="0" y="55330"/>
                  <a:pt x="55330" y="0"/>
                  <a:pt x="1235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6"/>
          </p:nvPr>
        </p:nvSpPr>
        <p:spPr bwMode="auto">
          <a:xfrm>
            <a:off x="9798036" y="3799535"/>
            <a:ext cx="1326494" cy="1182850"/>
          </a:xfrm>
          <a:custGeom>
            <a:avLst/>
            <a:gdLst>
              <a:gd name="connsiteX0" fmla="*/ 125039 w 1326494"/>
              <a:gd name="connsiteY0" fmla="*/ 0 h 1182850"/>
              <a:gd name="connsiteX1" fmla="*/ 1201455 w 1326494"/>
              <a:gd name="connsiteY1" fmla="*/ 0 h 1182850"/>
              <a:gd name="connsiteX2" fmla="*/ 1326494 w 1326494"/>
              <a:gd name="connsiteY2" fmla="*/ 125039 h 1182850"/>
              <a:gd name="connsiteX3" fmla="*/ 1326494 w 1326494"/>
              <a:gd name="connsiteY3" fmla="*/ 1057811 h 1182850"/>
              <a:gd name="connsiteX4" fmla="*/ 1201455 w 1326494"/>
              <a:gd name="connsiteY4" fmla="*/ 1182850 h 1182850"/>
              <a:gd name="connsiteX5" fmla="*/ 125039 w 1326494"/>
              <a:gd name="connsiteY5" fmla="*/ 1182850 h 1182850"/>
              <a:gd name="connsiteX6" fmla="*/ 0 w 1326494"/>
              <a:gd name="connsiteY6" fmla="*/ 1057811 h 1182850"/>
              <a:gd name="connsiteX7" fmla="*/ 0 w 1326494"/>
              <a:gd name="connsiteY7" fmla="*/ 125039 h 1182850"/>
              <a:gd name="connsiteX8" fmla="*/ 125039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 fill="norm" stroke="1" extrusionOk="0">
                <a:moveTo>
                  <a:pt x="125039" y="0"/>
                </a:moveTo>
                <a:lnTo>
                  <a:pt x="1201455" y="0"/>
                </a:lnTo>
                <a:cubicBezTo>
                  <a:pt x="1270512" y="0"/>
                  <a:pt x="1326494" y="55982"/>
                  <a:pt x="1326494" y="125039"/>
                </a:cubicBezTo>
                <a:lnTo>
                  <a:pt x="1326494" y="1057811"/>
                </a:lnTo>
                <a:cubicBezTo>
                  <a:pt x="1326494" y="1126868"/>
                  <a:pt x="1270512" y="1182850"/>
                  <a:pt x="1201455" y="1182850"/>
                </a:cubicBezTo>
                <a:lnTo>
                  <a:pt x="125039" y="1182850"/>
                </a:lnTo>
                <a:cubicBezTo>
                  <a:pt x="55982" y="1182850"/>
                  <a:pt x="0" y="1126868"/>
                  <a:pt x="0" y="1057811"/>
                </a:cubicBezTo>
                <a:lnTo>
                  <a:pt x="0" y="125039"/>
                </a:lnTo>
                <a:cubicBezTo>
                  <a:pt x="0" y="55982"/>
                  <a:pt x="55982" y="0"/>
                  <a:pt x="1250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7"/>
          </p:nvPr>
        </p:nvSpPr>
        <p:spPr bwMode="auto">
          <a:xfrm>
            <a:off x="9798034" y="5122071"/>
            <a:ext cx="1326494" cy="1182850"/>
          </a:xfrm>
          <a:custGeom>
            <a:avLst/>
            <a:gdLst>
              <a:gd name="connsiteX0" fmla="*/ 101701 w 1326494"/>
              <a:gd name="connsiteY0" fmla="*/ 0 h 1182850"/>
              <a:gd name="connsiteX1" fmla="*/ 1224793 w 1326494"/>
              <a:gd name="connsiteY1" fmla="*/ 0 h 1182850"/>
              <a:gd name="connsiteX2" fmla="*/ 1326494 w 1326494"/>
              <a:gd name="connsiteY2" fmla="*/ 101701 h 1182850"/>
              <a:gd name="connsiteX3" fmla="*/ 1326494 w 1326494"/>
              <a:gd name="connsiteY3" fmla="*/ 1081149 h 1182850"/>
              <a:gd name="connsiteX4" fmla="*/ 1224793 w 1326494"/>
              <a:gd name="connsiteY4" fmla="*/ 1182850 h 1182850"/>
              <a:gd name="connsiteX5" fmla="*/ 101701 w 1326494"/>
              <a:gd name="connsiteY5" fmla="*/ 1182850 h 1182850"/>
              <a:gd name="connsiteX6" fmla="*/ 0 w 1326494"/>
              <a:gd name="connsiteY6" fmla="*/ 1081149 h 1182850"/>
              <a:gd name="connsiteX7" fmla="*/ 0 w 1326494"/>
              <a:gd name="connsiteY7" fmla="*/ 101701 h 1182850"/>
              <a:gd name="connsiteX8" fmla="*/ 101701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 fill="norm" stroke="1" extrusionOk="0">
                <a:moveTo>
                  <a:pt x="101701" y="0"/>
                </a:moveTo>
                <a:lnTo>
                  <a:pt x="1224793" y="0"/>
                </a:lnTo>
                <a:cubicBezTo>
                  <a:pt x="1280961" y="0"/>
                  <a:pt x="1326494" y="45533"/>
                  <a:pt x="1326494" y="101701"/>
                </a:cubicBezTo>
                <a:lnTo>
                  <a:pt x="1326494" y="1081149"/>
                </a:lnTo>
                <a:cubicBezTo>
                  <a:pt x="1326494" y="1137317"/>
                  <a:pt x="1280961" y="1182850"/>
                  <a:pt x="1224793" y="1182850"/>
                </a:cubicBezTo>
                <a:lnTo>
                  <a:pt x="101701" y="1182850"/>
                </a:lnTo>
                <a:cubicBezTo>
                  <a:pt x="45533" y="1182850"/>
                  <a:pt x="0" y="1137317"/>
                  <a:pt x="0" y="1081149"/>
                </a:cubicBezTo>
                <a:lnTo>
                  <a:pt x="0" y="101701"/>
                </a:lnTo>
                <a:cubicBezTo>
                  <a:pt x="0" y="45533"/>
                  <a:pt x="45533" y="0"/>
                  <a:pt x="1017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8"/>
          </p:nvPr>
        </p:nvSpPr>
        <p:spPr bwMode="auto">
          <a:xfrm>
            <a:off x="5526812" y="2626297"/>
            <a:ext cx="2652988" cy="2365700"/>
          </a:xfrm>
          <a:custGeom>
            <a:avLst/>
            <a:gdLst>
              <a:gd name="connsiteX0" fmla="*/ 142131 w 2652988"/>
              <a:gd name="connsiteY0" fmla="*/ 0 h 2365700"/>
              <a:gd name="connsiteX1" fmla="*/ 2510857 w 2652988"/>
              <a:gd name="connsiteY1" fmla="*/ 0 h 2365700"/>
              <a:gd name="connsiteX2" fmla="*/ 2652988 w 2652988"/>
              <a:gd name="connsiteY2" fmla="*/ 142131 h 2365700"/>
              <a:gd name="connsiteX3" fmla="*/ 2652988 w 2652988"/>
              <a:gd name="connsiteY3" fmla="*/ 2223569 h 2365700"/>
              <a:gd name="connsiteX4" fmla="*/ 2510857 w 2652988"/>
              <a:gd name="connsiteY4" fmla="*/ 2365700 h 2365700"/>
              <a:gd name="connsiteX5" fmla="*/ 142131 w 2652988"/>
              <a:gd name="connsiteY5" fmla="*/ 2365700 h 2365700"/>
              <a:gd name="connsiteX6" fmla="*/ 0 w 2652988"/>
              <a:gd name="connsiteY6" fmla="*/ 2223569 h 2365700"/>
              <a:gd name="connsiteX7" fmla="*/ 0 w 2652988"/>
              <a:gd name="connsiteY7" fmla="*/ 142131 h 2365700"/>
              <a:gd name="connsiteX8" fmla="*/ 142131 w 2652988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988" h="2365700" fill="norm" stroke="1" extrusionOk="0">
                <a:moveTo>
                  <a:pt x="142131" y="0"/>
                </a:moveTo>
                <a:lnTo>
                  <a:pt x="2510857" y="0"/>
                </a:lnTo>
                <a:cubicBezTo>
                  <a:pt x="2589354" y="0"/>
                  <a:pt x="2652988" y="63634"/>
                  <a:pt x="2652988" y="142131"/>
                </a:cubicBezTo>
                <a:lnTo>
                  <a:pt x="2652988" y="2223569"/>
                </a:lnTo>
                <a:cubicBezTo>
                  <a:pt x="2652988" y="2302066"/>
                  <a:pt x="2589354" y="2365700"/>
                  <a:pt x="2510857" y="2365700"/>
                </a:cubicBezTo>
                <a:lnTo>
                  <a:pt x="142131" y="2365700"/>
                </a:lnTo>
                <a:cubicBezTo>
                  <a:pt x="63634" y="2365700"/>
                  <a:pt x="0" y="2302066"/>
                  <a:pt x="0" y="2223569"/>
                </a:cubicBezTo>
                <a:lnTo>
                  <a:pt x="0" y="142131"/>
                </a:lnTo>
                <a:cubicBezTo>
                  <a:pt x="0" y="63634"/>
                  <a:pt x="63634" y="0"/>
                  <a:pt x="142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 bwMode="auto">
          <a:xfrm>
            <a:off x="7394575" y="1114425"/>
            <a:ext cx="2228850" cy="4700588"/>
          </a:xfrm>
          <a:custGeom>
            <a:avLst/>
            <a:gdLst>
              <a:gd name="connsiteX0" fmla="*/ 219074 w 2228850"/>
              <a:gd name="connsiteY0" fmla="*/ 0 h 4700588"/>
              <a:gd name="connsiteX1" fmla="*/ 2009776 w 2228850"/>
              <a:gd name="connsiteY1" fmla="*/ 0 h 4700588"/>
              <a:gd name="connsiteX2" fmla="*/ 2228850 w 2228850"/>
              <a:gd name="connsiteY2" fmla="*/ 219074 h 4700588"/>
              <a:gd name="connsiteX3" fmla="*/ 2228850 w 2228850"/>
              <a:gd name="connsiteY3" fmla="*/ 4481514 h 4700588"/>
              <a:gd name="connsiteX4" fmla="*/ 2009776 w 2228850"/>
              <a:gd name="connsiteY4" fmla="*/ 4700588 h 4700588"/>
              <a:gd name="connsiteX5" fmla="*/ 219074 w 2228850"/>
              <a:gd name="connsiteY5" fmla="*/ 4700588 h 4700588"/>
              <a:gd name="connsiteX6" fmla="*/ 0 w 2228850"/>
              <a:gd name="connsiteY6" fmla="*/ 4481514 h 4700588"/>
              <a:gd name="connsiteX7" fmla="*/ 0 w 2228850"/>
              <a:gd name="connsiteY7" fmla="*/ 219074 h 4700588"/>
              <a:gd name="connsiteX8" fmla="*/ 219074 w 2228850"/>
              <a:gd name="connsiteY8" fmla="*/ 0 h 470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8850" h="4700588" fill="norm" stroke="1" extrusionOk="0">
                <a:moveTo>
                  <a:pt x="219074" y="0"/>
                </a:moveTo>
                <a:lnTo>
                  <a:pt x="2009776" y="0"/>
                </a:lnTo>
                <a:cubicBezTo>
                  <a:pt x="2130767" y="0"/>
                  <a:pt x="2228850" y="98083"/>
                  <a:pt x="2228850" y="219074"/>
                </a:cubicBezTo>
                <a:lnTo>
                  <a:pt x="2228850" y="4481514"/>
                </a:lnTo>
                <a:cubicBezTo>
                  <a:pt x="2228850" y="4602505"/>
                  <a:pt x="2130767" y="4700588"/>
                  <a:pt x="2009776" y="4700588"/>
                </a:cubicBezTo>
                <a:lnTo>
                  <a:pt x="219074" y="4700588"/>
                </a:lnTo>
                <a:cubicBezTo>
                  <a:pt x="98083" y="4700588"/>
                  <a:pt x="0" y="4602505"/>
                  <a:pt x="0" y="4481514"/>
                </a:cubicBezTo>
                <a:lnTo>
                  <a:pt x="0" y="219074"/>
                </a:lnTo>
                <a:cubicBezTo>
                  <a:pt x="0" y="98083"/>
                  <a:pt x="98083" y="0"/>
                  <a:pt x="2190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 bwMode="auto">
          <a:xfrm>
            <a:off x="1629558" y="1637104"/>
            <a:ext cx="2546597" cy="4103585"/>
          </a:xfrm>
          <a:custGeom>
            <a:avLst/>
            <a:gdLst>
              <a:gd name="connsiteX0" fmla="*/ 0 w 2801257"/>
              <a:gd name="connsiteY0" fmla="*/ 0 h 4513943"/>
              <a:gd name="connsiteX1" fmla="*/ 2801257 w 2801257"/>
              <a:gd name="connsiteY1" fmla="*/ 0 h 4513943"/>
              <a:gd name="connsiteX2" fmla="*/ 2801257 w 2801257"/>
              <a:gd name="connsiteY2" fmla="*/ 4513943 h 4513943"/>
              <a:gd name="connsiteX3" fmla="*/ 0 w 2801257"/>
              <a:gd name="connsiteY3" fmla="*/ 4513943 h 4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4513943" fill="norm" stroke="1" extrusionOk="0">
                <a:moveTo>
                  <a:pt x="0" y="0"/>
                </a:moveTo>
                <a:lnTo>
                  <a:pt x="2801257" y="0"/>
                </a:lnTo>
                <a:lnTo>
                  <a:pt x="2801257" y="4513943"/>
                </a:lnTo>
                <a:lnTo>
                  <a:pt x="0" y="4513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 bwMode="auto">
          <a:xfrm>
            <a:off x="4822701" y="1637104"/>
            <a:ext cx="2546597" cy="4103585"/>
          </a:xfrm>
          <a:custGeom>
            <a:avLst/>
            <a:gdLst>
              <a:gd name="connsiteX0" fmla="*/ 0 w 2801257"/>
              <a:gd name="connsiteY0" fmla="*/ 0 h 4513943"/>
              <a:gd name="connsiteX1" fmla="*/ 2801257 w 2801257"/>
              <a:gd name="connsiteY1" fmla="*/ 0 h 4513943"/>
              <a:gd name="connsiteX2" fmla="*/ 2801257 w 2801257"/>
              <a:gd name="connsiteY2" fmla="*/ 4513943 h 4513943"/>
              <a:gd name="connsiteX3" fmla="*/ 0 w 2801257"/>
              <a:gd name="connsiteY3" fmla="*/ 4513943 h 4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4513943" fill="norm" stroke="1" extrusionOk="0">
                <a:moveTo>
                  <a:pt x="0" y="0"/>
                </a:moveTo>
                <a:lnTo>
                  <a:pt x="2801257" y="0"/>
                </a:lnTo>
                <a:lnTo>
                  <a:pt x="2801257" y="4513943"/>
                </a:lnTo>
                <a:lnTo>
                  <a:pt x="0" y="4513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 bwMode="auto">
          <a:xfrm>
            <a:off x="8015845" y="1637104"/>
            <a:ext cx="2546597" cy="4103585"/>
          </a:xfrm>
          <a:custGeom>
            <a:avLst/>
            <a:gdLst>
              <a:gd name="connsiteX0" fmla="*/ 0 w 2801257"/>
              <a:gd name="connsiteY0" fmla="*/ 0 h 4513943"/>
              <a:gd name="connsiteX1" fmla="*/ 2801257 w 2801257"/>
              <a:gd name="connsiteY1" fmla="*/ 0 h 4513943"/>
              <a:gd name="connsiteX2" fmla="*/ 2801257 w 2801257"/>
              <a:gd name="connsiteY2" fmla="*/ 4513943 h 4513943"/>
              <a:gd name="connsiteX3" fmla="*/ 0 w 2801257"/>
              <a:gd name="connsiteY3" fmla="*/ 4513943 h 4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257" h="4513943" fill="norm" stroke="1" extrusionOk="0">
                <a:moveTo>
                  <a:pt x="0" y="0"/>
                </a:moveTo>
                <a:lnTo>
                  <a:pt x="2801257" y="0"/>
                </a:lnTo>
                <a:lnTo>
                  <a:pt x="2801257" y="4513943"/>
                </a:lnTo>
                <a:lnTo>
                  <a:pt x="0" y="4513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E73DED-D42D-4CD6-AD34-A736FCCC5C54}" type="datetimeFigureOut">
              <a:rPr lang="en-IN"/>
              <a:t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89DF61-15AC-4AC2-AA3B-80B6B126963C}" type="slidenum">
              <a:rPr lang="en-IN"/>
              <a:t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9370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49745" y="-387457"/>
            <a:ext cx="5828008" cy="6489915"/>
          </a:xfrm>
          <a:prstGeom prst="rect">
            <a:avLst/>
          </a:prstGeom>
        </p:spPr>
      </p:pic>
      <p:pic>
        <p:nvPicPr>
          <p:cNvPr id="19161215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00437" y="1247774"/>
            <a:ext cx="5191124" cy="4362449"/>
          </a:xfrm>
          <a:prstGeom prst="rect">
            <a:avLst/>
          </a:prstGeom>
        </p:spPr>
      </p:pic>
      <p:sp>
        <p:nvSpPr>
          <p:cNvPr id="216733238" name=""/>
          <p:cNvSpPr/>
          <p:nvPr/>
        </p:nvSpPr>
        <p:spPr bwMode="auto">
          <a:xfrm flipH="0" flipV="0">
            <a:off x="4046312" y="5669369"/>
            <a:ext cx="4100165" cy="9144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 w="15773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SMS </a:t>
            </a:r>
            <a:r>
              <a:rPr sz="5400" b="1">
                <a:ln w="1270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CAMERA</a:t>
            </a: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7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937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916121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91612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91612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3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673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2000" fill="hold"/>
                                        <p:tgtEl>
                                          <p:spTgt spid="21673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605583" name=""/>
          <p:cNvSpPr/>
          <p:nvPr/>
        </p:nvSpPr>
        <p:spPr bwMode="auto">
          <a:xfrm flipH="0" flipV="0">
            <a:off x="-1503000" y="685800"/>
            <a:ext cx="18173700" cy="6553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>
                  <a:lumMod val="10000"/>
                  <a:alpha val="81000"/>
                </a:schemeClr>
              </a:gs>
              <a:gs pos="100000">
                <a:srgbClr val="FFFFFF">
                  <a:alpha val="81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374308989" name="Straight Connector 12"/>
          <p:cNvCxnSpPr>
            <a:cxnSpLocks/>
          </p:cNvCxnSpPr>
          <p:nvPr/>
        </p:nvCxnSpPr>
        <p:spPr bwMode="auto">
          <a:xfrm>
            <a:off x="0" y="6308724"/>
            <a:ext cx="965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879959" name=""/>
          <p:cNvPicPr>
            <a:picLocks noChangeAspect="1"/>
          </p:cNvPicPr>
          <p:nvPr/>
        </p:nvPicPr>
        <p:blipFill>
          <a:blip r:embed="rId2"/>
          <a:srcRect l="0" t="22643" r="0" b="0"/>
          <a:stretch/>
        </p:blipFill>
        <p:spPr bwMode="auto">
          <a:xfrm flipH="0" flipV="0">
            <a:off x="1525949" y="1619249"/>
            <a:ext cx="9597435" cy="4419040"/>
          </a:xfrm>
          <a:prstGeom prst="rect">
            <a:avLst/>
          </a:prstGeom>
        </p:spPr>
      </p:pic>
      <p:sp>
        <p:nvSpPr>
          <p:cNvPr id="1782503427" name=""/>
          <p:cNvSpPr txBox="1"/>
          <p:nvPr/>
        </p:nvSpPr>
        <p:spPr bwMode="auto">
          <a:xfrm flipH="0" flipV="0">
            <a:off x="802049" y="76199"/>
            <a:ext cx="10384445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>
                <a:solidFill>
                  <a:schemeClr val="bg1"/>
                </a:solidFill>
              </a:rPr>
              <a:t>Diagramma di stato: impostazione PWD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06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825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825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368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262773" name=""/>
          <p:cNvSpPr/>
          <p:nvPr/>
        </p:nvSpPr>
        <p:spPr bwMode="auto">
          <a:xfrm flipH="0" flipV="0">
            <a:off x="-1674450" y="-571500"/>
            <a:ext cx="18173700" cy="110489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>
                  <a:lumMod val="10000"/>
                  <a:alpha val="81000"/>
                </a:schemeClr>
              </a:gs>
              <a:gs pos="53000">
                <a:srgbClr val="FFFFFF">
                  <a:alpha val="81000"/>
                </a:srgbClr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401607589" name="Straight Connector 12"/>
          <p:cNvCxnSpPr>
            <a:cxnSpLocks/>
          </p:cNvCxnSpPr>
          <p:nvPr/>
        </p:nvCxnSpPr>
        <p:spPr bwMode="auto">
          <a:xfrm>
            <a:off x="0" y="6308724"/>
            <a:ext cx="965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8553639" name=""/>
          <p:cNvSpPr/>
          <p:nvPr/>
        </p:nvSpPr>
        <p:spPr bwMode="auto">
          <a:xfrm flipH="0" flipV="0">
            <a:off x="-1503000" y="-571500"/>
            <a:ext cx="18173700" cy="182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>
                  <a:lumMod val="10000"/>
                  <a:alpha val="81000"/>
                </a:schemeClr>
              </a:gs>
              <a:gs pos="100000">
                <a:srgbClr val="FFFFFF">
                  <a:alpha val="81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746271480" name=""/>
          <p:cNvPicPr>
            <a:picLocks noChangeAspect="1"/>
          </p:cNvPicPr>
          <p:nvPr/>
        </p:nvPicPr>
        <p:blipFill>
          <a:blip r:embed="rId2"/>
          <a:srcRect l="0" t="0" r="0" b="47100"/>
          <a:stretch/>
        </p:blipFill>
        <p:spPr bwMode="auto">
          <a:xfrm flipH="0" flipV="0">
            <a:off x="-714543" y="899195"/>
            <a:ext cx="7784044" cy="5409528"/>
          </a:xfrm>
          <a:prstGeom prst="rect">
            <a:avLst/>
          </a:prstGeom>
        </p:spPr>
      </p:pic>
      <p:sp>
        <p:nvSpPr>
          <p:cNvPr id="33406163" name=""/>
          <p:cNvSpPr txBox="1"/>
          <p:nvPr/>
        </p:nvSpPr>
        <p:spPr bwMode="auto">
          <a:xfrm flipH="0" flipV="0">
            <a:off x="-54144" y="76199"/>
            <a:ext cx="12096763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>
                <a:solidFill>
                  <a:schemeClr val="bg1"/>
                </a:solidFill>
              </a:rPr>
              <a:t>Diagramma di attivita’: scattare una foto</a:t>
            </a:r>
            <a:endParaRPr sz="4800" b="1">
              <a:solidFill>
                <a:schemeClr val="bg1"/>
              </a:solidFill>
            </a:endParaRPr>
          </a:p>
        </p:txBody>
      </p:sp>
      <p:pic>
        <p:nvPicPr>
          <p:cNvPr id="1344166545" name=""/>
          <p:cNvPicPr>
            <a:picLocks noChangeAspect="1"/>
          </p:cNvPicPr>
          <p:nvPr/>
        </p:nvPicPr>
        <p:blipFill>
          <a:blip r:embed="rId2"/>
          <a:srcRect l="0" t="52278" r="0" b="0"/>
          <a:stretch/>
        </p:blipFill>
        <p:spPr bwMode="auto">
          <a:xfrm flipH="0" flipV="0">
            <a:off x="5051268" y="1352549"/>
            <a:ext cx="6991349" cy="4879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26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226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40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40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7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627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6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34416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837338" name=""/>
          <p:cNvSpPr/>
          <p:nvPr/>
        </p:nvSpPr>
        <p:spPr bwMode="auto">
          <a:xfrm>
            <a:off x="3672706" y="1432319"/>
            <a:ext cx="4848926" cy="42062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 w="12700">
                  <a:solidFill>
                    <a:schemeClr val="accent5">
                      <a:lumMod val="75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</a:gsLst>
                  <a:lin ang="0" scaled="1"/>
                </a:gradFill>
              </a:rPr>
              <a:t>Sviluppato da:</a:t>
            </a: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pattFill prst="dashUpDiag">
                <a:fgClr>
                  <a:schemeClr val="tx1"/>
                </a:fgClr>
                <a:bgClr>
                  <a:srgbClr val="FFFFFF"/>
                </a:bgClr>
              </a:pattFill>
            </a:endParaRPr>
          </a:p>
          <a:p>
            <a:pPr algn="ctr">
              <a:defRPr/>
            </a:pP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pattFill prst="dashUpDiag">
                <a:fgClr>
                  <a:schemeClr val="tx1"/>
                </a:fgClr>
                <a:bgClr>
                  <a:srgbClr val="FFFFFF"/>
                </a:bgClr>
              </a:pattFill>
            </a:endParaRPr>
          </a:p>
          <a:p>
            <a:pPr algn="ctr">
              <a:defRPr/>
            </a:pPr>
            <a:r>
              <a:rPr sz="5400" b="1">
                <a:ln w="15773">
                  <a:solidFill>
                    <a:schemeClr val="accent6">
                      <a:lumMod val="50000"/>
                    </a:schemeClr>
                  </a:solidFill>
                </a:ln>
                <a:pattFill prst="cross">
                  <a:fgClr>
                    <a:schemeClr val="tx1"/>
                  </a:fgClr>
                  <a:bgClr>
                    <a:srgbClr val="FFFFFF"/>
                  </a:bgClr>
                </a:pattFill>
              </a:rPr>
              <a:t>Loris Simonetti</a:t>
            </a: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pattFill prst="cross">
                <a:fgClr>
                  <a:schemeClr val="tx1"/>
                </a:fgClr>
                <a:bgClr>
                  <a:srgbClr val="FFFFFF"/>
                </a:bgClr>
              </a:pattFill>
            </a:endParaRPr>
          </a:p>
          <a:p>
            <a:pPr algn="ctr">
              <a:defRPr/>
            </a:pPr>
            <a:r>
              <a:rPr sz="5400" b="1">
                <a:ln w="15773">
                  <a:solidFill>
                    <a:schemeClr val="accent6">
                      <a:lumMod val="50000"/>
                    </a:schemeClr>
                  </a:solidFill>
                </a:ln>
                <a:pattFill prst="cross">
                  <a:fgClr>
                    <a:schemeClr val="tx1"/>
                  </a:fgClr>
                  <a:bgClr>
                    <a:srgbClr val="FFFFFF"/>
                  </a:bgClr>
                </a:pattFill>
              </a:rPr>
              <a:t>matr. 333948</a:t>
            </a: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pattFill prst="cross">
                <a:fgClr>
                  <a:schemeClr val="tx1"/>
                </a:fgClr>
                <a:bgClr>
                  <a:srgbClr val="FFFFFF"/>
                </a:bgClr>
              </a:pattFill>
            </a:endParaRPr>
          </a:p>
          <a:p>
            <a:pPr algn="ctr">
              <a:defRPr/>
            </a:pPr>
            <a:r>
              <a:rPr sz="5400" b="1">
                <a:ln w="15773">
                  <a:solidFill>
                    <a:schemeClr val="accent6">
                      <a:lumMod val="50000"/>
                    </a:schemeClr>
                  </a:solidFill>
                </a:ln>
                <a:pattFill prst="cross">
                  <a:fgClr>
                    <a:schemeClr val="tx1"/>
                  </a:fgClr>
                  <a:bgClr>
                    <a:srgbClr val="FFFFFF"/>
                  </a:bgClr>
                </a:pattFill>
              </a:rPr>
              <a:t>Anno 2021-2022</a:t>
            </a: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pattFill prst="cross">
                <a:fgClr>
                  <a:schemeClr val="tx1"/>
                </a:fgClr>
                <a:bgClr>
                  <a:srgbClr val="FFFFFF"/>
                </a:bgClr>
              </a:patt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24837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2483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2483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483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 bwMode="auto">
          <a:xfrm>
            <a:off x="658177" y="700661"/>
            <a:ext cx="6014433" cy="3046613"/>
            <a:chOff x="0" y="0"/>
            <a:chExt cx="6014433" cy="3046613"/>
          </a:xfrm>
        </p:grpSpPr>
        <p:sp>
          <p:nvSpPr>
            <p:cNvPr id="7" name="TextBox 6"/>
            <p:cNvSpPr txBox="1"/>
            <p:nvPr/>
          </p:nvSpPr>
          <p:spPr bwMode="auto">
            <a:xfrm rot="0" flipH="0" flipV="0">
              <a:off x="948901" y="2380589"/>
              <a:ext cx="2672445" cy="448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IN" i="0">
                  <a:solidFill>
                    <a:schemeClr val="bg1">
                      <a:lumMod val="95000"/>
                    </a:schemeClr>
                  </a:solidFill>
                  <a:latin typeface="Inter V"/>
                  <a:ea typeface="Inter V"/>
                  <a:cs typeface="Inter V"/>
                </a:rPr>
                <a:t>Scattare una foto</a:t>
              </a:r>
              <a:endParaRPr lang="en-IN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5559" y="2162657"/>
              <a:ext cx="906498" cy="88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IN" sz="4000" i="0">
                  <a:solidFill>
                    <a:schemeClr val="bg1">
                      <a:lumMod val="85000"/>
                    </a:schemeClr>
                  </a:solidFill>
                  <a:latin typeface="Inter Medium"/>
                  <a:ea typeface="Inter Medium"/>
                  <a:cs typeface="Inter Medium"/>
                </a:rPr>
                <a:t>1</a:t>
              </a:r>
              <a:endParaRPr lang="en-IN" sz="4000">
                <a:solidFill>
                  <a:schemeClr val="bg1">
                    <a:lumMod val="85000"/>
                  </a:schemeClr>
                </a:solidFill>
                <a:latin typeface="Inter Medium"/>
                <a:ea typeface="Inter Medium"/>
                <a:cs typeface="Inter Medium"/>
              </a:endParaRPr>
            </a:p>
          </p:txBody>
        </p:sp>
        <p:grpSp>
          <p:nvGrpSpPr>
            <p:cNvPr id="19" name="Group 18"/>
            <p:cNvGrpSpPr/>
            <p:nvPr/>
          </p:nvGrpSpPr>
          <p:grpSpPr bwMode="auto">
            <a:xfrm>
              <a:off x="0" y="0"/>
              <a:ext cx="6014433" cy="2130326"/>
              <a:chOff x="0" y="0"/>
              <a:chExt cx="6014433" cy="2130326"/>
            </a:xfrm>
          </p:grpSpPr>
          <p:sp>
            <p:nvSpPr>
              <p:cNvPr id="5" name="TextBox 4"/>
              <p:cNvSpPr txBox="1"/>
              <p:nvPr/>
            </p:nvSpPr>
            <p:spPr bwMode="auto">
              <a:xfrm>
                <a:off x="35559" y="1404866"/>
                <a:ext cx="5978873" cy="72545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prstTxWarp prst="textNoShape"/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IN" sz="1600" i="0">
                    <a:solidFill>
                      <a:schemeClr val="bg1">
                        <a:lumMod val="95000"/>
                      </a:schemeClr>
                    </a:solidFill>
                    <a:latin typeface="Inter V Light"/>
                    <a:ea typeface="Inter V Light"/>
                    <a:cs typeface="Inter V Light"/>
                  </a:rPr>
                  <a:t>Una app che attraverso l’invio di speciali SMS, permetta il controllo remoto di alcune funzioni multimediali:</a:t>
                </a:r>
                <a:endParaRPr lang="en-IN" sz="1600">
                  <a:solidFill>
                    <a:schemeClr val="bg1">
                      <a:lumMod val="95000"/>
                    </a:schemeClr>
                  </a:solidFill>
                  <a:latin typeface="Inter V Light"/>
                  <a:ea typeface="Inter V Light"/>
                  <a:cs typeface="Inter V Ligh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 bwMode="auto">
              <a:xfrm>
                <a:off x="0" y="0"/>
                <a:ext cx="5403665" cy="167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IN" sz="8000" i="0">
                    <a:solidFill>
                      <a:schemeClr val="bg1">
                        <a:lumMod val="95000"/>
                      </a:schemeClr>
                    </a:solidFill>
                    <a:latin typeface="Inter V"/>
                    <a:ea typeface="Inter V"/>
                    <a:cs typeface="Inter V"/>
                  </a:rPr>
                  <a:t>L’idea</a:t>
                </a:r>
                <a:endParaRPr lang="en-IN" sz="8000">
                  <a:solidFill>
                    <a:schemeClr val="bg1">
                      <a:lumMod val="95000"/>
                    </a:schemeClr>
                  </a:solidFill>
                  <a:latin typeface="Inter V"/>
                  <a:ea typeface="Inter V"/>
                  <a:cs typeface="Inter V"/>
                </a:endParaRPr>
              </a:p>
            </p:txBody>
          </p:sp>
        </p:grpSp>
      </p:grpSp>
      <p:pic>
        <p:nvPicPr>
          <p:cNvPr id="2036407341" name="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/>
        </p:blipFill>
        <p:spPr bwMode="auto">
          <a:xfrm rot="0" flipH="0" flipV="0">
            <a:off x="7730839" y="652229"/>
            <a:ext cx="2526035" cy="5031019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/>
          </p:cNvCxnSpPr>
          <p:nvPr/>
        </p:nvCxnSpPr>
        <p:spPr bwMode="auto">
          <a:xfrm flipH="0" flipV="0">
            <a:off x="0" y="6357157"/>
            <a:ext cx="102568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986419" name="TextBox 6"/>
          <p:cNvSpPr txBox="1"/>
          <p:nvPr/>
        </p:nvSpPr>
        <p:spPr bwMode="auto">
          <a:xfrm rot="0" flipH="0" flipV="0">
            <a:off x="1613885" y="3856300"/>
            <a:ext cx="2672733" cy="44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Inviare una foto</a:t>
            </a:r>
            <a:endParaRPr lang="en-IN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sp>
        <p:nvSpPr>
          <p:cNvPr id="813558528" name="TextBox 9"/>
          <p:cNvSpPr txBox="1"/>
          <p:nvPr/>
        </p:nvSpPr>
        <p:spPr bwMode="auto">
          <a:xfrm>
            <a:off x="700545" y="3638368"/>
            <a:ext cx="906606" cy="88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sz="4000">
                <a:solidFill>
                  <a:schemeClr val="bg1">
                    <a:lumMod val="85000"/>
                  </a:schemeClr>
                </a:solidFill>
                <a:latin typeface="Inter Medium"/>
                <a:ea typeface="Inter Medium"/>
                <a:cs typeface="Inter Medium"/>
              </a:rPr>
              <a:t>2</a:t>
            </a:r>
            <a:endParaRPr lang="en-IN" sz="4000">
              <a:solidFill>
                <a:schemeClr val="bg1">
                  <a:lumMod val="85000"/>
                </a:schemeClr>
              </a:solidFill>
              <a:latin typeface="Inter Medium"/>
              <a:ea typeface="Inter Medium"/>
              <a:cs typeface="Inter Medium"/>
            </a:endParaRPr>
          </a:p>
        </p:txBody>
      </p:sp>
      <p:pic>
        <p:nvPicPr>
          <p:cNvPr id="1354194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672359" y="158749"/>
            <a:ext cx="4584639" cy="6080124"/>
          </a:xfrm>
          <a:prstGeom prst="rect">
            <a:avLst/>
          </a:prstGeom>
        </p:spPr>
      </p:pic>
      <p:sp>
        <p:nvSpPr>
          <p:cNvPr id="1815180410" name="TextBox 6"/>
          <p:cNvSpPr txBox="1"/>
          <p:nvPr/>
        </p:nvSpPr>
        <p:spPr bwMode="auto">
          <a:xfrm rot="0" flipH="0" flipV="0">
            <a:off x="1607079" y="5459203"/>
            <a:ext cx="5919365" cy="44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Riprodurre un audio (esterno o interno al dispositivo)</a:t>
            </a:r>
            <a:endParaRPr lang="en-IN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sp>
        <p:nvSpPr>
          <p:cNvPr id="135083225" name="TextBox 9"/>
          <p:cNvSpPr txBox="1"/>
          <p:nvPr/>
        </p:nvSpPr>
        <p:spPr bwMode="auto">
          <a:xfrm>
            <a:off x="693739" y="5241271"/>
            <a:ext cx="906750" cy="88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sz="4000">
                <a:solidFill>
                  <a:schemeClr val="bg1">
                    <a:lumMod val="85000"/>
                  </a:schemeClr>
                </a:solidFill>
                <a:latin typeface="Inter Medium"/>
                <a:ea typeface="Inter Medium"/>
                <a:cs typeface="Inter Medium"/>
              </a:rPr>
              <a:t>4</a:t>
            </a:r>
            <a:endParaRPr lang="en-IN" sz="4000">
              <a:solidFill>
                <a:schemeClr val="bg1">
                  <a:lumMod val="85000"/>
                </a:schemeClr>
              </a:solidFill>
              <a:latin typeface="Inter Medium"/>
              <a:ea typeface="Inter Medium"/>
              <a:cs typeface="Inter Medium"/>
            </a:endParaRPr>
          </a:p>
        </p:txBody>
      </p:sp>
      <p:sp>
        <p:nvSpPr>
          <p:cNvPr id="1242353974" name="TextBox 6"/>
          <p:cNvSpPr txBox="1"/>
          <p:nvPr/>
        </p:nvSpPr>
        <p:spPr bwMode="auto">
          <a:xfrm rot="0" flipH="0" flipV="0">
            <a:off x="1600236" y="4714575"/>
            <a:ext cx="2674029" cy="44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Registrare il microfono</a:t>
            </a:r>
            <a:endParaRPr lang="en-IN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sp>
        <p:nvSpPr>
          <p:cNvPr id="1740959888" name="TextBox 9"/>
          <p:cNvSpPr txBox="1"/>
          <p:nvPr/>
        </p:nvSpPr>
        <p:spPr bwMode="auto">
          <a:xfrm>
            <a:off x="686895" y="4496643"/>
            <a:ext cx="906750" cy="88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sz="4000">
                <a:solidFill>
                  <a:schemeClr val="bg1">
                    <a:lumMod val="85000"/>
                  </a:schemeClr>
                </a:solidFill>
                <a:latin typeface="Inter Medium"/>
                <a:ea typeface="Inter Medium"/>
                <a:cs typeface="Inter Medium"/>
              </a:rPr>
              <a:t>3</a:t>
            </a:r>
            <a:endParaRPr lang="en-IN" sz="4000">
              <a:solidFill>
                <a:schemeClr val="bg1">
                  <a:lumMod val="85000"/>
                </a:schemeClr>
              </a:solidFill>
              <a:latin typeface="Inter Medium"/>
              <a:ea typeface="Inter Medium"/>
              <a:cs typeface="Inte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14:warp dir="in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693738" y="3343635"/>
            <a:ext cx="3909673" cy="104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sz="1600" i="0">
                <a:solidFill>
                  <a:schemeClr val="bg1">
                    <a:lumMod val="95000"/>
                  </a:schemeClr>
                </a:solidFill>
                <a:latin typeface="Inter V Light"/>
                <a:ea typeface="Inter V Light"/>
                <a:cs typeface="Inter V Light"/>
              </a:rPr>
              <a:t>Prima di iniziare la progettazione bisogna definire gli obiettivi che intende raggiungere</a:t>
            </a:r>
            <a:endParaRPr lang="en-IN" sz="2600">
              <a:solidFill>
                <a:schemeClr val="bg1">
                  <a:lumMod val="95000"/>
                </a:schemeClr>
              </a:solidFill>
              <a:latin typeface="Inter V Light"/>
              <a:ea typeface="Inter V Light"/>
              <a:cs typeface="Inter V Light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63257" y="2618174"/>
            <a:ext cx="3904200" cy="80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IN" sz="3600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Gli obiettivi</a:t>
            </a:r>
            <a:endParaRPr lang="en-IN" sz="3600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grpSp>
        <p:nvGrpSpPr>
          <p:cNvPr id="40" name="Group 39"/>
          <p:cNvGrpSpPr/>
          <p:nvPr/>
        </p:nvGrpSpPr>
        <p:grpSpPr bwMode="auto">
          <a:xfrm flipH="0" flipV="0">
            <a:off x="6522553" y="1041513"/>
            <a:ext cx="4674180" cy="4737361"/>
            <a:chOff x="0" y="0"/>
            <a:chExt cx="4674180" cy="4737361"/>
          </a:xfrm>
        </p:grpSpPr>
        <p:grpSp>
          <p:nvGrpSpPr>
            <p:cNvPr id="21" name="Group 20"/>
            <p:cNvGrpSpPr/>
            <p:nvPr/>
          </p:nvGrpSpPr>
          <p:grpSpPr bwMode="auto">
            <a:xfrm flipH="0" flipV="0">
              <a:off x="0" y="0"/>
              <a:ext cx="4674180" cy="776700"/>
              <a:chOff x="0" y="0"/>
              <a:chExt cx="4674180" cy="776700"/>
            </a:xfrm>
          </p:grpSpPr>
          <p:grpSp>
            <p:nvGrpSpPr>
              <p:cNvPr id="11" name="Group 10"/>
              <p:cNvGrpSpPr/>
              <p:nvPr/>
            </p:nvGrpSpPr>
            <p:grpSpPr bwMode="auto">
              <a:xfrm flipH="0" flipV="0">
                <a:off x="807782" y="0"/>
                <a:ext cx="3866397" cy="616010"/>
                <a:chOff x="0" y="0"/>
                <a:chExt cx="3866397" cy="616010"/>
              </a:xfrm>
            </p:grpSpPr>
            <p:sp>
              <p:nvSpPr>
                <p:cNvPr id="12" name="TextBox 11"/>
                <p:cNvSpPr txBox="1"/>
                <p:nvPr/>
              </p:nvSpPr>
              <p:spPr bwMode="auto">
                <a:xfrm>
                  <a:off x="6801" y="356895"/>
                  <a:ext cx="3859596" cy="259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IN" sz="1100" i="0">
                      <a:solidFill>
                        <a:schemeClr val="bg1">
                          <a:lumMod val="85000"/>
                        </a:schemeClr>
                      </a:solidFill>
                      <a:latin typeface="Inter Light"/>
                      <a:ea typeface="Inter Light"/>
                      <a:cs typeface="Inter Light"/>
                    </a:rPr>
                    <a:t>Quindi eventualmente eseguire l’azione richiesta</a:t>
                  </a:r>
                  <a:endParaRPr lang="en-IN" sz="1100">
                    <a:solidFill>
                      <a:schemeClr val="bg1">
                        <a:lumMod val="85000"/>
                      </a:schemeClr>
                    </a:solidFill>
                    <a:latin typeface="Inter Light"/>
                    <a:ea typeface="Inter Light"/>
                    <a:cs typeface="Inter Light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 bwMode="auto">
                <a:xfrm flipH="0" flipV="0">
                  <a:off x="0" y="0"/>
                  <a:ext cx="3856499" cy="44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defRPr/>
                  </a:pPr>
                  <a:r>
                    <a:rPr lang="en-IN" i="0">
                      <a:solidFill>
                        <a:schemeClr val="bg1"/>
                      </a:solidFill>
                      <a:latin typeface="Inter V"/>
                      <a:ea typeface="Inter V"/>
                      <a:cs typeface="Inter V"/>
                    </a:rPr>
                    <a:t>Riconoscere l’SMS di azione</a:t>
                  </a:r>
                  <a:endParaRPr lang="en-IN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 bwMode="auto">
              <a:xfrm>
                <a:off x="0" y="262407"/>
                <a:ext cx="696578" cy="44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IN" i="0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rPr>
                  <a:t>1</a:t>
                </a:r>
                <a:endParaRPr lang="en-IN">
                  <a:solidFill>
                    <a:schemeClr val="bg1"/>
                  </a:solidFill>
                  <a:latin typeface="Inter V"/>
                  <a:ea typeface="Inter V"/>
                  <a:cs typeface="Inter V"/>
                </a:endParaRPr>
              </a:p>
            </p:txBody>
          </p:sp>
          <p:cxnSp>
            <p:nvCxnSpPr>
              <p:cNvPr id="5" name="Straight Connector 4"/>
              <p:cNvCxnSpPr>
                <a:cxnSpLocks/>
              </p:cNvCxnSpPr>
              <p:nvPr/>
            </p:nvCxnSpPr>
            <p:spPr bwMode="auto">
              <a:xfrm>
                <a:off x="709021" y="119480"/>
                <a:ext cx="0" cy="657219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 bwMode="auto">
            <a:xfrm flipH="0" flipV="0">
              <a:off x="0" y="1293518"/>
              <a:ext cx="4674180" cy="907011"/>
              <a:chOff x="0" y="0"/>
              <a:chExt cx="4674180" cy="907011"/>
            </a:xfrm>
          </p:grpSpPr>
          <p:grpSp>
            <p:nvGrpSpPr>
              <p:cNvPr id="23" name="Group 22"/>
              <p:cNvGrpSpPr/>
              <p:nvPr/>
            </p:nvGrpSpPr>
            <p:grpSpPr bwMode="auto">
              <a:xfrm flipH="0" flipV="0">
                <a:off x="808501" y="0"/>
                <a:ext cx="3865677" cy="907011"/>
                <a:chOff x="0" y="0"/>
                <a:chExt cx="3865677" cy="907011"/>
              </a:xfrm>
            </p:grpSpPr>
            <p:sp>
              <p:nvSpPr>
                <p:cNvPr id="26" name="TextBox 25"/>
                <p:cNvSpPr txBox="1"/>
                <p:nvPr/>
              </p:nvSpPr>
              <p:spPr bwMode="auto">
                <a:xfrm>
                  <a:off x="1977" y="312615"/>
                  <a:ext cx="3863700" cy="594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IN" sz="1100" i="0">
                      <a:solidFill>
                        <a:schemeClr val="bg1">
                          <a:lumMod val="85000"/>
                        </a:schemeClr>
                      </a:solidFill>
                      <a:latin typeface="Inter Light"/>
                      <a:ea typeface="Inter Light"/>
                      <a:cs typeface="Inter Light"/>
                    </a:rPr>
                    <a:t>L’app deve essere potuta usare da tutti, senza specifiche competenze, per questo deve essere chiara, semplice e deve poter fornire aiuto all’utente</a:t>
                  </a:r>
                  <a:endParaRPr lang="en-IN" sz="1100">
                    <a:solidFill>
                      <a:schemeClr val="bg1">
                        <a:lumMod val="85000"/>
                      </a:schemeClr>
                    </a:solidFill>
                    <a:latin typeface="Inter Light"/>
                    <a:ea typeface="Inter Light"/>
                    <a:cs typeface="Inter Light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 bwMode="auto">
                <a:xfrm flipH="0" flipV="0">
                  <a:off x="0" y="0"/>
                  <a:ext cx="2566978" cy="44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defRPr/>
                  </a:pPr>
                  <a:r>
                    <a:rPr lang="en-IN" i="0">
                      <a:solidFill>
                        <a:schemeClr val="bg1"/>
                      </a:solidFill>
                      <a:latin typeface="Inter V"/>
                      <a:ea typeface="Inter V"/>
                      <a:cs typeface="Inter V"/>
                    </a:rPr>
                    <a:t>Facilmente intellegibile</a:t>
                  </a:r>
                  <a:endParaRPr lang="en-IN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 bwMode="auto">
              <a:xfrm>
                <a:off x="0" y="262407"/>
                <a:ext cx="696578" cy="44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IN" i="0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rPr>
                  <a:t>2</a:t>
                </a:r>
                <a:endParaRPr lang="en-IN">
                  <a:solidFill>
                    <a:schemeClr val="bg1"/>
                  </a:solidFill>
                  <a:latin typeface="Inter V"/>
                  <a:ea typeface="Inter V"/>
                  <a:cs typeface="Inter V"/>
                </a:endParaRPr>
              </a:p>
            </p:txBody>
          </p:sp>
          <p:cxnSp>
            <p:nvCxnSpPr>
              <p:cNvPr id="25" name="Straight Connector 24"/>
              <p:cNvCxnSpPr>
                <a:cxnSpLocks/>
              </p:cNvCxnSpPr>
              <p:nvPr/>
            </p:nvCxnSpPr>
            <p:spPr bwMode="auto">
              <a:xfrm>
                <a:off x="709021" y="119480"/>
                <a:ext cx="0" cy="657219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 bwMode="auto">
            <a:xfrm flipH="0" flipV="0">
              <a:off x="0" y="2599299"/>
              <a:ext cx="4674180" cy="1062473"/>
              <a:chOff x="0" y="0"/>
              <a:chExt cx="4674180" cy="1062473"/>
            </a:xfrm>
          </p:grpSpPr>
          <p:grpSp>
            <p:nvGrpSpPr>
              <p:cNvPr id="29" name="Group 28"/>
              <p:cNvGrpSpPr/>
              <p:nvPr/>
            </p:nvGrpSpPr>
            <p:grpSpPr bwMode="auto">
              <a:xfrm flipH="0" flipV="0">
                <a:off x="807782" y="0"/>
                <a:ext cx="3866397" cy="1062473"/>
                <a:chOff x="0" y="0"/>
                <a:chExt cx="3866397" cy="1062473"/>
              </a:xfrm>
            </p:grpSpPr>
            <p:sp>
              <p:nvSpPr>
                <p:cNvPr id="32" name="TextBox 31"/>
                <p:cNvSpPr txBox="1"/>
                <p:nvPr/>
              </p:nvSpPr>
              <p:spPr bwMode="auto">
                <a:xfrm>
                  <a:off x="717" y="250146"/>
                  <a:ext cx="3865680" cy="812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IN" sz="1100" i="0">
                      <a:solidFill>
                        <a:schemeClr val="bg1">
                          <a:lumMod val="85000"/>
                        </a:schemeClr>
                      </a:solidFill>
                      <a:latin typeface="Inter Light"/>
                      <a:ea typeface="Inter Light"/>
                      <a:cs typeface="Inter Light"/>
                    </a:rPr>
                    <a:t>L’app deve impedire a soggetti non autorizzati l’esecuzione delle azioni, per questo ogni SMS deve essere seguito da una password.</a:t>
                  </a:r>
                  <a:endParaRPr lang="en-IN" sz="1100" i="0">
                    <a:solidFill>
                      <a:schemeClr val="bg1">
                        <a:lumMod val="85000"/>
                      </a:schemeClr>
                    </a:solidFill>
                    <a:latin typeface="Inter Light"/>
                    <a:ea typeface="Inter Light"/>
                    <a:cs typeface="Inter Light"/>
                  </a:endParaRPr>
                </a:p>
                <a:p>
                  <a:pPr>
                    <a:lnSpc>
                      <a:spcPct val="130000"/>
                    </a:lnSpc>
                    <a:defRPr/>
                  </a:pPr>
                  <a:r>
                    <a:rPr lang="en-IN" sz="1100" i="0">
                      <a:solidFill>
                        <a:schemeClr val="bg1">
                          <a:lumMod val="85000"/>
                        </a:schemeClr>
                      </a:solidFill>
                      <a:latin typeface="Inter Light"/>
                      <a:ea typeface="Inter Light"/>
                      <a:cs typeface="Inter Light"/>
                    </a:rPr>
                    <a:t>(Misura sufficiente a bilanciare usabilita’ e sicurezza)</a:t>
                  </a:r>
                  <a:endParaRPr lang="en-IN" sz="1100">
                    <a:solidFill>
                      <a:schemeClr val="bg1">
                        <a:lumMod val="85000"/>
                      </a:schemeClr>
                    </a:solidFill>
                    <a:latin typeface="Inter Light"/>
                    <a:ea typeface="Inter Light"/>
                    <a:cs typeface="Inter Light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 bwMode="auto">
                <a:xfrm>
                  <a:off x="0" y="0"/>
                  <a:ext cx="2301459" cy="44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defRPr/>
                  </a:pPr>
                  <a:r>
                    <a:rPr lang="en-IN" i="0">
                      <a:solidFill>
                        <a:schemeClr val="bg1"/>
                      </a:solidFill>
                      <a:latin typeface="Inter V"/>
                      <a:ea typeface="Inter V"/>
                      <a:cs typeface="Inter V"/>
                    </a:rPr>
                    <a:t>Sicura</a:t>
                  </a:r>
                  <a:endParaRPr lang="en-IN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 bwMode="auto">
              <a:xfrm>
                <a:off x="0" y="250146"/>
                <a:ext cx="696578" cy="44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IN" i="0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rPr>
                  <a:t>3</a:t>
                </a:r>
                <a:endParaRPr lang="en-IN">
                  <a:solidFill>
                    <a:schemeClr val="bg1"/>
                  </a:solidFill>
                  <a:latin typeface="Inter V"/>
                  <a:ea typeface="Inter V"/>
                  <a:cs typeface="Inter V"/>
                </a:endParaRPr>
              </a:p>
            </p:txBody>
          </p:sp>
          <p:cxnSp>
            <p:nvCxnSpPr>
              <p:cNvPr id="31" name="Straight Connector 30"/>
              <p:cNvCxnSpPr>
                <a:cxnSpLocks/>
              </p:cNvCxnSpPr>
              <p:nvPr/>
            </p:nvCxnSpPr>
            <p:spPr bwMode="auto">
              <a:xfrm>
                <a:off x="709021" y="107219"/>
                <a:ext cx="0" cy="657219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 bwMode="auto">
            <a:xfrm flipH="0" flipV="0">
              <a:off x="0" y="3880557"/>
              <a:ext cx="4673388" cy="856803"/>
              <a:chOff x="0" y="0"/>
              <a:chExt cx="4673388" cy="856803"/>
            </a:xfrm>
          </p:grpSpPr>
          <p:grpSp>
            <p:nvGrpSpPr>
              <p:cNvPr id="35" name="Group 34"/>
              <p:cNvGrpSpPr/>
              <p:nvPr/>
            </p:nvGrpSpPr>
            <p:grpSpPr bwMode="auto">
              <a:xfrm flipH="0" flipV="0">
                <a:off x="807782" y="0"/>
                <a:ext cx="3865605" cy="856803"/>
                <a:chOff x="0" y="0"/>
                <a:chExt cx="3865605" cy="856803"/>
              </a:xfrm>
            </p:grpSpPr>
            <p:sp>
              <p:nvSpPr>
                <p:cNvPr id="38" name="TextBox 37"/>
                <p:cNvSpPr txBox="1"/>
                <p:nvPr/>
              </p:nvSpPr>
              <p:spPr bwMode="auto">
                <a:xfrm flipH="0" flipV="0">
                  <a:off x="717" y="262407"/>
                  <a:ext cx="3864888" cy="594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IN" sz="1100" i="0">
                      <a:solidFill>
                        <a:schemeClr val="bg1">
                          <a:lumMod val="85000"/>
                        </a:schemeClr>
                      </a:solidFill>
                      <a:latin typeface="Inter Light"/>
                      <a:ea typeface="Inter Light"/>
                      <a:cs typeface="Inter Light"/>
                    </a:rPr>
                    <a:t>Dato che per risparmiare sui costi NON verranno utilizzati MMS, si deve necessariamente ricorrere a servizi esterni, l’APP deve essere conforme alle normative sulla privacy</a:t>
                  </a:r>
                  <a:endParaRPr lang="en-IN" sz="1100">
                    <a:solidFill>
                      <a:schemeClr val="bg1">
                        <a:lumMod val="85000"/>
                      </a:schemeClr>
                    </a:solidFill>
                    <a:latin typeface="Inter Light"/>
                    <a:ea typeface="Inter Light"/>
                    <a:cs typeface="Inter Light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 bwMode="auto">
                <a:xfrm>
                  <a:off x="0" y="0"/>
                  <a:ext cx="2302502" cy="448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  <a:defRPr/>
                  </a:pPr>
                  <a:r>
                    <a:rPr lang="en-IN" i="0">
                      <a:solidFill>
                        <a:schemeClr val="bg1"/>
                      </a:solidFill>
                      <a:latin typeface="Inter V"/>
                      <a:ea typeface="Inter V"/>
                      <a:cs typeface="Inter V"/>
                    </a:rPr>
                    <a:t>In regola</a:t>
                  </a:r>
                  <a:endParaRPr lang="en-IN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 bwMode="auto">
              <a:xfrm>
                <a:off x="0" y="262407"/>
                <a:ext cx="696578" cy="44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IN" i="0">
                    <a:solidFill>
                      <a:schemeClr val="bg1"/>
                    </a:solidFill>
                    <a:latin typeface="Inter V"/>
                    <a:ea typeface="Inter V"/>
                    <a:cs typeface="Inter V"/>
                  </a:rPr>
                  <a:t>4</a:t>
                </a:r>
                <a:endParaRPr lang="en-IN">
                  <a:solidFill>
                    <a:schemeClr val="bg1"/>
                  </a:solidFill>
                  <a:latin typeface="Inter V"/>
                  <a:ea typeface="Inter V"/>
                  <a:cs typeface="Inter V"/>
                </a:endParaRPr>
              </a:p>
            </p:txBody>
          </p:sp>
          <p:cxnSp>
            <p:nvCxnSpPr>
              <p:cNvPr id="37" name="Straight Connector 36"/>
              <p:cNvCxnSpPr>
                <a:cxnSpLocks/>
              </p:cNvCxnSpPr>
              <p:nvPr/>
            </p:nvCxnSpPr>
            <p:spPr bwMode="auto">
              <a:xfrm>
                <a:off x="709021" y="119480"/>
                <a:ext cx="0" cy="657219"/>
              </a:xfrm>
              <a:prstGeom prst="line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313073" name=""/>
          <p:cNvSpPr/>
          <p:nvPr/>
        </p:nvSpPr>
        <p:spPr bwMode="auto">
          <a:xfrm flipH="0" flipV="0">
            <a:off x="4473559" y="2164797"/>
            <a:ext cx="8039745" cy="4697923"/>
          </a:xfrm>
          <a:prstGeom prst="rect">
            <a:avLst/>
          </a:prstGeom>
          <a:gradFill>
            <a:gsLst>
              <a:gs pos="0">
                <a:schemeClr val="bg1">
                  <a:alpha val="21999"/>
                </a:schemeClr>
              </a:gs>
              <a:gs pos="100000">
                <a:srgbClr val="FFFFFF">
                  <a:alpha val="21999"/>
                </a:srgbClr>
              </a:gs>
            </a:gsLst>
            <a:lin ang="0" scaled="1"/>
          </a:gradFill>
          <a:ln w="2857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130974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12039943" y="4036347"/>
            <a:ext cx="1752090" cy="1785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 flipH="0" flipV="0">
            <a:off x="670878" y="500257"/>
            <a:ext cx="10150647" cy="80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IN" sz="3600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Funzionamento che si vuole raggiungere:</a:t>
            </a:r>
            <a:endParaRPr lang="en-IN" sz="3600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sp>
        <p:nvSpPr>
          <p:cNvPr id="202665834" name=""/>
          <p:cNvSpPr txBox="1"/>
          <p:nvPr/>
        </p:nvSpPr>
        <p:spPr bwMode="auto">
          <a:xfrm flipH="0" flipV="0">
            <a:off x="670878" y="1738041"/>
            <a:ext cx="9955976" cy="426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Un applicazione android che permetta il </a:t>
            </a:r>
            <a:r>
              <a:rPr sz="2200" b="1">
                <a:solidFill>
                  <a:schemeClr val="bg1"/>
                </a:solidFill>
              </a:rPr>
              <a:t>controllo remoto</a:t>
            </a:r>
            <a:r>
              <a:rPr sz="2200">
                <a:solidFill>
                  <a:schemeClr val="bg1"/>
                </a:solidFill>
              </a:rPr>
              <a:t> di varie azioni multimediali:</a:t>
            </a:r>
            <a:endParaRPr sz="2200">
              <a:solidFill>
                <a:schemeClr val="bg1"/>
              </a:solidFill>
            </a:endParaRPr>
          </a:p>
        </p:txBody>
      </p:sp>
      <p:pic>
        <p:nvPicPr>
          <p:cNvPr id="14007747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14913" y="1903141"/>
            <a:ext cx="3666051" cy="5013990"/>
          </a:xfrm>
          <a:prstGeom prst="rect">
            <a:avLst/>
          </a:prstGeom>
        </p:spPr>
      </p:pic>
      <p:sp>
        <p:nvSpPr>
          <p:cNvPr id="1621009468" name=""/>
          <p:cNvSpPr txBox="1"/>
          <p:nvPr/>
        </p:nvSpPr>
        <p:spPr bwMode="auto">
          <a:xfrm flipH="0" flipV="0">
            <a:off x="670878" y="2466537"/>
            <a:ext cx="2475943" cy="426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Font typeface="Arial"/>
              <a:buChar char="•"/>
              <a:defRPr/>
            </a:pPr>
            <a:r>
              <a:rPr sz="2200">
                <a:solidFill>
                  <a:schemeClr val="bg1"/>
                </a:solidFill>
              </a:rPr>
              <a:t>Scattare una foto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1284200160" name=""/>
          <p:cNvSpPr txBox="1"/>
          <p:nvPr/>
        </p:nvSpPr>
        <p:spPr bwMode="auto">
          <a:xfrm flipH="0" flipV="0">
            <a:off x="670878" y="2893293"/>
            <a:ext cx="2315918" cy="7620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200">
              <a:solidFill>
                <a:schemeClr val="bg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solidFill>
                  <a:schemeClr val="bg1"/>
                </a:solidFill>
              </a:rPr>
              <a:t>Inviare una foto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1028804609" name=""/>
          <p:cNvSpPr txBox="1"/>
          <p:nvPr/>
        </p:nvSpPr>
        <p:spPr bwMode="auto">
          <a:xfrm flipH="0" flipV="0">
            <a:off x="670878" y="3655329"/>
            <a:ext cx="2369806" cy="7620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Font typeface="Arial"/>
              <a:buChar char="•"/>
              <a:defRPr/>
            </a:pPr>
            <a:endParaRPr sz="2200">
              <a:solidFill>
                <a:schemeClr val="bg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solidFill>
                  <a:schemeClr val="bg1"/>
                </a:solidFill>
              </a:rPr>
              <a:t>Registrare audio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2080152277" name=""/>
          <p:cNvSpPr txBox="1"/>
          <p:nvPr/>
        </p:nvSpPr>
        <p:spPr bwMode="auto">
          <a:xfrm flipH="0" flipV="0">
            <a:off x="670878" y="4417365"/>
            <a:ext cx="2813328" cy="762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Font typeface="Arial"/>
              <a:buChar char="•"/>
              <a:defRPr/>
            </a:pPr>
            <a:endParaRPr sz="2200">
              <a:solidFill>
                <a:schemeClr val="bg1"/>
              </a:solidFill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solidFill>
                  <a:schemeClr val="bg1"/>
                </a:solidFill>
              </a:rPr>
              <a:t>Riprodurre audio</a:t>
            </a:r>
            <a:endParaRPr sz="2200">
              <a:solidFill>
                <a:schemeClr val="bg1"/>
              </a:solidFill>
            </a:endParaRPr>
          </a:p>
        </p:txBody>
      </p:sp>
      <p:pic>
        <p:nvPicPr>
          <p:cNvPr id="15079490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7105042" y="3842287"/>
            <a:ext cx="1023242" cy="956093"/>
          </a:xfrm>
          <a:prstGeom prst="rect">
            <a:avLst/>
          </a:prstGeom>
        </p:spPr>
      </p:pic>
      <p:sp>
        <p:nvSpPr>
          <p:cNvPr id="645783974" name=""/>
          <p:cNvSpPr txBox="1"/>
          <p:nvPr/>
        </p:nvSpPr>
        <p:spPr bwMode="auto">
          <a:xfrm flipH="0" flipV="0">
            <a:off x="4602711" y="5279109"/>
            <a:ext cx="2874657" cy="6401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Riconoscimento pattern SMS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ed esecuzione della funzione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935529" y="4988516"/>
            <a:ext cx="758770" cy="226016"/>
          </a:xfrm>
          <a:prstGeom prst="line">
            <a:avLst/>
          </a:prstGeom>
          <a:ln w="380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6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266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100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100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2100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03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77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077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291309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94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0794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57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20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4200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84200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420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0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804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804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80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015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015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0801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293963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58346" y="-387457"/>
            <a:ext cx="7892796" cy="7619999"/>
          </a:xfrm>
          <a:prstGeom prst="rect">
            <a:avLst/>
          </a:prstGeom>
        </p:spPr>
      </p:pic>
      <p:sp>
        <p:nvSpPr>
          <p:cNvPr id="174871495" name=""/>
          <p:cNvSpPr/>
          <p:nvPr/>
        </p:nvSpPr>
        <p:spPr bwMode="auto">
          <a:xfrm flipH="0" flipV="0">
            <a:off x="-272796" y="-435889"/>
            <a:ext cx="13977226" cy="771686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 bwMode="auto">
          <a:xfrm>
            <a:off x="3394868" y="346378"/>
            <a:ext cx="5403521" cy="80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sz="3600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Scelta del linguaggio</a:t>
            </a:r>
            <a:endParaRPr lang="en-IN" sz="3600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sp>
        <p:nvSpPr>
          <p:cNvPr id="1739270250" name=""/>
          <p:cNvSpPr txBox="1"/>
          <p:nvPr/>
        </p:nvSpPr>
        <p:spPr bwMode="auto">
          <a:xfrm flipH="0" flipV="0">
            <a:off x="566694" y="1404533"/>
            <a:ext cx="8104501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Poiche’ si desidera un’app che sia molto semplice e intuitiva, ho deciso di adottare il framework Flutter per lo sviluppo dell’app per vari motivi: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455223542" name=""/>
          <p:cNvSpPr txBox="1"/>
          <p:nvPr/>
        </p:nvSpPr>
        <p:spPr bwMode="auto">
          <a:xfrm flipH="0" flipV="0">
            <a:off x="566694" y="2534617"/>
            <a:ext cx="8108065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Essendo sviluppato da Google, stili e icone sono gia’ familiari all’utente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267233995" name=""/>
          <p:cNvSpPr txBox="1"/>
          <p:nvPr/>
        </p:nvSpPr>
        <p:spPr bwMode="auto">
          <a:xfrm flipH="0" flipV="0">
            <a:off x="566694" y="3261099"/>
            <a:ext cx="8111809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Permette di realizzare un UI che sia di bell’aspetto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380941325" name=""/>
          <p:cNvSpPr txBox="1"/>
          <p:nvPr/>
        </p:nvSpPr>
        <p:spPr bwMode="auto">
          <a:xfrm flipH="0" flipV="0">
            <a:off x="566694" y="3583981"/>
            <a:ext cx="8116273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Permette di realizzare app multipiattaforma (nonostante SMS Camera e’ pensata unicamente per Android)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445755652" name=""/>
          <p:cNvSpPr txBox="1"/>
          <p:nvPr/>
        </p:nvSpPr>
        <p:spPr bwMode="auto">
          <a:xfrm flipH="0" flipV="0">
            <a:off x="566694" y="4310463"/>
            <a:ext cx="8119405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sz="2400">
                <a:solidFill>
                  <a:schemeClr val="bg1"/>
                </a:solidFill>
              </a:rPr>
              <a:t>Ampiamente utilizzato, quindi ricco di pagine di supporto e di librerie pronte all’uso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27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3927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2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22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23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723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09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7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4457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455401" name=""/>
          <p:cNvSpPr/>
          <p:nvPr/>
        </p:nvSpPr>
        <p:spPr bwMode="auto">
          <a:xfrm flipH="0" flipV="0">
            <a:off x="4651143" y="16143"/>
            <a:ext cx="7523135" cy="6893516"/>
          </a:xfrm>
          <a:prstGeom prst="rect">
            <a:avLst/>
          </a:prstGeom>
          <a:solidFill>
            <a:schemeClr val="bg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579921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51143" y="-24934"/>
            <a:ext cx="8630272" cy="6858000"/>
          </a:xfrm>
          <a:prstGeom prst="rect">
            <a:avLst/>
          </a:prstGeom>
        </p:spPr>
      </p:pic>
      <p:sp>
        <p:nvSpPr>
          <p:cNvPr id="1777241219" name=""/>
          <p:cNvSpPr/>
          <p:nvPr/>
        </p:nvSpPr>
        <p:spPr bwMode="auto">
          <a:xfrm flipH="1" flipV="0">
            <a:off x="-949011" y="-747629"/>
            <a:ext cx="8497418" cy="1527549"/>
          </a:xfrm>
          <a:prstGeom prst="flowChartDisplay">
            <a:avLst/>
          </a:prstGeom>
          <a:gradFill>
            <a:gsLst>
              <a:gs pos="50000">
                <a:schemeClr val="bg2">
                  <a:lumMod val="10000"/>
                  <a:alpha val="89000"/>
                </a:schemeClr>
              </a:gs>
              <a:gs pos="100000">
                <a:srgbClr val="FFFFFF">
                  <a:alpha val="89000"/>
                </a:srgbClr>
              </a:gs>
            </a:gsLst>
            <a:lin ang="105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" name="TextBox 46"/>
          <p:cNvSpPr txBox="1"/>
          <p:nvPr/>
        </p:nvSpPr>
        <p:spPr bwMode="auto">
          <a:xfrm>
            <a:off x="3521059" y="173185"/>
            <a:ext cx="9546253" cy="6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IN" sz="2800" b="1" i="0">
                <a:ln w="634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latin typeface="Inter V Light"/>
                <a:ea typeface="Inter V Light"/>
                <a:cs typeface="Inter V Light"/>
              </a:rPr>
              <a:t>Scattare una foto    </a:t>
            </a:r>
            <a:r>
              <a:rPr lang="en-IN" sz="2800" b="1" i="0">
                <a:solidFill>
                  <a:schemeClr val="bg1"/>
                </a:solidFill>
                <a:latin typeface="Inter V Light"/>
                <a:ea typeface="Inter V Light"/>
                <a:cs typeface="Inter V Light"/>
              </a:rPr>
              <a:t>     </a:t>
            </a:r>
            <a:endParaRPr sz="1400" b="1">
              <a:solidFill>
                <a:schemeClr val="bg1"/>
              </a:solidFill>
              <a:latin typeface="Inter V Light"/>
              <a:ea typeface="Inter V Light"/>
              <a:cs typeface="Inter V Light"/>
            </a:endParaRPr>
          </a:p>
        </p:txBody>
      </p:sp>
      <p:sp>
        <p:nvSpPr>
          <p:cNvPr id="1124917487" name=""/>
          <p:cNvSpPr txBox="1"/>
          <p:nvPr/>
        </p:nvSpPr>
        <p:spPr bwMode="auto">
          <a:xfrm flipH="0" flipV="0">
            <a:off x="66228" y="819397"/>
            <a:ext cx="4520662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Attore primario (e altri attori):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Utente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algn="just">
              <a:defRPr/>
            </a:pP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algn="just"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Precondizioni: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L’utente ha autorizzato la lettura degli SMS, l’utente scrive l’SMS nella forma corretta (TAKE_PHOTO 1/2+ PWD), con PWD la password impostata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algn="just">
              <a:defRPr/>
            </a:pP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algn="just">
              <a:defRPr/>
            </a:pP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Postcondizioni: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L’App scatta una foto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algn="just">
              <a:defRPr/>
            </a:pP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 flipH="0" flipV="0">
            <a:off x="17796" y="-24934"/>
            <a:ext cx="5747360" cy="104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IN" sz="4800" b="1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Caso d</a:t>
            </a:r>
            <a:r>
              <a:rPr lang="en-IN" sz="4800" b="1" i="0">
                <a:solidFill>
                  <a:schemeClr val="bg1">
                    <a:lumMod val="95000"/>
                  </a:schemeClr>
                </a:solidFill>
                <a:latin typeface="Inter V"/>
                <a:ea typeface="Inter V"/>
                <a:cs typeface="Inter V"/>
              </a:rPr>
              <a:t>’uso:</a:t>
            </a:r>
            <a:endParaRPr sz="4800" b="1">
              <a:solidFill>
                <a:schemeClr val="bg1">
                  <a:lumMod val="95000"/>
                </a:schemeClr>
              </a:solidFill>
              <a:latin typeface="Inter V"/>
              <a:ea typeface="Inter V"/>
              <a:cs typeface="Inter V"/>
            </a:endParaRPr>
          </a:p>
        </p:txBody>
      </p:sp>
      <p:sp>
        <p:nvSpPr>
          <p:cNvPr id="1905072407" name=""/>
          <p:cNvSpPr txBox="1"/>
          <p:nvPr/>
        </p:nvSpPr>
        <p:spPr bwMode="auto">
          <a:xfrm flipH="0" flipV="0">
            <a:off x="66228" y="2421608"/>
            <a:ext cx="4459934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Scenario principale:</a:t>
            </a: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1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L’utente invia l’SMS con scritto “TAKE_PHOTO” seguito da 1 o da 2 (ad indicare se utilizzare la fotocamera frontale o posteriore) e dalla password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riconosce il formato dell’SMS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controlla se 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la password è corretta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In caso affermativo, controlla se anche la funzione è attiva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5. In caso di password corretta, scatta una foto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8973574" name=""/>
          <p:cNvSpPr txBox="1"/>
          <p:nvPr/>
        </p:nvSpPr>
        <p:spPr bwMode="auto">
          <a:xfrm flipH="0" flipV="0">
            <a:off x="66227" y="3976125"/>
            <a:ext cx="4460437" cy="17373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Scenario 2:</a:t>
            </a: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1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L’utente invia l’SMS con scritto “TAKE_PHOTO” seguito da 1 o da 2 (ad indicare se utilizzare la fotocamera frontale o posteriore) e dalla password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riconosce il formato dell’SMS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controlla se la funzione è attiva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In caso affermativo, controlla se anche la password è corretta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5. In caso di password NON corretta, NON scatta una foto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77475905" name=""/>
          <p:cNvSpPr txBox="1"/>
          <p:nvPr/>
        </p:nvSpPr>
        <p:spPr bwMode="auto">
          <a:xfrm flipH="0" flipV="0">
            <a:off x="109523" y="2421608"/>
            <a:ext cx="4460329" cy="13716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Scenario 3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: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L’utente invia l’SMS con scritto “TAKE_PHOTO” seguito da 1 o da 2 (ad indicare se utilizzare la fotocamera frontale o posteriore) e dalla password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riconosce il formato dell’SMS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controlla se la funzione è attiva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4. Se la funzione non è attiva, non fa nulla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9632438" name=""/>
          <p:cNvSpPr txBox="1"/>
          <p:nvPr/>
        </p:nvSpPr>
        <p:spPr bwMode="auto">
          <a:xfrm flipH="0" flipV="0">
            <a:off x="52937" y="3984784"/>
            <a:ext cx="4460653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Scenario 4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: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L’utente invia l’SMS con scritto “TAKE_PHOTO” seguito da 1 o da 2 (ad indicare se utilizzare la fotocamera frontale o posteriore) e dalla password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marL="217793" indent="-217793">
              <a:buAutoNum type="arabicPeriod"/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L’APP non riconosce il formato dell’SMS</a:t>
            </a: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200" b="0" i="0" u="none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1200" b="0" i="0" u="none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3. Trattandosi di un normale SMS, non fa nulla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99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5799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9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11249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050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05072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97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897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58973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97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747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747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4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3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63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9632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3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57992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99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96455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645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24917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49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7724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724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>
            <a:lumMod val="1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194680" name=""/>
          <p:cNvSpPr/>
          <p:nvPr/>
        </p:nvSpPr>
        <p:spPr bwMode="auto">
          <a:xfrm flipH="0" flipV="0">
            <a:off x="-1503000" y="685800"/>
            <a:ext cx="18173700" cy="65531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>
                  <a:lumMod val="10000"/>
                  <a:alpha val="81000"/>
                </a:schemeClr>
              </a:gs>
              <a:gs pos="100000">
                <a:srgbClr val="FFFFFF">
                  <a:alpha val="81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0" y="6308725"/>
            <a:ext cx="9659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46124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991705"/>
            <a:ext cx="12191999" cy="4874589"/>
          </a:xfrm>
          <a:prstGeom prst="rect">
            <a:avLst/>
          </a:prstGeom>
        </p:spPr>
      </p:pic>
      <p:sp>
        <p:nvSpPr>
          <p:cNvPr id="506555634" name=""/>
          <p:cNvSpPr txBox="1"/>
          <p:nvPr/>
        </p:nvSpPr>
        <p:spPr bwMode="auto">
          <a:xfrm flipH="0" flipV="0">
            <a:off x="802049" y="76199"/>
            <a:ext cx="10383581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>
                <a:solidFill>
                  <a:schemeClr val="bg1"/>
                </a:solidFill>
              </a:rPr>
              <a:t>Diagramma di sequenza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919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55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655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655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6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0461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3017357" name=""/>
          <p:cNvSpPr/>
          <p:nvPr/>
        </p:nvSpPr>
        <p:spPr bwMode="auto">
          <a:xfrm flipH="0" flipV="0">
            <a:off x="-1674450" y="-571500"/>
            <a:ext cx="18173700" cy="110489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>
                  <a:lumMod val="10000"/>
                  <a:alpha val="81000"/>
                </a:schemeClr>
              </a:gs>
              <a:gs pos="53000">
                <a:srgbClr val="FFFFFF">
                  <a:alpha val="81000"/>
                </a:srgbClr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961823743" name="Straight Connector 12"/>
          <p:cNvCxnSpPr>
            <a:cxnSpLocks/>
          </p:cNvCxnSpPr>
          <p:nvPr/>
        </p:nvCxnSpPr>
        <p:spPr bwMode="auto">
          <a:xfrm>
            <a:off x="0" y="6308724"/>
            <a:ext cx="9659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6622247" name=""/>
          <p:cNvSpPr/>
          <p:nvPr/>
        </p:nvSpPr>
        <p:spPr bwMode="auto">
          <a:xfrm flipH="0" flipV="0">
            <a:off x="-1503000" y="-571499"/>
            <a:ext cx="18173700" cy="182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2">
                  <a:lumMod val="10000"/>
                  <a:alpha val="81000"/>
                </a:schemeClr>
              </a:gs>
              <a:gs pos="100000">
                <a:srgbClr val="FFFFFF">
                  <a:alpha val="81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pic>
        <p:nvPicPr>
          <p:cNvPr id="17371266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54144" y="689644"/>
            <a:ext cx="12096691" cy="6229350"/>
          </a:xfrm>
          <a:prstGeom prst="rect">
            <a:avLst/>
          </a:prstGeom>
        </p:spPr>
      </p:pic>
      <p:sp>
        <p:nvSpPr>
          <p:cNvPr id="133683582" name=""/>
          <p:cNvSpPr txBox="1"/>
          <p:nvPr/>
        </p:nvSpPr>
        <p:spPr bwMode="auto">
          <a:xfrm flipH="0" flipV="0">
            <a:off x="802049" y="76199"/>
            <a:ext cx="10384300" cy="822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b="1">
                <a:solidFill>
                  <a:schemeClr val="bg1"/>
                </a:solidFill>
              </a:rPr>
              <a:t>Diagramma di collaborazione</a:t>
            </a:r>
            <a:endParaRPr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01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301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68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68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12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73712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Sapling Creations</dc:creator>
  <cp:keywords/>
  <dc:description/>
  <dc:identifier/>
  <dc:language/>
  <cp:lastModifiedBy/>
  <cp:revision>238</cp:revision>
  <dcterms:created xsi:type="dcterms:W3CDTF">2021-10-06T05:29:30Z</dcterms:created>
  <dcterms:modified xsi:type="dcterms:W3CDTF">2022-11-05T13:38:14Z</dcterms:modified>
  <cp:category/>
  <cp:contentStatus/>
  <cp:version/>
</cp:coreProperties>
</file>