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4"/>
  </p:notesMasterIdLst>
  <p:handoutMasterIdLst>
    <p:handoutMasterId r:id="rId15"/>
  </p:handoutMasterIdLst>
  <p:sldIdLst>
    <p:sldId id="277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94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448746" TargetMode="External"/><Relationship Id="rId2" Type="http://schemas.openxmlformats.org/officeDocument/2006/relationships/hyperlink" Target="https://www.researchgate.net/publication/226763366_Feature_extraction_of_finger-vein_patterns_based_on_repeated_line_tracking_and_its_application_to_personal_identific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dpi.com/2078-2489/9/9/213" TargetMode="External"/><Relationship Id="rId4" Type="http://schemas.openxmlformats.org/officeDocument/2006/relationships/hyperlink" Target="https://www.researchgate.net/publication/221280509_Extraction_of_FingerVen_Patterns_Using_Maximum_Curvature_Points_in_Image_Profil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4273266"/>
            <a:ext cx="5146562" cy="1514214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INFORMATION SECURITY</a:t>
            </a: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856200" y="363691"/>
            <a:ext cx="84770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>
                <a:latin typeface="Arial Black" pitchFamily="34" charset="0"/>
              </a:rPr>
              <a:t>Finger Vein Recognition System using Maximum curvature Points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56200" y="4713444"/>
            <a:ext cx="33405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Abhishek Mishra – 20BCS3642</a:t>
            </a:r>
            <a:br>
              <a:rPr lang="en-US" sz="2000" dirty="0"/>
            </a:br>
            <a:r>
              <a:rPr lang="en-US" sz="2000" dirty="0" err="1"/>
              <a:t>Tolesh</a:t>
            </a:r>
            <a:r>
              <a:rPr lang="en-US" sz="2000" dirty="0"/>
              <a:t> Pathak – 20BCS3521</a:t>
            </a:r>
            <a:br>
              <a:rPr lang="en-US" sz="2000" dirty="0"/>
            </a:br>
            <a:r>
              <a:rPr lang="en-US" sz="2000" dirty="0"/>
              <a:t>Abhay Tomer – 20BCS3566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Abhishek Ankur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Miura, Naoto &amp; </a:t>
            </a:r>
            <a:r>
              <a:rPr lang="en-US" sz="2000" dirty="0" err="1"/>
              <a:t>Nagasaka</a:t>
            </a:r>
            <a:r>
              <a:rPr lang="en-US" sz="2000" dirty="0"/>
              <a:t>, Akio &amp; </a:t>
            </a:r>
            <a:r>
              <a:rPr lang="en-US" sz="2000" dirty="0" err="1"/>
              <a:t>Miyatake</a:t>
            </a:r>
            <a:r>
              <a:rPr lang="en-US" sz="2000" dirty="0"/>
              <a:t>, </a:t>
            </a:r>
            <a:r>
              <a:rPr lang="en-US" sz="2000" dirty="0" err="1"/>
              <a:t>Takafumi</a:t>
            </a:r>
            <a:r>
              <a:rPr lang="en-US" sz="2000" dirty="0"/>
              <a:t>. (2004). </a:t>
            </a:r>
            <a:r>
              <a:rPr lang="en-US" sz="2000" i="1" dirty="0"/>
              <a:t>Feature extraction of finger-vein patterns based on repeated line tracking and its application to personal identification. Machine Vision and Applications. 15. 194-203. 10.1007/s00138-004-0149-2. </a:t>
            </a:r>
            <a:r>
              <a:rPr lang="en-US" sz="1600" i="1" dirty="0">
                <a:hlinkClick r:id="rId2"/>
              </a:rPr>
              <a:t>https://www.researchgate.net/publication/226763366_Feature_extraction_of_finger-vein_patterns_based_on_repeated_line_tracking_and_its_application_to_personal_identification</a:t>
            </a:r>
            <a:endParaRPr lang="en-US" sz="1600" i="1" dirty="0">
              <a:hlinkClick r:id="rId3"/>
            </a:endParaRPr>
          </a:p>
          <a:p>
            <a:r>
              <a:rPr lang="en-US" sz="1600" i="1" dirty="0"/>
              <a:t>Y. Song, P. Zhao, W. Yang, Q. Liao and J. Zhou, "</a:t>
            </a:r>
            <a:r>
              <a:rPr lang="en-US" sz="1600" i="1" dirty="0" err="1"/>
              <a:t>EIFNet</a:t>
            </a:r>
            <a:r>
              <a:rPr lang="en-US" sz="1600" i="1" dirty="0"/>
              <a:t>: An Explicit and Implicit Feature Fusion Network for Finger Vein Verification," in IEEE Transactions on Circuits and Systems for Video Technology, vol. 33, no. 5, pp. 2520-2532, May 2023, </a:t>
            </a:r>
            <a:r>
              <a:rPr lang="en-US" sz="1600" i="1" dirty="0" err="1"/>
              <a:t>doi</a:t>
            </a:r>
            <a:r>
              <a:rPr lang="en-US" sz="1600" i="1" dirty="0"/>
              <a:t>: 10.1109/TCSVT.2022.3224203. </a:t>
            </a:r>
            <a:br>
              <a:rPr lang="en-US" sz="1600" i="1" dirty="0"/>
            </a:br>
            <a:r>
              <a:rPr lang="en-US" sz="1600" i="1" dirty="0">
                <a:hlinkClick r:id="rId3"/>
              </a:rPr>
              <a:t>https://ieeexplore.ieee.org/document/8448746</a:t>
            </a:r>
            <a:endParaRPr lang="en-US" sz="1600" i="1" dirty="0"/>
          </a:p>
          <a:p>
            <a:r>
              <a:rPr lang="en-US" sz="1600" dirty="0"/>
              <a:t>Miura, Naoto &amp; </a:t>
            </a:r>
            <a:r>
              <a:rPr lang="en-US" sz="1600" dirty="0" err="1"/>
              <a:t>Nagasaka</a:t>
            </a:r>
            <a:r>
              <a:rPr lang="en-US" sz="1600" dirty="0"/>
              <a:t>, Akio &amp; </a:t>
            </a:r>
            <a:r>
              <a:rPr lang="en-US" sz="1600" dirty="0" err="1"/>
              <a:t>Miyatake</a:t>
            </a:r>
            <a:r>
              <a:rPr lang="en-US" sz="1600" dirty="0"/>
              <a:t>, </a:t>
            </a:r>
            <a:r>
              <a:rPr lang="en-US" sz="1600" dirty="0" err="1"/>
              <a:t>Takafumi</a:t>
            </a:r>
            <a:r>
              <a:rPr lang="en-US" sz="1600" dirty="0"/>
              <a:t>. (2005). Extraction of Finger-Vein Patterns Using Maximum Curvature Points in Image Profiles. </a:t>
            </a:r>
            <a:r>
              <a:rPr lang="en-US" sz="1600" dirty="0" err="1"/>
              <a:t>Ieice</a:t>
            </a:r>
            <a:r>
              <a:rPr lang="en-US" sz="1600" dirty="0"/>
              <a:t> Transactions - IEICE. E90D. 347-350. 10.1093/</a:t>
            </a:r>
            <a:r>
              <a:rPr lang="en-US" sz="1600" dirty="0" err="1"/>
              <a:t>ietisy</a:t>
            </a:r>
            <a:r>
              <a:rPr lang="en-US" sz="1600" dirty="0"/>
              <a:t>/e90-d.8.1185. </a:t>
            </a:r>
            <a:br>
              <a:rPr lang="en-US" sz="1600" dirty="0"/>
            </a:br>
            <a:r>
              <a:rPr lang="en-US" sz="1600" i="1" dirty="0">
                <a:hlinkClick r:id="rId4"/>
              </a:rPr>
              <a:t>https://www.researchgate.net/publication/221280509_Extraction_of_FingerVen_Patterns_Using_Maximum_Curvature_Points_in_Image_Profiles</a:t>
            </a:r>
            <a:endParaRPr lang="en-US" sz="1600" i="1" dirty="0"/>
          </a:p>
          <a:p>
            <a:r>
              <a:rPr lang="en-US" sz="1600" i="1" dirty="0"/>
              <a:t> </a:t>
            </a:r>
            <a:r>
              <a:rPr lang="en-US" sz="1600" i="1" dirty="0">
                <a:hlinkClick r:id="rId5"/>
              </a:rPr>
              <a:t>https://www.mdpi.com/2078-2489/9/9/213</a:t>
            </a:r>
            <a:endParaRPr lang="en-US" sz="1600" i="1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sz="1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0477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Söhne"/>
              </a:rPr>
              <a:t>Biometric authentication holds immense importance in contemporary security scenarios. This project focuses on developing an </a:t>
            </a:r>
            <a:r>
              <a:rPr lang="en-US" sz="2400" b="1" i="0" dirty="0">
                <a:effectLst/>
                <a:latin typeface="Söhne"/>
              </a:rPr>
              <a:t>Advanced Finger Vein Recognition System</a:t>
            </a:r>
            <a:r>
              <a:rPr lang="en-US" sz="2400" b="0" i="0" dirty="0">
                <a:effectLst/>
                <a:latin typeface="Söhne"/>
              </a:rPr>
              <a:t> by harnessing the power of the </a:t>
            </a:r>
            <a:r>
              <a:rPr lang="en-US" sz="2400" b="1" i="0" dirty="0">
                <a:effectLst/>
                <a:latin typeface="Söhne"/>
              </a:rPr>
              <a:t>Maximum Curvature Point</a:t>
            </a:r>
            <a:r>
              <a:rPr lang="en-US" sz="2400" b="0" i="0" dirty="0">
                <a:effectLst/>
                <a:latin typeface="Söhne"/>
              </a:rPr>
              <a:t> method. This presentation outlines our primary objectives and the methodology that drives this innovation.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A8AF0-7A87-DC00-1431-A4B48B51D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93" y="1825625"/>
            <a:ext cx="4840503" cy="300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758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- Advanced Finger Vein Recognition System</a:t>
            </a:r>
            <a:r>
              <a:rPr lang="en-US" sz="2000" dirty="0"/>
              <a:t>: Developing an innovative system using Maximum Curvature Point method for biometric authentication enhancement.</a:t>
            </a:r>
          </a:p>
          <a:p>
            <a:pPr marL="0" indent="0">
              <a:buNone/>
            </a:pPr>
            <a:r>
              <a:rPr lang="en-US" sz="2000" b="1" dirty="0"/>
              <a:t>- Primary Objectives:</a:t>
            </a:r>
            <a:r>
              <a:rPr lang="en-US" sz="2000" dirty="0"/>
              <a:t> Addressing challenges in security, accuracy, user comfort, and efficiency.</a:t>
            </a:r>
          </a:p>
          <a:p>
            <a:pPr marL="0" indent="0">
              <a:buNone/>
            </a:pPr>
            <a:r>
              <a:rPr lang="en-US" sz="2000" b="1" dirty="0"/>
              <a:t>- Security Enhancement:</a:t>
            </a:r>
            <a:r>
              <a:rPr lang="en-US" sz="2000" dirty="0"/>
              <a:t> Leveraging unique and complex finger vein patterns to reinforce biometric authentication security.</a:t>
            </a:r>
          </a:p>
          <a:p>
            <a:pPr marL="0" indent="0">
              <a:buNone/>
            </a:pPr>
            <a:r>
              <a:rPr lang="en-US" sz="2000" b="1" dirty="0"/>
              <a:t>- Mathematical Refinement:</a:t>
            </a:r>
            <a:r>
              <a:rPr lang="en-US" sz="2000" dirty="0"/>
              <a:t> Optimizing feature extraction for improved identification precision.</a:t>
            </a:r>
          </a:p>
          <a:p>
            <a:pPr marL="0" indent="0">
              <a:buNone/>
            </a:pPr>
            <a:r>
              <a:rPr lang="en-US" sz="2000" b="1" dirty="0"/>
              <a:t>- User-Centric Approach: </a:t>
            </a:r>
            <a:r>
              <a:rPr lang="en-US" sz="2000" dirty="0"/>
              <a:t>Ensuring user comfort and privacy with non-intrusive NIR imaging technology.</a:t>
            </a:r>
          </a:p>
          <a:p>
            <a:pPr marL="0" indent="0">
              <a:buNone/>
            </a:pPr>
            <a:r>
              <a:rPr lang="en-US" sz="2000" b="1" dirty="0"/>
              <a:t>- Computational Efficiency:</a:t>
            </a:r>
            <a:r>
              <a:rPr lang="en-US" sz="2000" dirty="0"/>
              <a:t> Enabling swift data processing while upholding accuracy for real-time applications.</a:t>
            </a:r>
          </a:p>
          <a:p>
            <a:pPr marL="0" indent="0">
              <a:buNone/>
            </a:pPr>
            <a:r>
              <a:rPr lang="en-US" sz="2000" b="1" dirty="0"/>
              <a:t>- Adaptability:</a:t>
            </a:r>
            <a:r>
              <a:rPr lang="en-US" sz="2000" dirty="0"/>
              <a:t> Crafting a system that adapts to varying environmental conditions without compromising recognition accuracy.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  <a:r>
              <a:rPr lang="en-US"/>
              <a:t>of 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Designing a system that offers exceptional security through finger vein recognition.</a:t>
            </a:r>
          </a:p>
          <a:p>
            <a:r>
              <a:rPr lang="en-IN" sz="2400" dirty="0"/>
              <a:t>Achieving high accuracy and robustness under varying conditions. </a:t>
            </a:r>
          </a:p>
          <a:p>
            <a:r>
              <a:rPr lang="en-IN" sz="2400" dirty="0"/>
              <a:t> Prioritizing user comfort and privacy by utilizing non-intrusive imaging technology. </a:t>
            </a:r>
          </a:p>
          <a:p>
            <a:r>
              <a:rPr lang="en-IN" sz="2400" dirty="0"/>
              <a:t>Optimizing computational efficiency for real-time applications. </a:t>
            </a:r>
          </a:p>
          <a:p>
            <a:r>
              <a:rPr lang="en-IN" sz="2400" dirty="0"/>
              <a:t> Adapting the system to diverse environmental scenarios. </a:t>
            </a:r>
          </a:p>
          <a:p>
            <a:r>
              <a:rPr lang="en-IN" sz="2400" dirty="0"/>
              <a:t>Implementing effective data preprocessing techniques. Introducing a novel feature extraction approach using maximum curvature points.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2458"/>
          </a:xfrm>
        </p:spPr>
        <p:txBody>
          <a:bodyPr/>
          <a:lstStyle/>
          <a:p>
            <a:r>
              <a:rPr lang="en-US" dirty="0"/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293891"/>
          </a:xfrm>
        </p:spPr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Dataset Collection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Collect a diverse dataset of finger vein images.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Include variations in lighting, pose, and finger conditions.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Ensure a balanced representation of positive (matched) and negative (unmatched) samples.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Image Normalization and Enhancement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Normalize and enhance input images to reduce noise and improve consistency.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Enhance image quality for more accurate feature extraction.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Region of Interest (ROI) Segmentation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Segment and isolate the region of interest (ROI) containing the finger veins.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Focusing on the relevant area enhances recognition accuracy.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Maximum Curvature Point (MCP) Detection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Apply MCP detection to extract curvature points.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Analyze local gradients to compute curvature at each pixel.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Identify maximum curvature points as distinctive feature points.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Feature Extraction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Extract features from the detected MCPs.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These features represent the unique characteristics of finger vein patterns.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Matching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Compare the extracted features directly for matching.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Utilize matching algorithms to determine the similarity between query and stored templates.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3800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An implemented system that will utilize the technology developed during the </a:t>
            </a:r>
            <a:r>
              <a:rPr lang="en-IN" sz="2400" dirty="0" err="1">
                <a:latin typeface="Google Sans"/>
              </a:rPr>
              <a:t>c</a:t>
            </a:r>
            <a:r>
              <a:rPr lang="en-IN" sz="2400" b="0" i="0" dirty="0" err="1">
                <a:effectLst/>
                <a:latin typeface="Google Sans"/>
              </a:rPr>
              <a:t>onceivement</a:t>
            </a:r>
            <a:r>
              <a:rPr lang="en-US" sz="2400" dirty="0"/>
              <a:t> of this project.</a:t>
            </a:r>
          </a:p>
          <a:p>
            <a:r>
              <a:rPr lang="en-US" sz="2400" dirty="0"/>
              <a:t>A robust and refined version of the core algorithm, i.e. Maximum Curvature Points Method.</a:t>
            </a:r>
          </a:p>
          <a:p>
            <a:r>
              <a:rPr lang="en-US" sz="2400" dirty="0"/>
              <a:t>An application showcasing the implemented methods in the form of user-friendly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577711-1919-354F-FB0E-5BCFD9F39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76" y="709275"/>
            <a:ext cx="4119044" cy="516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Söhne"/>
              </a:rPr>
              <a:t>Leveraging Maximum Curvature Points for feature extraction enhances biometric authentication by capturing intricate finger vein patterns.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Söhne"/>
              </a:rPr>
              <a:t>The comprehensive methodology involves dataset diversity, image enhancement, ROI segmentation, MCP detection, and direct feature comparison.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Söhne"/>
              </a:rPr>
              <a:t>Incorporating machine learning, error handling, and user feedback elevates accuracy and user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Söhne"/>
              </a:rPr>
              <a:t>Optimizing for real-time processing, privacy, and environmental adaptability ensures practical applicability.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Söhne"/>
              </a:rPr>
              <a:t>Through continuous testing and refinement, this system presents a promising solution for secure and efficient biometric authentication.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220"/>
            <a:ext cx="10515600" cy="4646743"/>
          </a:xfrm>
        </p:spPr>
        <p:txBody>
          <a:bodyPr>
            <a:normAutofit fontScale="47500" lnSpcReduction="20000"/>
          </a:bodyPr>
          <a:lstStyle/>
          <a:p>
            <a:pPr>
              <a:spcBef>
                <a:spcPts val="0"/>
              </a:spcBef>
            </a:pPr>
            <a:r>
              <a:rPr lang="en-US" sz="3500" b="1" dirty="0"/>
              <a:t>Multimodal Integration: </a:t>
            </a:r>
            <a:r>
              <a:rPr lang="en-US" sz="3500" dirty="0"/>
              <a:t>Explore combining finger vein recognition with other biometric modalities like fingerprint or facial recognition for enhanced accuracy and security.</a:t>
            </a:r>
          </a:p>
          <a:p>
            <a:pPr>
              <a:spcBef>
                <a:spcPts val="0"/>
              </a:spcBef>
            </a:pPr>
            <a:endParaRPr lang="en-US" sz="3500" dirty="0"/>
          </a:p>
          <a:p>
            <a:pPr>
              <a:spcBef>
                <a:spcPts val="0"/>
              </a:spcBef>
            </a:pPr>
            <a:r>
              <a:rPr lang="en-US" sz="3500" b="1" dirty="0"/>
              <a:t>Deep Learning Advancements: </a:t>
            </a:r>
            <a:r>
              <a:rPr lang="en-US" sz="3500" dirty="0"/>
              <a:t>Integrate deep learning techniques for automated feature learning, potentially improving recognition accuracy in complex scenarios.</a:t>
            </a:r>
          </a:p>
          <a:p>
            <a:pPr>
              <a:spcBef>
                <a:spcPts val="0"/>
              </a:spcBef>
            </a:pPr>
            <a:endParaRPr lang="en-US" sz="3500" dirty="0"/>
          </a:p>
          <a:p>
            <a:pPr>
              <a:spcBef>
                <a:spcPts val="0"/>
              </a:spcBef>
            </a:pPr>
            <a:r>
              <a:rPr lang="en-US" sz="3500" b="1" dirty="0"/>
              <a:t>Continuous Authentication: </a:t>
            </a:r>
            <a:r>
              <a:rPr lang="en-US" sz="3500" dirty="0"/>
              <a:t>Develop systems that continuously authenticate users during their interaction, ensuring persistent security.</a:t>
            </a:r>
          </a:p>
          <a:p>
            <a:pPr>
              <a:spcBef>
                <a:spcPts val="0"/>
              </a:spcBef>
            </a:pPr>
            <a:endParaRPr lang="en-US" sz="3500" dirty="0"/>
          </a:p>
          <a:p>
            <a:pPr>
              <a:spcBef>
                <a:spcPts val="0"/>
              </a:spcBef>
            </a:pPr>
            <a:r>
              <a:rPr lang="en-US" sz="3500" b="1" dirty="0"/>
              <a:t>Mobile Integration: </a:t>
            </a:r>
            <a:r>
              <a:rPr lang="en-US" sz="3500" dirty="0"/>
              <a:t>Adapt the system for mobile devices, enabling secure access to smartphones and enhancing user convenience.</a:t>
            </a:r>
          </a:p>
          <a:p>
            <a:pPr>
              <a:spcBef>
                <a:spcPts val="0"/>
              </a:spcBef>
            </a:pPr>
            <a:endParaRPr lang="en-US" sz="3500" dirty="0"/>
          </a:p>
          <a:p>
            <a:pPr>
              <a:spcBef>
                <a:spcPts val="0"/>
              </a:spcBef>
            </a:pPr>
            <a:r>
              <a:rPr lang="en-US" sz="3500" b="1" dirty="0"/>
              <a:t>Anti-Spoofing Measures:</a:t>
            </a:r>
            <a:r>
              <a:rPr lang="en-US" sz="3500" dirty="0"/>
              <a:t> Implement advanced anti-spoofing techniques to detect and prevent fraudulent attempts using fake finger vein patterns.</a:t>
            </a:r>
          </a:p>
          <a:p>
            <a:pPr>
              <a:spcBef>
                <a:spcPts val="0"/>
              </a:spcBef>
            </a:pPr>
            <a:endParaRPr lang="en-US" sz="3500" dirty="0"/>
          </a:p>
          <a:p>
            <a:pPr>
              <a:spcBef>
                <a:spcPts val="0"/>
              </a:spcBef>
            </a:pPr>
            <a:r>
              <a:rPr lang="en-US" sz="3500" b="1" dirty="0"/>
              <a:t>Cross-Platform Compatibility:</a:t>
            </a:r>
            <a:r>
              <a:rPr lang="en-US" sz="3500" dirty="0"/>
              <a:t> Create solutions that are compatible with various platforms, from physical access control to online transactions.</a:t>
            </a:r>
          </a:p>
          <a:p>
            <a:pPr>
              <a:spcBef>
                <a:spcPts val="0"/>
              </a:spcBef>
            </a:pPr>
            <a:endParaRPr lang="en-US" sz="3500" dirty="0"/>
          </a:p>
          <a:p>
            <a:pPr>
              <a:spcBef>
                <a:spcPts val="0"/>
              </a:spcBef>
            </a:pPr>
            <a:r>
              <a:rPr lang="en-US" sz="3500" b="1" dirty="0"/>
              <a:t>Cloud-Based Recognition:</a:t>
            </a:r>
            <a:r>
              <a:rPr lang="en-US" sz="3500" dirty="0"/>
              <a:t> Explore cloud-based recognition systems to enable remote authentication and reduce hardware requirements.</a:t>
            </a:r>
          </a:p>
          <a:p>
            <a:pPr>
              <a:spcBef>
                <a:spcPts val="0"/>
              </a:spcBef>
            </a:pPr>
            <a:endParaRPr lang="en-US" sz="3500" dirty="0"/>
          </a:p>
          <a:p>
            <a:pPr>
              <a:spcBef>
                <a:spcPts val="0"/>
              </a:spcBef>
            </a:pPr>
            <a:r>
              <a:rPr lang="en-US" sz="3500" b="1" dirty="0"/>
              <a:t>Medical Applications:</a:t>
            </a:r>
            <a:r>
              <a:rPr lang="en-US" sz="3500" dirty="0"/>
              <a:t> Investigate the use of finger vein recognition in medical scenarios, such as patient identification and access to electronic health records.</a:t>
            </a:r>
          </a:p>
          <a:p>
            <a:pPr>
              <a:spcBef>
                <a:spcPts val="0"/>
              </a:spcBef>
            </a:pPr>
            <a:endParaRPr lang="en-US" sz="35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6212</TotalTime>
  <Words>1061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Casper</vt:lpstr>
      <vt:lpstr>Google Sans</vt:lpstr>
      <vt:lpstr>Söhne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Problem Formulation</vt:lpstr>
      <vt:lpstr>Objectives of the Work</vt:lpstr>
      <vt:lpstr>Methodology used</vt:lpstr>
      <vt:lpstr>Results and Outputs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Abhishek Mishra</cp:lastModifiedBy>
  <cp:revision>499</cp:revision>
  <dcterms:created xsi:type="dcterms:W3CDTF">2019-01-09T10:33:58Z</dcterms:created>
  <dcterms:modified xsi:type="dcterms:W3CDTF">2023-08-25T10:12:31Z</dcterms:modified>
</cp:coreProperties>
</file>