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udent-comp3\Desktop\Hadas\HPLC%20Ladder%20creation\Ladder.16.03.15\30-60_LD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151603525534197E-2"/>
          <c:y val="6.9345304225456442E-2"/>
          <c:w val="0.86914328016690223"/>
          <c:h val="0.77143937172167298"/>
        </c:manualLayout>
      </c:layout>
      <c:scatterChart>
        <c:scatterStyle val="lineMarker"/>
        <c:varyColors val="0"/>
        <c:ser>
          <c:idx val="0"/>
          <c:order val="0"/>
          <c:tx>
            <c:v>LDS</c:v>
          </c:tx>
          <c:marker>
            <c:symbol val="none"/>
          </c:marker>
          <c:xVal>
            <c:numRef>
              <c:f>'Gradient Plot'!$A$3:$A$7</c:f>
              <c:numCache>
                <c:formatCode>General</c:formatCode>
                <c:ptCount val="5"/>
                <c:pt idx="0">
                  <c:v>0</c:v>
                </c:pt>
                <c:pt idx="1">
                  <c:v>40</c:v>
                </c:pt>
                <c:pt idx="2">
                  <c:v>45</c:v>
                </c:pt>
                <c:pt idx="3">
                  <c:v>46</c:v>
                </c:pt>
                <c:pt idx="4">
                  <c:v>52</c:v>
                </c:pt>
              </c:numCache>
            </c:numRef>
          </c:xVal>
          <c:yVal>
            <c:numRef>
              <c:f>'Gradient Plot'!$D$3:$D$7</c:f>
              <c:numCache>
                <c:formatCode>General</c:formatCode>
                <c:ptCount val="5"/>
                <c:pt idx="0">
                  <c:v>10.25</c:v>
                </c:pt>
                <c:pt idx="1">
                  <c:v>12.5</c:v>
                </c:pt>
                <c:pt idx="2">
                  <c:v>12.5</c:v>
                </c:pt>
                <c:pt idx="3">
                  <c:v>10.25</c:v>
                </c:pt>
                <c:pt idx="4">
                  <c:v>10.25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491008"/>
        <c:axId val="78730368"/>
      </c:scatterChart>
      <c:valAx>
        <c:axId val="78491008"/>
        <c:scaling>
          <c:orientation val="minMax"/>
          <c:max val="4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crossAx val="78730368"/>
        <c:crosses val="autoZero"/>
        <c:crossBetween val="midCat"/>
      </c:valAx>
      <c:valAx>
        <c:axId val="78730368"/>
        <c:scaling>
          <c:orientation val="minMax"/>
          <c:max val="14"/>
          <c:min val="8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%ACN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84910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CA7-41D1-4E81-8983-41D700849A2A}" type="datetimeFigureOut">
              <a:rPr lang="he-IL" smtClean="0"/>
              <a:t>כ"ח/אב/תשע"ה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E74D-4321-40CE-8209-8601AFE9A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55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CA7-41D1-4E81-8983-41D700849A2A}" type="datetimeFigureOut">
              <a:rPr lang="he-IL" smtClean="0"/>
              <a:t>כ"ח/אב/תשע"ה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E74D-4321-40CE-8209-8601AFE9A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500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CA7-41D1-4E81-8983-41D700849A2A}" type="datetimeFigureOut">
              <a:rPr lang="he-IL" smtClean="0"/>
              <a:t>כ"ח/אב/תשע"ה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E74D-4321-40CE-8209-8601AFE9A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552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CA7-41D1-4E81-8983-41D700849A2A}" type="datetimeFigureOut">
              <a:rPr lang="he-IL" smtClean="0"/>
              <a:t>כ"ח/אב/תשע"ה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E74D-4321-40CE-8209-8601AFE9A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319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CA7-41D1-4E81-8983-41D700849A2A}" type="datetimeFigureOut">
              <a:rPr lang="he-IL" smtClean="0"/>
              <a:t>כ"ח/אב/תשע"ה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E74D-4321-40CE-8209-8601AFE9A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217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CA7-41D1-4E81-8983-41D700849A2A}" type="datetimeFigureOut">
              <a:rPr lang="he-IL" smtClean="0"/>
              <a:t>כ"ח/אב/תשע"ה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E74D-4321-40CE-8209-8601AFE9A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265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CA7-41D1-4E81-8983-41D700849A2A}" type="datetimeFigureOut">
              <a:rPr lang="he-IL" smtClean="0"/>
              <a:t>כ"ח/אב/תשע"ה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E74D-4321-40CE-8209-8601AFE9A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797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CA7-41D1-4E81-8983-41D700849A2A}" type="datetimeFigureOut">
              <a:rPr lang="he-IL" smtClean="0"/>
              <a:t>כ"ח/אב/תשע"ה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E74D-4321-40CE-8209-8601AFE9A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879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CA7-41D1-4E81-8983-41D700849A2A}" type="datetimeFigureOut">
              <a:rPr lang="he-IL" smtClean="0"/>
              <a:t>כ"ח/אב/תשע"ה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E74D-4321-40CE-8209-8601AFE9A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93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CA7-41D1-4E81-8983-41D700849A2A}" type="datetimeFigureOut">
              <a:rPr lang="he-IL" smtClean="0"/>
              <a:t>כ"ח/אב/תשע"ה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E74D-4321-40CE-8209-8601AFE9A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075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CA7-41D1-4E81-8983-41D700849A2A}" type="datetimeFigureOut">
              <a:rPr lang="he-IL" smtClean="0"/>
              <a:t>כ"ח/אב/תשע"ה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E74D-4321-40CE-8209-8601AFE9A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317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42CA7-41D1-4E81-8983-41D700849A2A}" type="datetimeFigureOut">
              <a:rPr lang="he-IL" smtClean="0"/>
              <a:t>כ"ח/אב/תשע"ה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EE74D-4321-40CE-8209-8601AFE9A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870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/>
          <a:lstStyle/>
          <a:p>
            <a:r>
              <a:rPr lang="en-US" dirty="0" smtClean="0"/>
              <a:t>Summary HPLC Ladder creation and gradient understanding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700808"/>
            <a:ext cx="8352928" cy="439248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Constant parameters in all runs:</a:t>
            </a:r>
          </a:p>
          <a:p>
            <a:pPr marL="457200" indent="-457200" algn="l" rtl="0">
              <a:buFontTx/>
              <a:buChar char="-"/>
            </a:pPr>
            <a:r>
              <a:rPr lang="en-US" sz="2800" dirty="0" smtClean="0">
                <a:solidFill>
                  <a:schemeClr val="tx1"/>
                </a:solidFill>
              </a:rPr>
              <a:t>Waters </a:t>
            </a:r>
            <a:r>
              <a:rPr lang="en-US" sz="2800" dirty="0" err="1" smtClean="0">
                <a:solidFill>
                  <a:schemeClr val="tx1"/>
                </a:solidFill>
              </a:rPr>
              <a:t>Xterra</a:t>
            </a:r>
            <a:r>
              <a:rPr lang="en-US" sz="2800" dirty="0" smtClean="0">
                <a:solidFill>
                  <a:schemeClr val="tx1"/>
                </a:solidFill>
              </a:rPr>
              <a:t> MS C18 2.5um 4.6x50mm Column</a:t>
            </a:r>
          </a:p>
          <a:p>
            <a:pPr marL="457200" indent="-457200" algn="l" rtl="0">
              <a:buFontTx/>
              <a:buChar char="-"/>
            </a:pPr>
            <a:r>
              <a:rPr lang="en-US" sz="2800" dirty="0" smtClean="0">
                <a:solidFill>
                  <a:schemeClr val="tx1"/>
                </a:solidFill>
              </a:rPr>
              <a:t>60</a:t>
            </a:r>
            <a:r>
              <a:rPr lang="en-US" sz="2800" baseline="30000" dirty="0" smtClean="0">
                <a:solidFill>
                  <a:schemeClr val="tx1"/>
                </a:solidFill>
              </a:rPr>
              <a:t>0</a:t>
            </a:r>
            <a:r>
              <a:rPr lang="en-US" sz="2800" dirty="0" smtClean="0">
                <a:solidFill>
                  <a:schemeClr val="tx1"/>
                </a:solidFill>
              </a:rPr>
              <a:t>C Flow not inside heater</a:t>
            </a:r>
          </a:p>
          <a:p>
            <a:pPr marL="457200" indent="-457200" algn="l" rtl="0">
              <a:buFontTx/>
              <a:buChar char="-"/>
            </a:pPr>
            <a:r>
              <a:rPr lang="en-US" sz="2800" dirty="0" smtClean="0">
                <a:solidFill>
                  <a:schemeClr val="tx1"/>
                </a:solidFill>
              </a:rPr>
              <a:t>Flow Rate 0.5mL/min</a:t>
            </a:r>
          </a:p>
          <a:p>
            <a:pPr marL="457200" indent="-457200" algn="l" rtl="0">
              <a:buFontTx/>
              <a:buChar char="-"/>
            </a:pPr>
            <a:r>
              <a:rPr lang="en-US" sz="2800" dirty="0" smtClean="0">
                <a:solidFill>
                  <a:schemeClr val="tx1"/>
                </a:solidFill>
              </a:rPr>
              <a:t>AU 260nm</a:t>
            </a:r>
          </a:p>
          <a:p>
            <a:pPr algn="l" rtl="0"/>
            <a:r>
              <a:rPr lang="en-US" sz="2800" dirty="0" smtClean="0">
                <a:solidFill>
                  <a:schemeClr val="tx1"/>
                </a:solidFill>
              </a:rPr>
              <a:t>Goals:</a:t>
            </a:r>
          </a:p>
          <a:p>
            <a:pPr marL="457200" indent="-457200" algn="l" rtl="0">
              <a:buFontTx/>
              <a:buChar char="-"/>
            </a:pPr>
            <a:r>
              <a:rPr lang="en-US" sz="2800" dirty="0" smtClean="0">
                <a:solidFill>
                  <a:schemeClr val="tx1"/>
                </a:solidFill>
              </a:rPr>
              <a:t>Building a ladder for </a:t>
            </a:r>
            <a:r>
              <a:rPr lang="en-US" sz="2800" dirty="0" err="1" smtClean="0">
                <a:solidFill>
                  <a:schemeClr val="tx1"/>
                </a:solidFill>
              </a:rPr>
              <a:t>Oligos</a:t>
            </a:r>
            <a:r>
              <a:rPr lang="en-US" sz="2800" dirty="0" smtClean="0">
                <a:solidFill>
                  <a:schemeClr val="tx1"/>
                </a:solidFill>
              </a:rPr>
              <a:t> 30-60 </a:t>
            </a:r>
            <a:r>
              <a:rPr lang="en-US" sz="2800" dirty="0" err="1" smtClean="0">
                <a:solidFill>
                  <a:schemeClr val="tx1"/>
                </a:solidFill>
              </a:rPr>
              <a:t>b.p</a:t>
            </a:r>
            <a:r>
              <a:rPr lang="en-US" sz="2800" dirty="0" smtClean="0">
                <a:solidFill>
                  <a:schemeClr val="tx1"/>
                </a:solidFill>
              </a:rPr>
              <a:t> long</a:t>
            </a:r>
          </a:p>
          <a:p>
            <a:pPr marL="457200" indent="-457200" algn="l" rtl="0">
              <a:buFontTx/>
              <a:buChar char="-"/>
            </a:pPr>
            <a:r>
              <a:rPr lang="en-US" sz="2800" dirty="0" smtClean="0">
                <a:solidFill>
                  <a:schemeClr val="tx1"/>
                </a:solidFill>
              </a:rPr>
              <a:t>Understanding how run time and percent of ACN concentration effect the separation</a:t>
            </a:r>
          </a:p>
          <a:p>
            <a:pPr marL="457200" indent="-457200" algn="l" rtl="0">
              <a:buFontTx/>
              <a:buChar char="-"/>
            </a:pPr>
            <a:r>
              <a:rPr lang="en-US" sz="2800" dirty="0" smtClean="0">
                <a:solidFill>
                  <a:schemeClr val="tx1"/>
                </a:solidFill>
              </a:rPr>
              <a:t>Understanding how different assembly of </a:t>
            </a:r>
            <a:r>
              <a:rPr lang="en-US" sz="2800" dirty="0" err="1" smtClean="0">
                <a:solidFill>
                  <a:schemeClr val="tx1"/>
                </a:solidFill>
              </a:rPr>
              <a:t>oligos</a:t>
            </a:r>
            <a:r>
              <a:rPr lang="en-US" sz="2800" dirty="0" smtClean="0">
                <a:solidFill>
                  <a:schemeClr val="tx1"/>
                </a:solidFill>
              </a:rPr>
              <a:t> while keeping the same </a:t>
            </a:r>
            <a:r>
              <a:rPr lang="en-US" sz="2800" dirty="0" err="1" smtClean="0">
                <a:solidFill>
                  <a:schemeClr val="tx1"/>
                </a:solidFill>
              </a:rPr>
              <a:t>nt</a:t>
            </a:r>
            <a:r>
              <a:rPr lang="en-US" sz="2800" dirty="0" smtClean="0">
                <a:solidFill>
                  <a:schemeClr val="tx1"/>
                </a:solidFill>
              </a:rPr>
              <a:t> length affect the results  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5567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8802220" cy="63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4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43" y="260648"/>
            <a:ext cx="8964489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77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8578432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1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48"/>
            <a:ext cx="8514563" cy="5793507"/>
          </a:xfrm>
        </p:spPr>
      </p:pic>
    </p:spTree>
    <p:extLst>
      <p:ext uri="{BB962C8B-B14F-4D97-AF65-F5344CB8AC3E}">
        <p14:creationId xmlns:p14="http://schemas.microsoft.com/office/powerpoint/2010/main" val="4150512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560" y="0"/>
            <a:ext cx="2757355" cy="450912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60648"/>
            <a:ext cx="7440121" cy="66028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87624" y="44624"/>
            <a:ext cx="1584176" cy="6001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fontAlgn="b"/>
            <a:r>
              <a:rPr lang="en-US" sz="1100" dirty="0" smtClean="0"/>
              <a:t>Hairpin</a:t>
            </a:r>
            <a:r>
              <a:rPr lang="en-US" sz="1100" u="none" strike="noStrike" dirty="0" smtClean="0">
                <a:effectLst/>
              </a:rPr>
              <a:t>60</a:t>
            </a:r>
          </a:p>
          <a:p>
            <a:pPr algn="l" rtl="0"/>
            <a:r>
              <a:rPr lang="en-US" sz="1100" dirty="0" err="1" smtClean="0"/>
              <a:t>mFold</a:t>
            </a:r>
            <a:r>
              <a:rPr lang="en-US" sz="1100" dirty="0" smtClean="0"/>
              <a:t> structure @ 60C</a:t>
            </a:r>
          </a:p>
          <a:p>
            <a:pPr algn="l" rtl="0"/>
            <a:r>
              <a:rPr lang="en-US" sz="1100" dirty="0" err="1" smtClean="0"/>
              <a:t>delG</a:t>
            </a:r>
            <a:r>
              <a:rPr lang="en-US" sz="1100" dirty="0" smtClean="0"/>
              <a:t>=-8.17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508598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8640"/>
            <a:ext cx="3131840" cy="625879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99600"/>
            <a:ext cx="6241461" cy="57214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560" y="2636912"/>
            <a:ext cx="1584176" cy="6001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fontAlgn="b"/>
            <a:r>
              <a:rPr lang="en-US" sz="1100" dirty="0" smtClean="0"/>
              <a:t>Random</a:t>
            </a:r>
            <a:r>
              <a:rPr lang="en-US" sz="1100" u="none" strike="noStrike" dirty="0" smtClean="0">
                <a:effectLst/>
              </a:rPr>
              <a:t>60</a:t>
            </a:r>
          </a:p>
          <a:p>
            <a:pPr algn="l" rtl="0"/>
            <a:r>
              <a:rPr lang="en-US" sz="1100" dirty="0" err="1" smtClean="0"/>
              <a:t>mFold</a:t>
            </a:r>
            <a:r>
              <a:rPr lang="en-US" sz="1100" dirty="0" smtClean="0"/>
              <a:t> structure @ 60C</a:t>
            </a:r>
          </a:p>
          <a:p>
            <a:pPr algn="l" rtl="0"/>
            <a:r>
              <a:rPr lang="en-US" sz="1100" dirty="0" err="1" smtClean="0"/>
              <a:t>delG</a:t>
            </a:r>
            <a:r>
              <a:rPr lang="en-US" sz="1100" dirty="0" smtClean="0"/>
              <a:t>=1.87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2031709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6672"/>
            <a:ext cx="8359780" cy="5649491"/>
          </a:xfrm>
        </p:spPr>
      </p:pic>
    </p:spTree>
    <p:extLst>
      <p:ext uri="{BB962C8B-B14F-4D97-AF65-F5344CB8AC3E}">
        <p14:creationId xmlns:p14="http://schemas.microsoft.com/office/powerpoint/2010/main" val="29129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Oligo</a:t>
            </a:r>
            <a:r>
              <a:rPr lang="en-US" dirty="0" smtClean="0"/>
              <a:t>-RP Column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5003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4" y="404664"/>
            <a:ext cx="9115636" cy="6225555"/>
          </a:xfrm>
        </p:spPr>
      </p:pic>
    </p:spTree>
    <p:extLst>
      <p:ext uri="{BB962C8B-B14F-4D97-AF65-F5344CB8AC3E}">
        <p14:creationId xmlns:p14="http://schemas.microsoft.com/office/powerpoint/2010/main" val="119442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8852505" cy="5976664"/>
          </a:xfrm>
        </p:spPr>
      </p:pic>
    </p:spTree>
    <p:extLst>
      <p:ext uri="{BB962C8B-B14F-4D97-AF65-F5344CB8AC3E}">
        <p14:creationId xmlns:p14="http://schemas.microsoft.com/office/powerpoint/2010/main" val="107062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9269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Structures and </a:t>
            </a:r>
            <a:r>
              <a:rPr lang="en-US" sz="3200" dirty="0" err="1" smtClean="0"/>
              <a:t>b.p</a:t>
            </a:r>
            <a:r>
              <a:rPr lang="en-US" sz="3200" dirty="0" smtClean="0"/>
              <a:t> of 30-60 Ladder Creation</a:t>
            </a:r>
            <a:endParaRPr lang="he-IL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379522"/>
              </p:ext>
            </p:extLst>
          </p:nvPr>
        </p:nvGraphicFramePr>
        <p:xfrm>
          <a:off x="647129" y="620688"/>
          <a:ext cx="8208912" cy="443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176"/>
                <a:gridCol w="6624736"/>
              </a:tblGrid>
              <a:tr h="216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ToeHold-60</a:t>
                      </a:r>
                    </a:p>
                  </a:txBody>
                  <a:tcPr marL="8235" marR="8235" marT="8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CCGGATGATCCTGAGAAGTACTAAGCGGAACTAAAACTAAGTTAAGCTGGAATCTCACC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35" marR="8235" marT="823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comp-50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35" marR="8235" marT="8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CCGGATGATCCTGAGAAGTACTAAGCGGAACTAAAACTAAGTTAAGCTGG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35" marR="8235" marT="823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070" y="1099483"/>
            <a:ext cx="568863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 err="1" smtClean="0"/>
              <a:t>b.p</a:t>
            </a:r>
            <a:r>
              <a:rPr lang="en-US" sz="1600" dirty="0" smtClean="0"/>
              <a:t> changes in the last 10 of each sequence </a:t>
            </a:r>
            <a:endParaRPr lang="he-IL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577290"/>
            <a:ext cx="2170693" cy="29592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857" y="1577290"/>
            <a:ext cx="2326697" cy="30243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08304" y="2516547"/>
            <a:ext cx="1584176" cy="6001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100" dirty="0" smtClean="0"/>
              <a:t>comp-50 </a:t>
            </a:r>
          </a:p>
          <a:p>
            <a:pPr algn="l" rtl="0"/>
            <a:r>
              <a:rPr lang="en-US" sz="1100" dirty="0" err="1" smtClean="0"/>
              <a:t>mFold</a:t>
            </a:r>
            <a:r>
              <a:rPr lang="en-US" sz="1100" dirty="0" smtClean="0"/>
              <a:t> structure @ 25C</a:t>
            </a:r>
          </a:p>
          <a:p>
            <a:pPr algn="l" rtl="0"/>
            <a:r>
              <a:rPr lang="en-US" sz="1100" dirty="0" err="1" smtClean="0"/>
              <a:t>delG</a:t>
            </a:r>
            <a:r>
              <a:rPr lang="en-US" sz="1100" dirty="0" smtClean="0"/>
              <a:t>=-5.15</a:t>
            </a:r>
            <a:endParaRPr lang="he-IL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4932040" y="2502920"/>
            <a:ext cx="1590782" cy="6001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100" dirty="0" smtClean="0"/>
              <a:t>comp-50</a:t>
            </a:r>
          </a:p>
          <a:p>
            <a:pPr algn="l" rtl="0"/>
            <a:r>
              <a:rPr lang="en-US" sz="1100" dirty="0" err="1" smtClean="0"/>
              <a:t>mFold</a:t>
            </a:r>
            <a:r>
              <a:rPr lang="en-US" sz="1100" dirty="0" smtClean="0"/>
              <a:t> structure @ 60C</a:t>
            </a:r>
          </a:p>
          <a:p>
            <a:pPr algn="l" rtl="0"/>
            <a:r>
              <a:rPr lang="en-US" sz="1100" dirty="0" err="1" smtClean="0"/>
              <a:t>delG</a:t>
            </a:r>
            <a:r>
              <a:rPr lang="en-US" sz="1100" dirty="0" smtClean="0"/>
              <a:t>=0.56</a:t>
            </a:r>
            <a:endParaRPr lang="he-IL" sz="11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07313"/>
            <a:ext cx="2089188" cy="29943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504" y="1700808"/>
            <a:ext cx="1584176" cy="6001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fontAlgn="b"/>
            <a:r>
              <a:rPr lang="en-US" sz="1100" u="none" strike="noStrike" dirty="0" smtClean="0">
                <a:effectLst/>
              </a:rPr>
              <a:t>ToeHold-60</a:t>
            </a:r>
          </a:p>
          <a:p>
            <a:pPr algn="l" rtl="0"/>
            <a:r>
              <a:rPr lang="en-US" sz="1100" dirty="0" err="1" smtClean="0"/>
              <a:t>mFold</a:t>
            </a:r>
            <a:r>
              <a:rPr lang="en-US" sz="1100" dirty="0" smtClean="0"/>
              <a:t> structure @ 25C</a:t>
            </a:r>
          </a:p>
          <a:p>
            <a:pPr algn="l" rtl="0"/>
            <a:r>
              <a:rPr lang="en-US" sz="1100" dirty="0" err="1" smtClean="0"/>
              <a:t>delG</a:t>
            </a:r>
            <a:r>
              <a:rPr lang="en-US" sz="1100" dirty="0" smtClean="0"/>
              <a:t>=-2.38</a:t>
            </a:r>
            <a:endParaRPr lang="he-IL" sz="11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690" y="1578514"/>
            <a:ext cx="2069228" cy="328498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55776" y="2920924"/>
            <a:ext cx="1584176" cy="6001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fontAlgn="b"/>
            <a:r>
              <a:rPr lang="en-US" sz="1100" u="none" strike="noStrike" dirty="0" smtClean="0">
                <a:effectLst/>
              </a:rPr>
              <a:t>ToeHold-60</a:t>
            </a:r>
          </a:p>
          <a:p>
            <a:pPr algn="l" rtl="0"/>
            <a:r>
              <a:rPr lang="en-US" sz="1100" dirty="0" err="1" smtClean="0"/>
              <a:t>mFold</a:t>
            </a:r>
            <a:r>
              <a:rPr lang="en-US" sz="1100" dirty="0" smtClean="0"/>
              <a:t> structure @ 60C</a:t>
            </a:r>
          </a:p>
          <a:p>
            <a:pPr algn="l" rtl="0"/>
            <a:r>
              <a:rPr lang="en-US" sz="1100" dirty="0" err="1" smtClean="0"/>
              <a:t>delG</a:t>
            </a:r>
            <a:r>
              <a:rPr lang="en-US" sz="1100" dirty="0" smtClean="0"/>
              <a:t>=1.47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5219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636"/>
            <a:ext cx="8229600" cy="6830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Structures and </a:t>
            </a:r>
            <a:r>
              <a:rPr lang="en-US" sz="3200" dirty="0" err="1" smtClean="0"/>
              <a:t>b.p</a:t>
            </a:r>
            <a:r>
              <a:rPr lang="en-US" sz="3200" dirty="0" smtClean="0"/>
              <a:t> of 30-60 Ladder Creation</a:t>
            </a:r>
            <a:endParaRPr lang="he-IL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77455"/>
              </p:ext>
            </p:extLst>
          </p:nvPr>
        </p:nvGraphicFramePr>
        <p:xfrm>
          <a:off x="539552" y="548680"/>
          <a:ext cx="8208912" cy="443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176"/>
                <a:gridCol w="6624736"/>
              </a:tblGrid>
              <a:tr h="215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comp-40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35" marR="8235" marT="8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CCGGATGATCCTGAGAAGTACTAAGCGGAACTAAAACTAA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35" marR="8235" marT="8235" marB="0" anchor="b"/>
                </a:tc>
              </a:tr>
              <a:tr h="55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comp-30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35" marR="8235" marT="8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CCGGATGATCCTGAGAAGTACTAAGCGGAA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35" marR="8235" marT="8235" marB="0" anchor="b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6" y="980729"/>
            <a:ext cx="2505215" cy="29044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560" y="1902756"/>
            <a:ext cx="1590782" cy="6001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100" dirty="0" smtClean="0"/>
              <a:t>comp-30</a:t>
            </a:r>
          </a:p>
          <a:p>
            <a:pPr algn="l" rtl="0"/>
            <a:r>
              <a:rPr lang="en-US" sz="1100" dirty="0" err="1" smtClean="0"/>
              <a:t>mFold</a:t>
            </a:r>
            <a:r>
              <a:rPr lang="en-US" sz="1100" dirty="0" smtClean="0"/>
              <a:t> structure @ 25C</a:t>
            </a:r>
          </a:p>
          <a:p>
            <a:pPr algn="l" rtl="0"/>
            <a:r>
              <a:rPr lang="en-US" sz="1100" dirty="0" err="1" smtClean="0"/>
              <a:t>delG</a:t>
            </a:r>
            <a:r>
              <a:rPr lang="en-US" sz="1100" dirty="0" smtClean="0"/>
              <a:t>=-0.80</a:t>
            </a:r>
            <a:endParaRPr lang="he-IL" sz="11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124744"/>
            <a:ext cx="2655834" cy="27604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15275" y="1302592"/>
            <a:ext cx="1590782" cy="6001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100" dirty="0" smtClean="0"/>
              <a:t>comp-30</a:t>
            </a:r>
          </a:p>
          <a:p>
            <a:pPr algn="l" rtl="0"/>
            <a:r>
              <a:rPr lang="en-US" sz="1100" dirty="0" err="1" smtClean="0"/>
              <a:t>mFold</a:t>
            </a:r>
            <a:r>
              <a:rPr lang="en-US" sz="1100" dirty="0" smtClean="0"/>
              <a:t> structure @ 60C</a:t>
            </a:r>
          </a:p>
          <a:p>
            <a:pPr algn="l" rtl="0"/>
            <a:r>
              <a:rPr lang="en-US" sz="1100" dirty="0" err="1" smtClean="0"/>
              <a:t>delG</a:t>
            </a:r>
            <a:r>
              <a:rPr lang="en-US" sz="1100" dirty="0" smtClean="0"/>
              <a:t>=1.60</a:t>
            </a:r>
            <a:endParaRPr lang="he-IL" sz="11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104619"/>
            <a:ext cx="2670399" cy="34806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20272" y="3284984"/>
            <a:ext cx="1590782" cy="6001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100" dirty="0" smtClean="0"/>
              <a:t>comp-40</a:t>
            </a:r>
          </a:p>
          <a:p>
            <a:pPr algn="l" rtl="0"/>
            <a:r>
              <a:rPr lang="en-US" sz="1100" dirty="0" err="1" smtClean="0"/>
              <a:t>mFold</a:t>
            </a:r>
            <a:r>
              <a:rPr lang="en-US" sz="1100" dirty="0" smtClean="0"/>
              <a:t> structure @ 25C</a:t>
            </a:r>
          </a:p>
          <a:p>
            <a:pPr algn="l" rtl="0"/>
            <a:r>
              <a:rPr lang="en-US" sz="1100" dirty="0" err="1" smtClean="0"/>
              <a:t>delG</a:t>
            </a:r>
            <a:r>
              <a:rPr lang="en-US" sz="1100" dirty="0" smtClean="0"/>
              <a:t>=-0.80</a:t>
            </a:r>
            <a:endParaRPr lang="he-IL" sz="11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312" y="3607318"/>
            <a:ext cx="2158682" cy="311289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03848" y="4509120"/>
            <a:ext cx="1590782" cy="6001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100" dirty="0" smtClean="0"/>
              <a:t>comp-40</a:t>
            </a:r>
          </a:p>
          <a:p>
            <a:pPr algn="l" rtl="0"/>
            <a:r>
              <a:rPr lang="en-US" sz="1100" dirty="0" err="1" smtClean="0"/>
              <a:t>mFold</a:t>
            </a:r>
            <a:r>
              <a:rPr lang="en-US" sz="1100" dirty="0" smtClean="0"/>
              <a:t> structure @ 60C</a:t>
            </a:r>
          </a:p>
          <a:p>
            <a:pPr algn="l" rtl="0"/>
            <a:r>
              <a:rPr lang="en-US" sz="1100" dirty="0" err="1" smtClean="0"/>
              <a:t>delG</a:t>
            </a:r>
            <a:r>
              <a:rPr lang="en-US" sz="1100" dirty="0" smtClean="0"/>
              <a:t>=-0.80</a:t>
            </a:r>
            <a:endParaRPr lang="he-IL" sz="1100" dirty="0" smtClean="0"/>
          </a:p>
        </p:txBody>
      </p:sp>
    </p:spTree>
    <p:extLst>
      <p:ext uri="{BB962C8B-B14F-4D97-AF65-F5344CB8AC3E}">
        <p14:creationId xmlns:p14="http://schemas.microsoft.com/office/powerpoint/2010/main" val="189712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First 30-60 Run</a:t>
            </a:r>
            <a:endParaRPr lang="he-IL" dirty="0"/>
          </a:p>
        </p:txBody>
      </p:sp>
      <p:pic>
        <p:nvPicPr>
          <p:cNvPr id="4" name="Picture 2" descr="H:\ssDNA printscreen\ssDNA sep30-40-50-60 Seperation_260nm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89" y="836710"/>
            <a:ext cx="7323137" cy="504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19872" y="1109135"/>
            <a:ext cx="4187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30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4485777" y="1251390"/>
            <a:ext cx="4187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40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5429424" y="1620722"/>
            <a:ext cx="4187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50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6090840" y="1069554"/>
            <a:ext cx="4187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60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6732240" y="970635"/>
            <a:ext cx="140019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Method: LDS</a:t>
            </a:r>
          </a:p>
          <a:p>
            <a:r>
              <a:rPr lang="en-US" dirty="0" smtClean="0"/>
              <a:t>260nm</a:t>
            </a:r>
            <a:endParaRPr lang="he-IL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123089"/>
              </p:ext>
            </p:extLst>
          </p:nvPr>
        </p:nvGraphicFramePr>
        <p:xfrm>
          <a:off x="1486689" y="875323"/>
          <a:ext cx="6685712" cy="352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3608" y="4653136"/>
            <a:ext cx="662473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itchFamily="34" charset="0"/>
              <a:buChar char="•"/>
            </a:pPr>
            <a:r>
              <a:rPr lang="en-US" dirty="0" smtClean="0"/>
              <a:t>Big signal to noise </a:t>
            </a:r>
            <a:r>
              <a:rPr lang="en-US" dirty="0" err="1" smtClean="0"/>
              <a:t>disturbnce</a:t>
            </a:r>
            <a:r>
              <a:rPr lang="en-US" dirty="0" smtClean="0"/>
              <a:t>. 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dirty="0" smtClean="0"/>
              <a:t>The 50nt </a:t>
            </a:r>
            <a:r>
              <a:rPr lang="en-US" dirty="0" err="1" smtClean="0"/>
              <a:t>oligo</a:t>
            </a:r>
            <a:r>
              <a:rPr lang="en-US" dirty="0" smtClean="0"/>
              <a:t> is probably disassembled or damaged (old sample), new sample was ordered.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8155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66" y="6093296"/>
            <a:ext cx="8451213" cy="648072"/>
          </a:xfrm>
        </p:spPr>
        <p:txBody>
          <a:bodyPr>
            <a:normAutofit fontScale="40000" lnSpcReduction="20000"/>
          </a:bodyPr>
          <a:lstStyle/>
          <a:p>
            <a:pPr algn="l" rtl="0"/>
            <a:r>
              <a:rPr lang="en-US" dirty="0" smtClean="0"/>
              <a:t>First attempt in changing the gradient, more steep to an higher ACN concentration in less time.</a:t>
            </a:r>
          </a:p>
          <a:p>
            <a:pPr algn="l" rtl="0"/>
            <a:r>
              <a:rPr lang="en-US" dirty="0" smtClean="0"/>
              <a:t>Results are terrible. Unable to determine separation.</a:t>
            </a:r>
          </a:p>
          <a:p>
            <a:pPr algn="l" rtl="0"/>
            <a:r>
              <a:rPr lang="en-US" dirty="0" smtClean="0"/>
              <a:t>First understanding the importance of time vs gradient 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8079457" cy="569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6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637802"/>
            <a:ext cx="8686800" cy="1224136"/>
          </a:xfrm>
        </p:spPr>
        <p:txBody>
          <a:bodyPr>
            <a:normAutofit/>
          </a:bodyPr>
          <a:lstStyle/>
          <a:p>
            <a:pPr algn="l" rtl="0"/>
            <a:r>
              <a:rPr lang="en-US" sz="1800" dirty="0" smtClean="0"/>
              <a:t>Second attempt in changing gradient. Less steep and to the same ACN concentration</a:t>
            </a:r>
          </a:p>
          <a:p>
            <a:pPr algn="l" rtl="0"/>
            <a:r>
              <a:rPr lang="en-US" sz="1800" dirty="0" smtClean="0"/>
              <a:t>Still bad results. No </a:t>
            </a:r>
            <a:r>
              <a:rPr lang="en-US" sz="1800" dirty="0"/>
              <a:t>reproducibility</a:t>
            </a:r>
            <a:endParaRPr lang="he-IL" sz="18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59" y="99574"/>
            <a:ext cx="7856966" cy="551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8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755504"/>
            <a:ext cx="8229600" cy="1080120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sz="1800" dirty="0" smtClean="0"/>
              <a:t>First trial in seeing the effects of run time on the length of the </a:t>
            </a:r>
            <a:r>
              <a:rPr lang="en-US" sz="1800" dirty="0" err="1" smtClean="0"/>
              <a:t>oligos</a:t>
            </a:r>
            <a:r>
              <a:rPr lang="en-US" sz="1800" dirty="0" smtClean="0"/>
              <a:t>.</a:t>
            </a:r>
          </a:p>
          <a:p>
            <a:pPr algn="l" rtl="0"/>
            <a:r>
              <a:rPr lang="en-US" sz="1800" dirty="0" smtClean="0"/>
              <a:t>Separation is better compered to previous attempts, although reproducibility still not good.</a:t>
            </a:r>
          </a:p>
          <a:p>
            <a:pPr algn="l" rtl="0"/>
            <a:r>
              <a:rPr lang="en-US" sz="1800" dirty="0" smtClean="0"/>
              <a:t>DNA absorption throughout the run</a:t>
            </a:r>
            <a:endParaRPr lang="he-IL" sz="1800" dirty="0"/>
          </a:p>
          <a:p>
            <a:pPr algn="l" rtl="0"/>
            <a:endParaRPr lang="he-IL" sz="18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-99392"/>
            <a:ext cx="8241913" cy="593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2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" y="5777880"/>
            <a:ext cx="8229600" cy="1080120"/>
          </a:xfrm>
        </p:spPr>
        <p:txBody>
          <a:bodyPr>
            <a:normAutofit/>
          </a:bodyPr>
          <a:lstStyle/>
          <a:p>
            <a:pPr algn="l" rtl="0"/>
            <a:r>
              <a:rPr lang="en-US" sz="1800" dirty="0" smtClean="0"/>
              <a:t>Same run as previous slide with adding the 50nt </a:t>
            </a:r>
            <a:r>
              <a:rPr lang="en-US" sz="1800" dirty="0" err="1" smtClean="0"/>
              <a:t>oligo</a:t>
            </a:r>
            <a:r>
              <a:rPr lang="en-US" sz="1800" dirty="0" smtClean="0"/>
              <a:t>.</a:t>
            </a:r>
          </a:p>
          <a:p>
            <a:pPr algn="l" rtl="0"/>
            <a:r>
              <a:rPr lang="en-US" sz="1800" dirty="0" smtClean="0"/>
              <a:t>Conclusions are relatively same as last run.</a:t>
            </a:r>
            <a:endParaRPr lang="he-IL" sz="18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51810"/>
            <a:ext cx="7848872" cy="556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3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17232"/>
            <a:ext cx="8229600" cy="1008112"/>
          </a:xfrm>
        </p:spPr>
        <p:txBody>
          <a:bodyPr>
            <a:normAutofit/>
          </a:bodyPr>
          <a:lstStyle/>
          <a:p>
            <a:pPr algn="l" rtl="0"/>
            <a:r>
              <a:rPr lang="en-US" sz="1800" dirty="0" smtClean="0"/>
              <a:t>Best gradient so far, </a:t>
            </a:r>
            <a:r>
              <a:rPr lang="en-US" sz="1800" dirty="0" err="1" smtClean="0"/>
              <a:t>oligos</a:t>
            </a:r>
            <a:r>
              <a:rPr lang="en-US" sz="1800" dirty="0" smtClean="0"/>
              <a:t> exiting </a:t>
            </a:r>
            <a:r>
              <a:rPr lang="en-US" sz="1800" smtClean="0"/>
              <a:t>at </a:t>
            </a:r>
            <a:endParaRPr lang="he-IL" sz="180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0647"/>
            <a:ext cx="7482056" cy="514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7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13353</TotalTime>
  <Words>325</Words>
  <Application>Microsoft Office PowerPoint</Application>
  <PresentationFormat>On-screen Show (4:3)</PresentationFormat>
  <Paragraphs>73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Summary HPLC Ladder creation and gradient understanding</vt:lpstr>
      <vt:lpstr>Structures and b.p of 30-60 Ladder Creation</vt:lpstr>
      <vt:lpstr>Structures and b.p of 30-60 Ladder Creation</vt:lpstr>
      <vt:lpstr>First 30-60 Run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Oligo-RP Column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HPLC Ladder creation and gradient understanding</dc:title>
  <dc:creator>student-comp3</dc:creator>
  <cp:lastModifiedBy>student-comp3</cp:lastModifiedBy>
  <cp:revision>33</cp:revision>
  <dcterms:created xsi:type="dcterms:W3CDTF">2015-05-26T10:30:56Z</dcterms:created>
  <dcterms:modified xsi:type="dcterms:W3CDTF">2015-08-13T17:06:06Z</dcterms:modified>
</cp:coreProperties>
</file>