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5" r:id="rId2"/>
    <p:sldId id="267" r:id="rId3"/>
    <p:sldId id="268" r:id="rId4"/>
    <p:sldId id="260" r:id="rId5"/>
    <p:sldId id="259" r:id="rId6"/>
    <p:sldId id="261" r:id="rId7"/>
    <p:sldId id="269" r:id="rId8"/>
    <p:sldId id="256" r:id="rId9"/>
    <p:sldId id="257" r:id="rId10"/>
    <p:sldId id="258" r:id="rId11"/>
    <p:sldId id="270" r:id="rId12"/>
    <p:sldId id="264" r:id="rId13"/>
    <p:sldId id="262" r:id="rId14"/>
    <p:sldId id="263" r:id="rId15"/>
    <p:sldId id="266" r:id="rId1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0F34-992C-425B-9FC7-C5CAAFF541E4}" type="datetimeFigureOut">
              <a:rPr lang="he-IL" smtClean="0"/>
              <a:t>י"ב/אלול/תשע"ה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D10B-0F37-45E6-8266-382D1B1753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229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0F34-992C-425B-9FC7-C5CAAFF541E4}" type="datetimeFigureOut">
              <a:rPr lang="he-IL" smtClean="0"/>
              <a:t>י"ב/אלול/תשע"ה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D10B-0F37-45E6-8266-382D1B1753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821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0F34-992C-425B-9FC7-C5CAAFF541E4}" type="datetimeFigureOut">
              <a:rPr lang="he-IL" smtClean="0"/>
              <a:t>י"ב/אלול/תשע"ה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D10B-0F37-45E6-8266-382D1B1753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609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0F34-992C-425B-9FC7-C5CAAFF541E4}" type="datetimeFigureOut">
              <a:rPr lang="he-IL" smtClean="0"/>
              <a:t>י"ב/אלול/תשע"ה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D10B-0F37-45E6-8266-382D1B1753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19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0F34-992C-425B-9FC7-C5CAAFF541E4}" type="datetimeFigureOut">
              <a:rPr lang="he-IL" smtClean="0"/>
              <a:t>י"ב/אלול/תשע"ה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D10B-0F37-45E6-8266-382D1B1753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5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0F34-992C-425B-9FC7-C5CAAFF541E4}" type="datetimeFigureOut">
              <a:rPr lang="he-IL" smtClean="0"/>
              <a:t>י"ב/אלול/תשע"ה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D10B-0F37-45E6-8266-382D1B1753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176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0F34-992C-425B-9FC7-C5CAAFF541E4}" type="datetimeFigureOut">
              <a:rPr lang="he-IL" smtClean="0"/>
              <a:t>י"ב/אלול/תשע"ה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D10B-0F37-45E6-8266-382D1B1753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3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0F34-992C-425B-9FC7-C5CAAFF541E4}" type="datetimeFigureOut">
              <a:rPr lang="he-IL" smtClean="0"/>
              <a:t>י"ב/אלול/תשע"ה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D10B-0F37-45E6-8266-382D1B1753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542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0F34-992C-425B-9FC7-C5CAAFF541E4}" type="datetimeFigureOut">
              <a:rPr lang="he-IL" smtClean="0"/>
              <a:t>י"ב/אלול/תשע"ה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D10B-0F37-45E6-8266-382D1B1753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418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0F34-992C-425B-9FC7-C5CAAFF541E4}" type="datetimeFigureOut">
              <a:rPr lang="he-IL" smtClean="0"/>
              <a:t>י"ב/אלול/תשע"ה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D10B-0F37-45E6-8266-382D1B1753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45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0F34-992C-425B-9FC7-C5CAAFF541E4}" type="datetimeFigureOut">
              <a:rPr lang="he-IL" smtClean="0"/>
              <a:t>י"ב/אלול/תשע"ה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D10B-0F37-45E6-8266-382D1B1753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990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20F34-992C-425B-9FC7-C5CAAFF541E4}" type="datetimeFigureOut">
              <a:rPr lang="he-IL" smtClean="0"/>
              <a:t>י"ב/אלול/תשע"ה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9D10B-0F37-45E6-8266-382D1B1753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537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dirty="0" smtClean="0"/>
              <a:t>HJ 11 – HPLC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 algn="l" rtl="0"/>
            <a:r>
              <a:rPr lang="en-US" sz="1400" dirty="0" smtClean="0"/>
              <a:t>Column: Clarity 3u </a:t>
            </a:r>
            <a:r>
              <a:rPr lang="en-US" sz="1400" dirty="0" err="1" smtClean="0"/>
              <a:t>OligoRP</a:t>
            </a:r>
            <a:r>
              <a:rPr lang="en-US" sz="1400" dirty="0" smtClean="0"/>
              <a:t> 50x4.6mm</a:t>
            </a:r>
          </a:p>
          <a:p>
            <a:pPr algn="l" rtl="0"/>
            <a:r>
              <a:rPr lang="en-US" sz="1400" dirty="0" err="1" smtClean="0"/>
              <a:t>Tempreture</a:t>
            </a:r>
            <a:r>
              <a:rPr lang="en-US" sz="1400" dirty="0" smtClean="0"/>
              <a:t>: 23C</a:t>
            </a:r>
          </a:p>
          <a:p>
            <a:pPr marL="0" indent="0" algn="l" rtl="0">
              <a:buNone/>
            </a:pPr>
            <a:r>
              <a:rPr lang="en-US" dirty="0" smtClean="0"/>
              <a:t> 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885" y="2924944"/>
            <a:ext cx="3816077" cy="378994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185970"/>
              </p:ext>
            </p:extLst>
          </p:nvPr>
        </p:nvGraphicFramePr>
        <p:xfrm>
          <a:off x="539552" y="1916832"/>
          <a:ext cx="7035800" cy="129540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4813300"/>
                <a:gridCol w="1092200"/>
                <a:gridCol w="1130300"/>
              </a:tblGrid>
              <a:tr h="1809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sequence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bases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Strand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rtl="0" fontAlgn="b"/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GCTCCTCCTAGCAAGCCGCTGCTACTAAGATG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u="none" strike="noStrike">
                          <a:effectLst/>
                        </a:rPr>
                        <a:t>32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B-acceptor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CATCTTAGTAGCAGCGCGAGCGGTGCTCATCG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u="none" strike="noStrike">
                          <a:effectLst/>
                        </a:rPr>
                        <a:t>32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H-donor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CGATGAGCACCGCTCGGCTCAACTGGCAGTCG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u="none" strike="noStrike">
                          <a:effectLst/>
                        </a:rPr>
                        <a:t>32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CGACTGCCAGTTGAGCGCTTGCTAGGAGGAGC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u="none" strike="noStrike">
                          <a:effectLst/>
                        </a:rPr>
                        <a:t>32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CGATGAGCACCGCTCGGCTTGCTAGGAGGAGC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u="none" strike="noStrike">
                          <a:effectLst/>
                        </a:rPr>
                        <a:t>32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HJ 3</a:t>
                      </a:r>
                      <a:r>
                        <a:rPr lang="en-US" sz="1100" u="none" strike="noStrike" baseline="30000" dirty="0">
                          <a:effectLst/>
                        </a:rPr>
                        <a:t>rd</a:t>
                      </a:r>
                      <a:r>
                        <a:rPr lang="en-US" sz="1100" u="none" strike="noStrike" dirty="0">
                          <a:effectLst/>
                        </a:rPr>
                        <a:t> leg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162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30704" cy="55205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3608" y="5517232"/>
            <a:ext cx="7200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Continues of ACN gradient to 100% to verify no more DNA.</a:t>
            </a:r>
          </a:p>
          <a:p>
            <a:pPr algn="l" rtl="0"/>
            <a:r>
              <a:rPr lang="en-US" dirty="0" smtClean="0"/>
              <a:t>1: Pick was collected and put on set 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630691"/>
            <a:ext cx="216024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1</a:t>
            </a:r>
            <a:endParaRPr lang="he-IL" sz="1000" dirty="0"/>
          </a:p>
        </p:txBody>
      </p:sp>
    </p:spTree>
    <p:extLst>
      <p:ext uri="{BB962C8B-B14F-4D97-AF65-F5344CB8AC3E}">
        <p14:creationId xmlns:p14="http://schemas.microsoft.com/office/powerpoint/2010/main" val="262237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0688"/>
            <a:ext cx="8198541" cy="5649491"/>
          </a:xfrm>
        </p:spPr>
      </p:pic>
      <p:sp>
        <p:nvSpPr>
          <p:cNvPr id="7" name="TextBox 6"/>
          <p:cNvSpPr txBox="1"/>
          <p:nvPr/>
        </p:nvSpPr>
        <p:spPr>
          <a:xfrm>
            <a:off x="1475656" y="3976986"/>
            <a:ext cx="50405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TAE</a:t>
            </a:r>
            <a:endParaRPr lang="he-IL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3153254"/>
            <a:ext cx="1296144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Holiday Junction</a:t>
            </a:r>
            <a:endParaRPr lang="he-IL" sz="1000" dirty="0"/>
          </a:p>
        </p:txBody>
      </p:sp>
    </p:spTree>
    <p:extLst>
      <p:ext uri="{BB962C8B-B14F-4D97-AF65-F5344CB8AC3E}">
        <p14:creationId xmlns:p14="http://schemas.microsoft.com/office/powerpoint/2010/main" val="185656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58" b="29365"/>
          <a:stretch/>
        </p:blipFill>
        <p:spPr bwMode="auto">
          <a:xfrm>
            <a:off x="5046680" y="2270678"/>
            <a:ext cx="2801920" cy="237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27" b="28159"/>
          <a:stretch/>
        </p:blipFill>
        <p:spPr bwMode="auto">
          <a:xfrm>
            <a:off x="1295400" y="2199595"/>
            <a:ext cx="2895478" cy="244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782541"/>
            <a:ext cx="2895478" cy="199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698" y="4818289"/>
            <a:ext cx="2895989" cy="1963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1698467"/>
            <a:ext cx="381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REFERENCE, After annealing in 250 </a:t>
            </a:r>
            <a:r>
              <a:rPr lang="en-US" dirty="0" err="1" smtClean="0"/>
              <a:t>nM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57800" y="1426812"/>
            <a:ext cx="3151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sample After HPLC clean, </a:t>
            </a:r>
          </a:p>
          <a:p>
            <a:r>
              <a:rPr lang="en-US" dirty="0" smtClean="0"/>
              <a:t>peak 43.5 min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63436" y="51054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507313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ALEX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809" y="76200"/>
            <a:ext cx="4403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Stoichiometry:</a:t>
            </a:r>
          </a:p>
          <a:p>
            <a:r>
              <a:rPr lang="en-US" dirty="0" smtClean="0"/>
              <a:t>R:H_donor:X:B_acceptor -&gt;1.5X:1X:1.5X:1.5X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00200" y="734982"/>
            <a:ext cx="5770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Hadas</a:t>
            </a:r>
            <a:r>
              <a:rPr lang="en-US" dirty="0" smtClean="0"/>
              <a:t> ran 12.5 </a:t>
            </a:r>
            <a:r>
              <a:rPr lang="en-US" dirty="0" err="1" smtClean="0"/>
              <a:t>pMolar</a:t>
            </a:r>
            <a:r>
              <a:rPr lang="en-US" dirty="0" smtClean="0"/>
              <a:t> in HPLC and collected peak 43.5 min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85541" y="1371600"/>
            <a:ext cx="0" cy="5410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32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6632"/>
            <a:ext cx="7531367" cy="5184576"/>
          </a:xfrm>
        </p:spPr>
      </p:pic>
      <p:sp>
        <p:nvSpPr>
          <p:cNvPr id="8" name="TextBox 7"/>
          <p:cNvSpPr txBox="1"/>
          <p:nvPr/>
        </p:nvSpPr>
        <p:spPr>
          <a:xfrm>
            <a:off x="1043608" y="5378732"/>
            <a:ext cx="7200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All plots combined WL 260nm. Shifts of less then 1min between plots</a:t>
            </a:r>
          </a:p>
        </p:txBody>
      </p:sp>
    </p:spTree>
    <p:extLst>
      <p:ext uri="{BB962C8B-B14F-4D97-AF65-F5344CB8AC3E}">
        <p14:creationId xmlns:p14="http://schemas.microsoft.com/office/powerpoint/2010/main" val="98610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0"/>
            <a:ext cx="7704856" cy="5350350"/>
          </a:xfrm>
        </p:spPr>
      </p:pic>
      <p:sp>
        <p:nvSpPr>
          <p:cNvPr id="7" name="Oval 6"/>
          <p:cNvSpPr/>
          <p:nvPr/>
        </p:nvSpPr>
        <p:spPr>
          <a:xfrm>
            <a:off x="2195736" y="3789040"/>
            <a:ext cx="360040" cy="72008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1619672" y="4437112"/>
            <a:ext cx="11521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215nm pick</a:t>
            </a:r>
          </a:p>
          <a:p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2807804" y="3429000"/>
            <a:ext cx="360040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1</a:t>
            </a:r>
            <a:endParaRPr lang="he-IL" sz="1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07804" y="3675221"/>
            <a:ext cx="180020" cy="185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59832" y="3675221"/>
            <a:ext cx="216024" cy="185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70675" y="3408094"/>
            <a:ext cx="360040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2</a:t>
            </a:r>
            <a:endParaRPr lang="he-IL" sz="1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649470" y="3675221"/>
            <a:ext cx="101225" cy="113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51920" y="3675221"/>
            <a:ext cx="78795" cy="113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67944" y="3485909"/>
            <a:ext cx="14401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3</a:t>
            </a:r>
            <a:endParaRPr lang="he-IL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5724128" y="3318175"/>
            <a:ext cx="14401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4</a:t>
            </a:r>
            <a:endParaRPr lang="he-IL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971600" y="5301208"/>
            <a:ext cx="720080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Plot slide 9 zoom</a:t>
            </a:r>
          </a:p>
          <a:p>
            <a:pPr algn="l" rtl="0"/>
            <a:r>
              <a:rPr lang="en-US" dirty="0" smtClean="0"/>
              <a:t>1,3: Probably </a:t>
            </a:r>
            <a:r>
              <a:rPr lang="en-US" dirty="0" err="1" smtClean="0"/>
              <a:t>ss</a:t>
            </a:r>
            <a:r>
              <a:rPr lang="en-US" dirty="0" smtClean="0"/>
              <a:t> and ds undyed</a:t>
            </a:r>
          </a:p>
          <a:p>
            <a:pPr algn="l" rtl="0"/>
            <a:r>
              <a:rPr lang="en-US" dirty="0" smtClean="0"/>
              <a:t>2: Donor only, shift of ~2min</a:t>
            </a:r>
          </a:p>
          <a:p>
            <a:pPr algn="l" rtl="0"/>
            <a:r>
              <a:rPr lang="en-US" dirty="0"/>
              <a:t>4</a:t>
            </a:r>
            <a:r>
              <a:rPr lang="en-US" dirty="0" smtClean="0"/>
              <a:t>: Holiday Junction </a:t>
            </a:r>
          </a:p>
          <a:p>
            <a:pPr algn="l" rtl="0"/>
            <a:r>
              <a:rPr lang="en-US" dirty="0"/>
              <a:t>5</a:t>
            </a:r>
            <a:r>
              <a:rPr lang="en-US" dirty="0" smtClean="0"/>
              <a:t>: Acceptor only, shift of ~1min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48264" y="3225588"/>
            <a:ext cx="14401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/>
              <a:t>5</a:t>
            </a:r>
            <a:endParaRPr lang="he-IL" sz="1000" dirty="0"/>
          </a:p>
        </p:txBody>
      </p:sp>
    </p:spTree>
    <p:extLst>
      <p:ext uri="{BB962C8B-B14F-4D97-AF65-F5344CB8AC3E}">
        <p14:creationId xmlns:p14="http://schemas.microsoft.com/office/powerpoint/2010/main" val="3572957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04664"/>
            <a:ext cx="8229600" cy="452596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 smtClean="0"/>
              <a:t>Next runs:</a:t>
            </a:r>
          </a:p>
          <a:p>
            <a:pPr algn="l" rtl="0"/>
            <a:r>
              <a:rPr lang="en-US" sz="2400" dirty="0" smtClean="0"/>
              <a:t>Undyed strands (R&amp;X) alone and together after annealing</a:t>
            </a:r>
          </a:p>
          <a:p>
            <a:pPr algn="l" rtl="0"/>
            <a:r>
              <a:rPr lang="en-US" sz="2400" dirty="0" smtClean="0"/>
              <a:t>Drying Holiday junction and running again 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91595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1920" y="116632"/>
            <a:ext cx="2519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400" dirty="0"/>
              <a:t>X</a:t>
            </a:r>
            <a:r>
              <a:rPr lang="en-US" sz="2400" dirty="0" smtClean="0"/>
              <a:t> </a:t>
            </a:r>
            <a:r>
              <a:rPr lang="en-US" sz="2400" dirty="0" smtClean="0"/>
              <a:t>– </a:t>
            </a:r>
            <a:r>
              <a:rPr lang="en-US" sz="2400" dirty="0" smtClean="0"/>
              <a:t>Only, 12.5pmol</a:t>
            </a:r>
            <a:endParaRPr lang="he-IL" sz="2400" dirty="0">
              <a:solidFill>
                <a:srgbClr val="00B05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92696"/>
            <a:ext cx="8029111" cy="5361459"/>
          </a:xfrm>
        </p:spPr>
      </p:pic>
      <p:sp>
        <p:nvSpPr>
          <p:cNvPr id="8" name="TextBox 7"/>
          <p:cNvSpPr txBox="1"/>
          <p:nvPr/>
        </p:nvSpPr>
        <p:spPr>
          <a:xfrm>
            <a:off x="3203848" y="4581128"/>
            <a:ext cx="79208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22.0min</a:t>
            </a:r>
            <a:endParaRPr lang="he-IL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881064" y="4827349"/>
            <a:ext cx="79208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Not DNA</a:t>
            </a:r>
          </a:p>
        </p:txBody>
      </p:sp>
    </p:spTree>
    <p:extLst>
      <p:ext uri="{BB962C8B-B14F-4D97-AF65-F5344CB8AC3E}">
        <p14:creationId xmlns:p14="http://schemas.microsoft.com/office/powerpoint/2010/main" val="125554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92696"/>
            <a:ext cx="8081165" cy="5361459"/>
          </a:xfrm>
        </p:spPr>
      </p:pic>
      <p:sp>
        <p:nvSpPr>
          <p:cNvPr id="4" name="Rectangle 3"/>
          <p:cNvSpPr/>
          <p:nvPr/>
        </p:nvSpPr>
        <p:spPr>
          <a:xfrm>
            <a:off x="3347864" y="188640"/>
            <a:ext cx="2671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400" dirty="0" smtClean="0"/>
              <a:t>R</a:t>
            </a:r>
            <a:r>
              <a:rPr lang="en-US" sz="2400" dirty="0" smtClean="0"/>
              <a:t> </a:t>
            </a:r>
            <a:r>
              <a:rPr lang="en-US" sz="2400" dirty="0" smtClean="0"/>
              <a:t>– </a:t>
            </a:r>
            <a:r>
              <a:rPr lang="en-US" sz="2400" dirty="0"/>
              <a:t>Only, , </a:t>
            </a:r>
            <a:r>
              <a:rPr lang="en-US" sz="2400" dirty="0" smtClean="0"/>
              <a:t>12.5pmol</a:t>
            </a:r>
            <a:endParaRPr lang="he-IL" sz="24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5459" y="4437112"/>
            <a:ext cx="79208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Not DNA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3848" y="4314001"/>
            <a:ext cx="79208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21.75min</a:t>
            </a:r>
            <a:endParaRPr lang="he-IL" sz="1000" dirty="0"/>
          </a:p>
        </p:txBody>
      </p:sp>
    </p:spTree>
    <p:extLst>
      <p:ext uri="{BB962C8B-B14F-4D97-AF65-F5344CB8AC3E}">
        <p14:creationId xmlns:p14="http://schemas.microsoft.com/office/powerpoint/2010/main" val="305954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92696"/>
            <a:ext cx="7572480" cy="5256584"/>
          </a:xfrm>
        </p:spPr>
      </p:pic>
      <p:sp>
        <p:nvSpPr>
          <p:cNvPr id="2" name="Rectangle 1"/>
          <p:cNvSpPr/>
          <p:nvPr/>
        </p:nvSpPr>
        <p:spPr>
          <a:xfrm>
            <a:off x="2555776" y="116631"/>
            <a:ext cx="4673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400" dirty="0" smtClean="0"/>
              <a:t>H – Only, </a:t>
            </a:r>
            <a:r>
              <a:rPr lang="en-US" sz="2400" dirty="0" smtClean="0">
                <a:solidFill>
                  <a:srgbClr val="00B050"/>
                </a:solidFill>
              </a:rPr>
              <a:t>Donor </a:t>
            </a:r>
            <a:r>
              <a:rPr lang="en-US" sz="2400" dirty="0" smtClean="0">
                <a:solidFill>
                  <a:srgbClr val="00B050"/>
                </a:solidFill>
              </a:rPr>
              <a:t>Labeled</a:t>
            </a:r>
            <a:r>
              <a:rPr lang="en-US" sz="2400" dirty="0" smtClean="0"/>
              <a:t>, 12.5pmol</a:t>
            </a:r>
            <a:endParaRPr lang="he-IL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7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6" y="517322"/>
            <a:ext cx="8264241" cy="5719990"/>
          </a:xfrm>
        </p:spPr>
      </p:pic>
      <p:sp>
        <p:nvSpPr>
          <p:cNvPr id="6" name="Rectangle 5"/>
          <p:cNvSpPr/>
          <p:nvPr/>
        </p:nvSpPr>
        <p:spPr>
          <a:xfrm>
            <a:off x="2483768" y="116632"/>
            <a:ext cx="4840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400" dirty="0"/>
              <a:t>B</a:t>
            </a:r>
            <a:r>
              <a:rPr lang="en-US" sz="2400" dirty="0" smtClean="0"/>
              <a:t> – Only, </a:t>
            </a:r>
            <a:r>
              <a:rPr lang="en-US" sz="2400" dirty="0" smtClean="0">
                <a:solidFill>
                  <a:srgbClr val="FF0000"/>
                </a:solidFill>
              </a:rPr>
              <a:t>Acceptor </a:t>
            </a:r>
            <a:r>
              <a:rPr lang="en-US" sz="2400" dirty="0" smtClean="0">
                <a:solidFill>
                  <a:srgbClr val="FF0000"/>
                </a:solidFill>
              </a:rPr>
              <a:t>Labeled</a:t>
            </a:r>
            <a:r>
              <a:rPr lang="en-US" sz="2400" dirty="0"/>
              <a:t>, </a:t>
            </a:r>
            <a:r>
              <a:rPr lang="en-US" sz="2400" dirty="0" smtClean="0"/>
              <a:t>12.5pmol</a:t>
            </a:r>
            <a:endParaRPr lang="he-IL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41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17322"/>
            <a:ext cx="7528172" cy="5184576"/>
          </a:xfrm>
        </p:spPr>
      </p:pic>
      <p:sp>
        <p:nvSpPr>
          <p:cNvPr id="6" name="Rectangle 5"/>
          <p:cNvSpPr/>
          <p:nvPr/>
        </p:nvSpPr>
        <p:spPr>
          <a:xfrm>
            <a:off x="3059832" y="116632"/>
            <a:ext cx="4067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400" dirty="0" smtClean="0"/>
              <a:t>H B annealed (</a:t>
            </a:r>
            <a:r>
              <a:rPr lang="en-US" sz="2400" dirty="0" smtClean="0">
                <a:solidFill>
                  <a:srgbClr val="92D050"/>
                </a:solidFill>
              </a:rPr>
              <a:t>Donor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Acceptor</a:t>
            </a:r>
            <a:r>
              <a:rPr lang="en-US" sz="2400" dirty="0" smtClean="0"/>
              <a:t>)</a:t>
            </a:r>
            <a:endParaRPr lang="he-IL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00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41" y="692696"/>
            <a:ext cx="6561563" cy="4525963"/>
          </a:xfrm>
        </p:spPr>
      </p:pic>
      <p:sp>
        <p:nvSpPr>
          <p:cNvPr id="5" name="Rectangle 4"/>
          <p:cNvSpPr/>
          <p:nvPr/>
        </p:nvSpPr>
        <p:spPr>
          <a:xfrm>
            <a:off x="3584645" y="116632"/>
            <a:ext cx="22017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400" dirty="0" smtClean="0"/>
              <a:t>TAE only, 45.4uL</a:t>
            </a:r>
            <a:endParaRPr lang="he-IL" sz="240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19672" y="5445224"/>
            <a:ext cx="2193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1000" dirty="0" smtClean="0"/>
              <a:t>TAE</a:t>
            </a:r>
            <a:r>
              <a:rPr lang="en-US" sz="2400" dirty="0" smtClean="0"/>
              <a:t> </a:t>
            </a:r>
            <a:r>
              <a:rPr lang="en-US" sz="1000" dirty="0" smtClean="0"/>
              <a:t>shows pick at ~15min WL 290nm </a:t>
            </a:r>
            <a:endParaRPr lang="he-IL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09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877" y="5949280"/>
            <a:ext cx="8136903" cy="1248544"/>
          </a:xfrm>
        </p:spPr>
        <p:txBody>
          <a:bodyPr>
            <a:normAutofit/>
          </a:bodyPr>
          <a:lstStyle/>
          <a:p>
            <a:pPr algn="l" rtl="0"/>
            <a:r>
              <a:rPr lang="en-US" sz="1400" dirty="0" smtClean="0">
                <a:solidFill>
                  <a:schemeClr val="tx1"/>
                </a:solidFill>
              </a:rPr>
              <a:t>1: DNA only. Probably </a:t>
            </a:r>
            <a:r>
              <a:rPr lang="en-US" sz="1400" dirty="0" err="1" smtClean="0">
                <a:solidFill>
                  <a:schemeClr val="tx1"/>
                </a:solidFill>
              </a:rPr>
              <a:t>ss</a:t>
            </a:r>
            <a:r>
              <a:rPr lang="en-US" sz="1400" dirty="0" smtClean="0">
                <a:solidFill>
                  <a:schemeClr val="tx1"/>
                </a:solidFill>
              </a:rPr>
              <a:t>, correspond to other measurements with similar length</a:t>
            </a:r>
          </a:p>
          <a:p>
            <a:pPr algn="l" rtl="0"/>
            <a:r>
              <a:rPr lang="en-US" sz="1400" dirty="0" smtClean="0">
                <a:solidFill>
                  <a:schemeClr val="tx1"/>
                </a:solidFill>
              </a:rPr>
              <a:t>31.5-53 refers to containing </a:t>
            </a:r>
            <a:r>
              <a:rPr lang="en-US" sz="1400" dirty="0" err="1" smtClean="0">
                <a:solidFill>
                  <a:schemeClr val="tx1"/>
                </a:solidFill>
              </a:rPr>
              <a:t>eppendorfs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algn="l" rtl="0"/>
            <a:r>
              <a:rPr lang="en-US" sz="1400" dirty="0" smtClean="0">
                <a:solidFill>
                  <a:schemeClr val="tx1"/>
                </a:solidFill>
              </a:rPr>
              <a:t>7: In the last 10min Gradient was increased to 100% ACN. Majority of DNA was ejected after 100min. </a:t>
            </a:r>
          </a:p>
          <a:p>
            <a:pPr algn="l" rtl="0"/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9" y="476672"/>
            <a:ext cx="8251181" cy="5515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857841"/>
            <a:ext cx="1812615" cy="18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56312" y="2477221"/>
            <a:ext cx="2880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7308304" y="3288709"/>
            <a:ext cx="2880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7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3851920" y="116632"/>
            <a:ext cx="2182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400" dirty="0" smtClean="0"/>
              <a:t>HJ 11 Annealed </a:t>
            </a:r>
            <a:endParaRPr lang="he-IL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1052736"/>
            <a:ext cx="504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Stoichiometry:</a:t>
            </a:r>
          </a:p>
          <a:p>
            <a:pPr algn="l" rtl="0"/>
            <a:r>
              <a:rPr lang="en-US" dirty="0" smtClean="0"/>
              <a:t>R:</a:t>
            </a:r>
            <a:r>
              <a:rPr lang="en-US" dirty="0" smtClean="0">
                <a:solidFill>
                  <a:srgbClr val="92D050"/>
                </a:solidFill>
              </a:rPr>
              <a:t>H</a:t>
            </a:r>
            <a:r>
              <a:rPr lang="en-US" dirty="0" smtClean="0"/>
              <a:t>:X: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-&gt;</a:t>
            </a:r>
          </a:p>
          <a:p>
            <a:pPr algn="l" rtl="0"/>
            <a:r>
              <a:rPr lang="en-US" dirty="0" smtClean="0"/>
              <a:t>1.5X:1X:1.5X:1.5X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2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854"/>
            <a:ext cx="7992888" cy="5325706"/>
          </a:xfr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09878" y="5515882"/>
            <a:ext cx="8136903" cy="124854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400" dirty="0" smtClean="0"/>
              <a:t>2, 4: DNA only. Could be ds </a:t>
            </a:r>
          </a:p>
          <a:p>
            <a:pPr algn="l" rtl="0"/>
            <a:r>
              <a:rPr lang="en-US" sz="1400" dirty="0" smtClean="0"/>
              <a:t>3: </a:t>
            </a:r>
            <a:r>
              <a:rPr lang="en-US" sz="1400" dirty="0" err="1" smtClean="0"/>
              <a:t>Atto</a:t>
            </a:r>
            <a:r>
              <a:rPr lang="en-US" sz="1400" dirty="0" smtClean="0"/>
              <a:t> 532 &amp; DNA</a:t>
            </a:r>
          </a:p>
          <a:p>
            <a:pPr algn="l" rtl="0"/>
            <a:r>
              <a:rPr lang="en-US" sz="1400" dirty="0" smtClean="0"/>
              <a:t>5: DNA &amp; both dyes </a:t>
            </a:r>
          </a:p>
          <a:p>
            <a:pPr algn="l" rtl="0"/>
            <a:r>
              <a:rPr lang="en-US" sz="1400" dirty="0" smtClean="0"/>
              <a:t>6: </a:t>
            </a:r>
            <a:r>
              <a:rPr lang="en-US" sz="1400" dirty="0" err="1" smtClean="0"/>
              <a:t>Atto</a:t>
            </a:r>
            <a:r>
              <a:rPr lang="en-US" sz="1400" dirty="0" smtClean="0"/>
              <a:t> 647 &amp; DNA, correspond to </a:t>
            </a:r>
            <a:r>
              <a:rPr lang="en-US" sz="1400" dirty="0" err="1" smtClean="0"/>
              <a:t>ss</a:t>
            </a:r>
            <a:r>
              <a:rPr lang="en-US" sz="1400" dirty="0" smtClean="0"/>
              <a:t> dyed around the same length  </a:t>
            </a:r>
            <a:endParaRPr lang="he-IL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2060848"/>
            <a:ext cx="2880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267744" y="2636912"/>
            <a:ext cx="2880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2627784" y="1876182"/>
            <a:ext cx="2880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4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4624842" y="620688"/>
            <a:ext cx="2880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6300192" y="1340768"/>
            <a:ext cx="2880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6335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12198</TotalTime>
  <Words>313</Words>
  <Application>Microsoft Office PowerPoint</Application>
  <PresentationFormat>On-screen Show (4:3)</PresentationFormat>
  <Paragraphs>79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HJ 11 – HPLC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student-comp3</dc:creator>
  <cp:lastModifiedBy>student-comp3</cp:lastModifiedBy>
  <cp:revision>25</cp:revision>
  <dcterms:created xsi:type="dcterms:W3CDTF">2015-08-19T11:38:00Z</dcterms:created>
  <dcterms:modified xsi:type="dcterms:W3CDTF">2015-08-30T13:12:05Z</dcterms:modified>
</cp:coreProperties>
</file>