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58" r:id="rId6"/>
    <p:sldId id="261" r:id="rId7"/>
    <p:sldId id="262" r:id="rId8"/>
    <p:sldId id="263" r:id="rId9"/>
    <p:sldId id="264" r:id="rId10"/>
    <p:sldId id="265" r:id="rId11"/>
    <p:sldId id="266" r:id="rId12"/>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60"/>
  </p:normalViewPr>
  <p:slideViewPr>
    <p:cSldViewPr snapToGrid="0">
      <p:cViewPr varScale="1">
        <p:scale>
          <a:sx n="80" d="100"/>
          <a:sy n="80" d="100"/>
        </p:scale>
        <p:origin x="108"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p:cNvSpPr>
            <a:spLocks noGrp="1"/>
          </p:cNvSpPr>
          <p:nvPr>
            <p:ph type="dt" sz="half" idx="10"/>
          </p:nvPr>
        </p:nvSpPr>
        <p:spPr/>
        <p:txBody>
          <a:bodyPr/>
          <a:lstStyle/>
          <a:p>
            <a:fld id="{A39A35CB-E217-4A76-9713-F69AAEAE8620}" type="datetimeFigureOut">
              <a:rPr lang="he-IL" smtClean="0"/>
              <a:t>כ"ג/חשון/תשע"ז</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12305329-ADBA-480D-B35E-226BF4C93FCB}" type="slidenum">
              <a:rPr lang="he-IL" smtClean="0"/>
              <a:t>‹#›</a:t>
            </a:fld>
            <a:endParaRPr lang="he-IL"/>
          </a:p>
        </p:txBody>
      </p:sp>
    </p:spTree>
    <p:extLst>
      <p:ext uri="{BB962C8B-B14F-4D97-AF65-F5344CB8AC3E}">
        <p14:creationId xmlns:p14="http://schemas.microsoft.com/office/powerpoint/2010/main" val="1702921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A39A35CB-E217-4A76-9713-F69AAEAE8620}" type="datetimeFigureOut">
              <a:rPr lang="he-IL" smtClean="0"/>
              <a:t>כ"ג/חשון/תשע"ז</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12305329-ADBA-480D-B35E-226BF4C93FCB}" type="slidenum">
              <a:rPr lang="he-IL" smtClean="0"/>
              <a:t>‹#›</a:t>
            </a:fld>
            <a:endParaRPr lang="he-IL"/>
          </a:p>
        </p:txBody>
      </p:sp>
    </p:spTree>
    <p:extLst>
      <p:ext uri="{BB962C8B-B14F-4D97-AF65-F5344CB8AC3E}">
        <p14:creationId xmlns:p14="http://schemas.microsoft.com/office/powerpoint/2010/main" val="3845540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A39A35CB-E217-4A76-9713-F69AAEAE8620}" type="datetimeFigureOut">
              <a:rPr lang="he-IL" smtClean="0"/>
              <a:t>כ"ג/חשון/תשע"ז</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12305329-ADBA-480D-B35E-226BF4C93FCB}" type="slidenum">
              <a:rPr lang="he-IL" smtClean="0"/>
              <a:t>‹#›</a:t>
            </a:fld>
            <a:endParaRPr lang="he-IL"/>
          </a:p>
        </p:txBody>
      </p:sp>
    </p:spTree>
    <p:extLst>
      <p:ext uri="{BB962C8B-B14F-4D97-AF65-F5344CB8AC3E}">
        <p14:creationId xmlns:p14="http://schemas.microsoft.com/office/powerpoint/2010/main" val="3960143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A39A35CB-E217-4A76-9713-F69AAEAE8620}" type="datetimeFigureOut">
              <a:rPr lang="he-IL" smtClean="0"/>
              <a:t>כ"ג/חשון/תשע"ז</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12305329-ADBA-480D-B35E-226BF4C93FCB}" type="slidenum">
              <a:rPr lang="he-IL" smtClean="0"/>
              <a:t>‹#›</a:t>
            </a:fld>
            <a:endParaRPr lang="he-IL"/>
          </a:p>
        </p:txBody>
      </p:sp>
    </p:spTree>
    <p:extLst>
      <p:ext uri="{BB962C8B-B14F-4D97-AF65-F5344CB8AC3E}">
        <p14:creationId xmlns:p14="http://schemas.microsoft.com/office/powerpoint/2010/main" val="53184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39A35CB-E217-4A76-9713-F69AAEAE8620}" type="datetimeFigureOut">
              <a:rPr lang="he-IL" smtClean="0"/>
              <a:t>כ"ג/חשון/תשע"ז</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12305329-ADBA-480D-B35E-226BF4C93FCB}" type="slidenum">
              <a:rPr lang="he-IL" smtClean="0"/>
              <a:t>‹#›</a:t>
            </a:fld>
            <a:endParaRPr lang="he-IL"/>
          </a:p>
        </p:txBody>
      </p:sp>
    </p:spTree>
    <p:extLst>
      <p:ext uri="{BB962C8B-B14F-4D97-AF65-F5344CB8AC3E}">
        <p14:creationId xmlns:p14="http://schemas.microsoft.com/office/powerpoint/2010/main" val="3762798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p:cNvSpPr>
            <a:spLocks noGrp="1"/>
          </p:cNvSpPr>
          <p:nvPr>
            <p:ph type="dt" sz="half" idx="10"/>
          </p:nvPr>
        </p:nvSpPr>
        <p:spPr/>
        <p:txBody>
          <a:bodyPr/>
          <a:lstStyle/>
          <a:p>
            <a:fld id="{A39A35CB-E217-4A76-9713-F69AAEAE8620}" type="datetimeFigureOut">
              <a:rPr lang="he-IL" smtClean="0"/>
              <a:t>כ"ג/חשון/תשע"ז</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12305329-ADBA-480D-B35E-226BF4C93FCB}" type="slidenum">
              <a:rPr lang="he-IL" smtClean="0"/>
              <a:t>‹#›</a:t>
            </a:fld>
            <a:endParaRPr lang="he-IL"/>
          </a:p>
        </p:txBody>
      </p:sp>
    </p:spTree>
    <p:extLst>
      <p:ext uri="{BB962C8B-B14F-4D97-AF65-F5344CB8AC3E}">
        <p14:creationId xmlns:p14="http://schemas.microsoft.com/office/powerpoint/2010/main" val="3649683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p:cNvSpPr>
            <a:spLocks noGrp="1"/>
          </p:cNvSpPr>
          <p:nvPr>
            <p:ph type="dt" sz="half" idx="10"/>
          </p:nvPr>
        </p:nvSpPr>
        <p:spPr/>
        <p:txBody>
          <a:bodyPr/>
          <a:lstStyle/>
          <a:p>
            <a:fld id="{A39A35CB-E217-4A76-9713-F69AAEAE8620}" type="datetimeFigureOut">
              <a:rPr lang="he-IL" smtClean="0"/>
              <a:t>כ"ג/חשון/תשע"ז</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12305329-ADBA-480D-B35E-226BF4C93FCB}" type="slidenum">
              <a:rPr lang="he-IL" smtClean="0"/>
              <a:t>‹#›</a:t>
            </a:fld>
            <a:endParaRPr lang="he-IL"/>
          </a:p>
        </p:txBody>
      </p:sp>
    </p:spTree>
    <p:extLst>
      <p:ext uri="{BB962C8B-B14F-4D97-AF65-F5344CB8AC3E}">
        <p14:creationId xmlns:p14="http://schemas.microsoft.com/office/powerpoint/2010/main" val="2398247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Date Placeholder 2"/>
          <p:cNvSpPr>
            <a:spLocks noGrp="1"/>
          </p:cNvSpPr>
          <p:nvPr>
            <p:ph type="dt" sz="half" idx="10"/>
          </p:nvPr>
        </p:nvSpPr>
        <p:spPr/>
        <p:txBody>
          <a:bodyPr/>
          <a:lstStyle/>
          <a:p>
            <a:fld id="{A39A35CB-E217-4A76-9713-F69AAEAE8620}" type="datetimeFigureOut">
              <a:rPr lang="he-IL" smtClean="0"/>
              <a:t>כ"ג/חשון/תשע"ז</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12305329-ADBA-480D-B35E-226BF4C93FCB}" type="slidenum">
              <a:rPr lang="he-IL" smtClean="0"/>
              <a:t>‹#›</a:t>
            </a:fld>
            <a:endParaRPr lang="he-IL"/>
          </a:p>
        </p:txBody>
      </p:sp>
    </p:spTree>
    <p:extLst>
      <p:ext uri="{BB962C8B-B14F-4D97-AF65-F5344CB8AC3E}">
        <p14:creationId xmlns:p14="http://schemas.microsoft.com/office/powerpoint/2010/main" val="1778330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9A35CB-E217-4A76-9713-F69AAEAE8620}" type="datetimeFigureOut">
              <a:rPr lang="he-IL" smtClean="0"/>
              <a:t>כ"ג/חשון/תשע"ז</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12305329-ADBA-480D-B35E-226BF4C93FCB}" type="slidenum">
              <a:rPr lang="he-IL" smtClean="0"/>
              <a:t>‹#›</a:t>
            </a:fld>
            <a:endParaRPr lang="he-IL"/>
          </a:p>
        </p:txBody>
      </p:sp>
    </p:spTree>
    <p:extLst>
      <p:ext uri="{BB962C8B-B14F-4D97-AF65-F5344CB8AC3E}">
        <p14:creationId xmlns:p14="http://schemas.microsoft.com/office/powerpoint/2010/main" val="3469386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39A35CB-E217-4A76-9713-F69AAEAE8620}" type="datetimeFigureOut">
              <a:rPr lang="he-IL" smtClean="0"/>
              <a:t>כ"ג/חשון/תשע"ז</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12305329-ADBA-480D-B35E-226BF4C93FCB}" type="slidenum">
              <a:rPr lang="he-IL" smtClean="0"/>
              <a:t>‹#›</a:t>
            </a:fld>
            <a:endParaRPr lang="he-IL"/>
          </a:p>
        </p:txBody>
      </p:sp>
    </p:spTree>
    <p:extLst>
      <p:ext uri="{BB962C8B-B14F-4D97-AF65-F5344CB8AC3E}">
        <p14:creationId xmlns:p14="http://schemas.microsoft.com/office/powerpoint/2010/main" val="3300721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39A35CB-E217-4A76-9713-F69AAEAE8620}" type="datetimeFigureOut">
              <a:rPr lang="he-IL" smtClean="0"/>
              <a:t>כ"ג/חשון/תשע"ז</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12305329-ADBA-480D-B35E-226BF4C93FCB}" type="slidenum">
              <a:rPr lang="he-IL" smtClean="0"/>
              <a:t>‹#›</a:t>
            </a:fld>
            <a:endParaRPr lang="he-IL"/>
          </a:p>
        </p:txBody>
      </p:sp>
    </p:spTree>
    <p:extLst>
      <p:ext uri="{BB962C8B-B14F-4D97-AF65-F5344CB8AC3E}">
        <p14:creationId xmlns:p14="http://schemas.microsoft.com/office/powerpoint/2010/main" val="1744763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9A35CB-E217-4A76-9713-F69AAEAE8620}" type="datetimeFigureOut">
              <a:rPr lang="he-IL" smtClean="0"/>
              <a:t>כ"ג/חשון/תשע"ז</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305329-ADBA-480D-B35E-226BF4C93FCB}" type="slidenum">
              <a:rPr lang="he-IL" smtClean="0"/>
              <a:t>‹#›</a:t>
            </a:fld>
            <a:endParaRPr lang="he-IL"/>
          </a:p>
        </p:txBody>
      </p:sp>
    </p:spTree>
    <p:extLst>
      <p:ext uri="{BB962C8B-B14F-4D97-AF65-F5344CB8AC3E}">
        <p14:creationId xmlns:p14="http://schemas.microsoft.com/office/powerpoint/2010/main" val="2178504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284" y="159837"/>
            <a:ext cx="12083716" cy="1560679"/>
          </a:xfrm>
        </p:spPr>
        <p:txBody>
          <a:bodyPr>
            <a:normAutofit fontScale="90000"/>
          </a:bodyPr>
          <a:lstStyle/>
          <a:p>
            <a:r>
              <a:rPr lang="en-US" dirty="0"/>
              <a:t>Develop of a robust rotary motor that is free from the problem of </a:t>
            </a:r>
            <a:r>
              <a:rPr lang="en-US" dirty="0" err="1"/>
              <a:t>processivity</a:t>
            </a:r>
            <a:endParaRPr lang="he-IL"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0164" y="1820165"/>
            <a:ext cx="4879956" cy="4473970"/>
          </a:xfrm>
          <a:prstGeom prst="rect">
            <a:avLst/>
          </a:prstGeom>
        </p:spPr>
      </p:pic>
      <p:sp>
        <p:nvSpPr>
          <p:cNvPr id="5" name="TextBox 4"/>
          <p:cNvSpPr txBox="1"/>
          <p:nvPr/>
        </p:nvSpPr>
        <p:spPr>
          <a:xfrm>
            <a:off x="3400926" y="6374736"/>
            <a:ext cx="5498431" cy="246221"/>
          </a:xfrm>
          <a:prstGeom prst="rect">
            <a:avLst/>
          </a:prstGeom>
          <a:noFill/>
        </p:spPr>
        <p:txBody>
          <a:bodyPr wrap="square" rtlCol="1">
            <a:spAutoFit/>
          </a:bodyPr>
          <a:lstStyle/>
          <a:p>
            <a:r>
              <a:rPr lang="en-US" sz="1000" i="1" dirty="0"/>
              <a:t>Illustration of the rotary motor immobilized on glass coverslip. </a:t>
            </a:r>
            <a:r>
              <a:rPr lang="en-US" sz="1000" i="1" dirty="0" err="1"/>
              <a:t>Eyal</a:t>
            </a:r>
            <a:r>
              <a:rPr lang="en-US" sz="1000" i="1" dirty="0"/>
              <a:t> Nir</a:t>
            </a:r>
            <a:endParaRPr lang="he-IL" sz="1000" i="1" dirty="0"/>
          </a:p>
        </p:txBody>
      </p:sp>
      <p:sp>
        <p:nvSpPr>
          <p:cNvPr id="7" name="TextBox 6"/>
          <p:cNvSpPr txBox="1"/>
          <p:nvPr/>
        </p:nvSpPr>
        <p:spPr>
          <a:xfrm>
            <a:off x="228600" y="5510463"/>
            <a:ext cx="2057400" cy="646331"/>
          </a:xfrm>
          <a:prstGeom prst="rect">
            <a:avLst/>
          </a:prstGeom>
          <a:noFill/>
        </p:spPr>
        <p:txBody>
          <a:bodyPr wrap="square" rtlCol="1">
            <a:spAutoFit/>
          </a:bodyPr>
          <a:lstStyle/>
          <a:p>
            <a:r>
              <a:rPr lang="en-US" dirty="0"/>
              <a:t>Hadas </a:t>
            </a:r>
            <a:r>
              <a:rPr lang="en-US" dirty="0" err="1"/>
              <a:t>Volkov</a:t>
            </a:r>
            <a:endParaRPr lang="en-US" dirty="0"/>
          </a:p>
          <a:p>
            <a:r>
              <a:rPr lang="en-US" dirty="0"/>
              <a:t>21/11/16</a:t>
            </a:r>
            <a:endParaRPr lang="he-IL" dirty="0"/>
          </a:p>
        </p:txBody>
      </p:sp>
    </p:spTree>
    <p:extLst>
      <p:ext uri="{BB962C8B-B14F-4D97-AF65-F5344CB8AC3E}">
        <p14:creationId xmlns:p14="http://schemas.microsoft.com/office/powerpoint/2010/main" val="2085584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3812"/>
          </a:xfrm>
        </p:spPr>
        <p:txBody>
          <a:bodyPr/>
          <a:lstStyle/>
          <a:p>
            <a:r>
              <a:rPr lang="en-US" dirty="0"/>
              <a:t>Conclusion</a:t>
            </a:r>
            <a:endParaRPr lang="he-IL" dirty="0"/>
          </a:p>
        </p:txBody>
      </p:sp>
      <p:sp>
        <p:nvSpPr>
          <p:cNvPr id="3" name="Content Placeholder 2"/>
          <p:cNvSpPr>
            <a:spLocks noGrp="1"/>
          </p:cNvSpPr>
          <p:nvPr>
            <p:ph idx="1"/>
          </p:nvPr>
        </p:nvSpPr>
        <p:spPr>
          <a:xfrm>
            <a:off x="838200" y="1118938"/>
            <a:ext cx="10515600" cy="4351338"/>
          </a:xfrm>
        </p:spPr>
        <p:txBody>
          <a:bodyPr/>
          <a:lstStyle/>
          <a:p>
            <a:r>
              <a:rPr lang="en-US" dirty="0"/>
              <a:t>There’s no visible difference between annealing procedure when viewed under TEM</a:t>
            </a:r>
          </a:p>
          <a:p>
            <a:r>
              <a:rPr lang="en-US" dirty="0"/>
              <a:t>2% UA stains the background and origami, lowering contrast and resolution</a:t>
            </a:r>
          </a:p>
          <a:p>
            <a:r>
              <a:rPr lang="en-US" dirty="0"/>
              <a:t>Most of the origami is folded upon himself making it difficult to view actual size when spread</a:t>
            </a:r>
          </a:p>
          <a:p>
            <a:r>
              <a:rPr lang="en-US" dirty="0"/>
              <a:t>Contamination is visible in all samples  </a:t>
            </a:r>
          </a:p>
          <a:p>
            <a:endParaRPr lang="he-IL" dirty="0"/>
          </a:p>
        </p:txBody>
      </p:sp>
    </p:spTree>
    <p:extLst>
      <p:ext uri="{BB962C8B-B14F-4D97-AF65-F5344CB8AC3E}">
        <p14:creationId xmlns:p14="http://schemas.microsoft.com/office/powerpoint/2010/main" val="1569105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experiments</a:t>
            </a:r>
            <a:endParaRPr lang="he-IL" dirty="0"/>
          </a:p>
        </p:txBody>
      </p:sp>
      <p:sp>
        <p:nvSpPr>
          <p:cNvPr id="3" name="Content Placeholder 2"/>
          <p:cNvSpPr>
            <a:spLocks noGrp="1"/>
          </p:cNvSpPr>
          <p:nvPr>
            <p:ph idx="1"/>
          </p:nvPr>
        </p:nvSpPr>
        <p:spPr>
          <a:xfrm>
            <a:off x="838200" y="1359568"/>
            <a:ext cx="10515600" cy="4817395"/>
          </a:xfrm>
        </p:spPr>
        <p:txBody>
          <a:bodyPr/>
          <a:lstStyle/>
          <a:p>
            <a:r>
              <a:rPr lang="en-US" dirty="0"/>
              <a:t>Imaging zig zag origami and tube origami</a:t>
            </a:r>
          </a:p>
          <a:p>
            <a:r>
              <a:rPr lang="en-US" dirty="0"/>
              <a:t>Imaging without UA </a:t>
            </a:r>
          </a:p>
          <a:p>
            <a:r>
              <a:rPr lang="en-US" dirty="0"/>
              <a:t>Consulting with Dietz group about protocol procedure to maximize resolution</a:t>
            </a:r>
          </a:p>
          <a:p>
            <a:r>
              <a:rPr lang="en-US" dirty="0"/>
              <a:t>Construction of rotary motor parts </a:t>
            </a:r>
            <a:r>
              <a:rPr lang="en-US"/>
              <a:t>and viewing </a:t>
            </a:r>
            <a:r>
              <a:rPr lang="en-US" dirty="0"/>
              <a:t>under TEM </a:t>
            </a:r>
            <a:endParaRPr lang="he-IL" dirty="0"/>
          </a:p>
        </p:txBody>
      </p:sp>
    </p:spTree>
    <p:extLst>
      <p:ext uri="{BB962C8B-B14F-4D97-AF65-F5344CB8AC3E}">
        <p14:creationId xmlns:p14="http://schemas.microsoft.com/office/powerpoint/2010/main" val="3000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6"/>
            <a:ext cx="10515600" cy="813970"/>
          </a:xfrm>
        </p:spPr>
        <p:txBody>
          <a:bodyPr/>
          <a:lstStyle/>
          <a:p>
            <a:r>
              <a:rPr lang="en-US" dirty="0"/>
              <a:t>Analyze of monomer Origami using TEM</a:t>
            </a:r>
            <a:endParaRPr lang="he-IL" dirty="0"/>
          </a:p>
        </p:txBody>
      </p:sp>
      <p:sp>
        <p:nvSpPr>
          <p:cNvPr id="3" name="Content Placeholder 2"/>
          <p:cNvSpPr>
            <a:spLocks noGrp="1"/>
          </p:cNvSpPr>
          <p:nvPr>
            <p:ph idx="1"/>
          </p:nvPr>
        </p:nvSpPr>
        <p:spPr>
          <a:xfrm>
            <a:off x="838200" y="950496"/>
            <a:ext cx="10515600" cy="5226467"/>
          </a:xfrm>
        </p:spPr>
        <p:txBody>
          <a:bodyPr>
            <a:normAutofit lnSpcReduction="10000"/>
          </a:bodyPr>
          <a:lstStyle/>
          <a:p>
            <a:pPr marL="0" indent="0">
              <a:buNone/>
            </a:pPr>
            <a:r>
              <a:rPr lang="en-US" b="1" u="sng" dirty="0"/>
              <a:t>TEM Protocol (Used by </a:t>
            </a:r>
            <a:r>
              <a:rPr lang="en-US" b="1" u="sng" dirty="0" err="1"/>
              <a:t>Miran</a:t>
            </a:r>
            <a:r>
              <a:rPr lang="en-US" b="1" u="sng" dirty="0"/>
              <a:t>)</a:t>
            </a:r>
          </a:p>
          <a:p>
            <a:pPr marL="0" indent="0">
              <a:buNone/>
            </a:pPr>
            <a:r>
              <a:rPr lang="en-US" dirty="0"/>
              <a:t>For the imaging using Transmission Electron Microscopy (TEM) the origami samples were deposited on a ultrathin carbon coated grid (400 meshes, Ted Pella), which was negative glow discharge using an </a:t>
            </a:r>
            <a:r>
              <a:rPr lang="en-US" dirty="0" err="1"/>
              <a:t>Emitch</a:t>
            </a:r>
            <a:r>
              <a:rPr lang="en-US" dirty="0"/>
              <a:t> K100X machine for 60sec and treated with 1M MgCl</a:t>
            </a:r>
            <a:r>
              <a:rPr lang="en-US" baseline="-25000" dirty="0"/>
              <a:t>2 </a:t>
            </a:r>
            <a:r>
              <a:rPr lang="en-US" dirty="0"/>
              <a:t>for 6 minutes. 5μL of the sample was deposited for 5 minutes and excess sample was wicked from the grid using filter paper. The grid was treated with a drop of 1% uranyl </a:t>
            </a:r>
            <a:r>
              <a:rPr lang="en-US" dirty="0" err="1"/>
              <a:t>formate</a:t>
            </a:r>
            <a:r>
              <a:rPr lang="en-US" dirty="0"/>
              <a:t> solution and excess solution was wicked away using filter paper. The grid was treated again with a second drop of uranyl </a:t>
            </a:r>
            <a:r>
              <a:rPr lang="en-US" dirty="0" err="1"/>
              <a:t>formate</a:t>
            </a:r>
            <a:r>
              <a:rPr lang="en-US" dirty="0"/>
              <a:t> solution for 30-60 seconds, and the excess solution was removed using filter paper. To evaporate any additional solution residues, the grid was kept at room temperature for 30 minutes. TEM images were taken by using a Tecnai-12 transmission electron microscope (FEI), operated at 120 kV in the bright field mode</a:t>
            </a:r>
            <a:endParaRPr lang="he-IL" dirty="0"/>
          </a:p>
        </p:txBody>
      </p:sp>
    </p:spTree>
    <p:extLst>
      <p:ext uri="{BB962C8B-B14F-4D97-AF65-F5344CB8AC3E}">
        <p14:creationId xmlns:p14="http://schemas.microsoft.com/office/powerpoint/2010/main" val="3133920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TEM Sample preparation protocol</a:t>
            </a:r>
            <a:br>
              <a:rPr lang="en-US" dirty="0"/>
            </a:br>
            <a:r>
              <a:rPr lang="en-US" sz="1800" dirty="0"/>
              <a:t>Multilayer DNA Origami Packed on Hexagonal and Hybrid Lattices, W.M. Shih, JACS, 2011</a:t>
            </a:r>
          </a:p>
        </p:txBody>
      </p:sp>
      <p:sp>
        <p:nvSpPr>
          <p:cNvPr id="3" name="Content Placeholder 2"/>
          <p:cNvSpPr>
            <a:spLocks noGrp="1"/>
          </p:cNvSpPr>
          <p:nvPr>
            <p:ph idx="1"/>
          </p:nvPr>
        </p:nvSpPr>
        <p:spPr/>
        <p:txBody>
          <a:bodyPr>
            <a:normAutofit fontScale="77500" lnSpcReduction="20000"/>
          </a:bodyPr>
          <a:lstStyle/>
          <a:p>
            <a:pPr marL="0" indent="0">
              <a:buNone/>
            </a:pPr>
            <a:r>
              <a:rPr lang="en-US" b="1" dirty="0"/>
              <a:t>TEM studies</a:t>
            </a:r>
            <a:r>
              <a:rPr lang="en-US" dirty="0"/>
              <a:t>. The TEM sample was prepared by dropping 3.5µL of sample solution on a </a:t>
            </a:r>
          </a:p>
          <a:p>
            <a:pPr marL="0" indent="0">
              <a:buNone/>
            </a:pPr>
            <a:r>
              <a:rPr lang="en-US" dirty="0"/>
              <a:t>carbon-coated grid (400 mesh, Ted </a:t>
            </a:r>
            <a:r>
              <a:rPr lang="en-US" dirty="0" err="1"/>
              <a:t>pella</a:t>
            </a:r>
            <a:r>
              <a:rPr lang="en-US" dirty="0"/>
              <a:t>). Before depositing the sample, the grids were </a:t>
            </a:r>
          </a:p>
          <a:p>
            <a:pPr marL="0" indent="0">
              <a:buNone/>
            </a:pPr>
            <a:r>
              <a:rPr lang="en-US" dirty="0"/>
              <a:t>negatively glow discharged for 45 seconds. After 2 minutes, the sample was wicked from </a:t>
            </a:r>
          </a:p>
          <a:p>
            <a:pPr marL="0" indent="0">
              <a:buNone/>
            </a:pPr>
            <a:r>
              <a:rPr lang="en-US" dirty="0"/>
              <a:t>the grid by touching its edge with a piece of filter paper. Then the grid was touched with </a:t>
            </a:r>
          </a:p>
          <a:p>
            <a:pPr marL="0" indent="0">
              <a:buNone/>
            </a:pPr>
            <a:r>
              <a:rPr lang="en-US" dirty="0"/>
              <a:t>a drop of 2 % uranyl </a:t>
            </a:r>
            <a:r>
              <a:rPr lang="en-US" dirty="0" err="1"/>
              <a:t>formate</a:t>
            </a:r>
            <a:r>
              <a:rPr lang="en-US" dirty="0"/>
              <a:t> solution and excess solution was wicked away with a filter </a:t>
            </a:r>
          </a:p>
          <a:p>
            <a:pPr marL="0" indent="0">
              <a:buNone/>
            </a:pPr>
            <a:r>
              <a:rPr lang="en-US" dirty="0"/>
              <a:t>paper. Again the grid was touched with a second drop of uranyl </a:t>
            </a:r>
            <a:r>
              <a:rPr lang="en-US" dirty="0" err="1"/>
              <a:t>formate</a:t>
            </a:r>
            <a:r>
              <a:rPr lang="en-US" dirty="0"/>
              <a:t> solution for 20 </a:t>
            </a:r>
          </a:p>
          <a:p>
            <a:pPr marL="0" indent="0">
              <a:buNone/>
            </a:pPr>
            <a:r>
              <a:rPr lang="en-US" dirty="0"/>
              <a:t>seconds,  and  the  excess  solution  was  removed  with  a  filter  paper.  TEM  studies  were </a:t>
            </a:r>
          </a:p>
          <a:p>
            <a:pPr marL="0" indent="0">
              <a:buNone/>
            </a:pPr>
            <a:r>
              <a:rPr lang="en-US" dirty="0"/>
              <a:t>conducted using a JEOL JEM-1400 transmission electron microscope, operated at 80 kV </a:t>
            </a:r>
          </a:p>
          <a:p>
            <a:pPr marL="0" indent="0">
              <a:buNone/>
            </a:pPr>
            <a:r>
              <a:rPr lang="en-US" dirty="0"/>
              <a:t>on bright field mode.</a:t>
            </a:r>
          </a:p>
        </p:txBody>
      </p:sp>
    </p:spTree>
    <p:extLst>
      <p:ext uri="{BB962C8B-B14F-4D97-AF65-F5344CB8AC3E}">
        <p14:creationId xmlns:p14="http://schemas.microsoft.com/office/powerpoint/2010/main" val="576502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TEM Sample preparation protocol</a:t>
            </a:r>
            <a:br>
              <a:rPr lang="en-US" dirty="0"/>
            </a:br>
            <a:r>
              <a:rPr lang="en-US" sz="2000" dirty="0"/>
              <a:t>DNA Origami Gatekeepers for Solid-State </a:t>
            </a:r>
            <a:r>
              <a:rPr lang="en-US" sz="2000" dirty="0" err="1"/>
              <a:t>Nanopores</a:t>
            </a:r>
            <a:r>
              <a:rPr lang="en-US" sz="2000" dirty="0"/>
              <a:t>, H. Dietz, 2012</a:t>
            </a:r>
          </a:p>
        </p:txBody>
      </p:sp>
      <p:sp>
        <p:nvSpPr>
          <p:cNvPr id="3" name="Content Placeholder 2"/>
          <p:cNvSpPr>
            <a:spLocks noGrp="1"/>
          </p:cNvSpPr>
          <p:nvPr>
            <p:ph idx="1"/>
          </p:nvPr>
        </p:nvSpPr>
        <p:spPr/>
        <p:txBody>
          <a:bodyPr>
            <a:normAutofit lnSpcReduction="10000"/>
          </a:bodyPr>
          <a:lstStyle/>
          <a:p>
            <a:pPr marL="0" indent="0">
              <a:buNone/>
            </a:pPr>
            <a:r>
              <a:rPr lang="en-US" dirty="0"/>
              <a:t>Particles were adsorbed on glow-discharged </a:t>
            </a:r>
            <a:r>
              <a:rPr lang="en-US" dirty="0" err="1"/>
              <a:t>formvar</a:t>
            </a:r>
            <a:r>
              <a:rPr lang="en-US" dirty="0"/>
              <a:t>-supported carbon-coated Cu400 TEM grids and </a:t>
            </a:r>
          </a:p>
          <a:p>
            <a:pPr marL="0" indent="0">
              <a:buNone/>
            </a:pPr>
            <a:r>
              <a:rPr lang="en-US" dirty="0"/>
              <a:t>stained using a 2% aqueous uranyl </a:t>
            </a:r>
            <a:r>
              <a:rPr lang="en-US" dirty="0" err="1"/>
              <a:t>formate</a:t>
            </a:r>
            <a:r>
              <a:rPr lang="en-US" dirty="0"/>
              <a:t> solution containing 25 </a:t>
            </a:r>
            <a:r>
              <a:rPr lang="en-US" dirty="0" err="1"/>
              <a:t>mM</a:t>
            </a:r>
            <a:r>
              <a:rPr lang="en-US" dirty="0"/>
              <a:t> </a:t>
            </a:r>
            <a:r>
              <a:rPr lang="en-US" dirty="0" err="1"/>
              <a:t>NaOH</a:t>
            </a:r>
            <a:r>
              <a:rPr lang="en-US" dirty="0"/>
              <a:t>. Imaging was performed </a:t>
            </a:r>
          </a:p>
          <a:p>
            <a:pPr marL="0" indent="0">
              <a:buNone/>
            </a:pPr>
            <a:r>
              <a:rPr lang="en-US" dirty="0"/>
              <a:t>using a Philipps CM100 electron microscopy operated at 100 kV. Images were acquired using a AMT </a:t>
            </a:r>
          </a:p>
          <a:p>
            <a:pPr marL="0" indent="0">
              <a:buNone/>
            </a:pPr>
            <a:r>
              <a:rPr lang="en-US" dirty="0"/>
              <a:t>4x4 Megapixel CCD camera. Micrograph  scale bars were calibrated using 2D catalase crystal lattice </a:t>
            </a:r>
          </a:p>
          <a:p>
            <a:pPr marL="0" indent="0">
              <a:buNone/>
            </a:pPr>
            <a:r>
              <a:rPr lang="en-US" dirty="0"/>
              <a:t>constants as length reference. Imaging was performed at 28500x magnification.</a:t>
            </a:r>
          </a:p>
        </p:txBody>
      </p:sp>
    </p:spTree>
    <p:extLst>
      <p:ext uri="{BB962C8B-B14F-4D97-AF65-F5344CB8AC3E}">
        <p14:creationId xmlns:p14="http://schemas.microsoft.com/office/powerpoint/2010/main" val="1403036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66274"/>
            <a:ext cx="10515600" cy="5310689"/>
          </a:xfrm>
        </p:spPr>
        <p:txBody>
          <a:bodyPr/>
          <a:lstStyle/>
          <a:p>
            <a:pPr marL="0" indent="0">
              <a:buNone/>
            </a:pPr>
            <a:r>
              <a:rPr lang="en-US" dirty="0"/>
              <a:t>Two samples of reg. origami in different annealing procedure were measured in TEM</a:t>
            </a:r>
          </a:p>
          <a:p>
            <a:pPr marL="514350" indent="-514350">
              <a:buAutoNum type="arabicPeriod"/>
            </a:pPr>
            <a:r>
              <a:rPr lang="en-US" dirty="0"/>
              <a:t>12 </a:t>
            </a:r>
            <a:r>
              <a:rPr lang="en-US" dirty="0" err="1"/>
              <a:t>hr</a:t>
            </a:r>
            <a:r>
              <a:rPr lang="en-US" dirty="0"/>
              <a:t> annealing up to 65C (1x TAE 12 Mg) </a:t>
            </a:r>
          </a:p>
          <a:p>
            <a:pPr marL="514350" indent="-514350">
              <a:buAutoNum type="arabicPeriod"/>
            </a:pPr>
            <a:r>
              <a:rPr lang="en-US" dirty="0"/>
              <a:t>10 min up to 53C </a:t>
            </a:r>
            <a:r>
              <a:rPr lang="en-US" dirty="0"/>
              <a:t>(1x TAE 12 Mg) </a:t>
            </a:r>
            <a:endParaRPr lang="en-US" dirty="0"/>
          </a:p>
          <a:p>
            <a:pPr marL="0" indent="0">
              <a:buNone/>
            </a:pPr>
            <a:r>
              <a:rPr lang="en-US" dirty="0"/>
              <a:t>Each sample is 4nM concertation made from 5uM Pre. stock and 400nM scaffold stock </a:t>
            </a:r>
          </a:p>
          <a:p>
            <a:pPr marL="0" indent="0">
              <a:buNone/>
            </a:pPr>
            <a:r>
              <a:rPr lang="en-US" dirty="0"/>
              <a:t>Each sample was prepared according to </a:t>
            </a:r>
            <a:r>
              <a:rPr lang="en-US" dirty="0" err="1"/>
              <a:t>Miran’s</a:t>
            </a:r>
            <a:r>
              <a:rPr lang="en-US" dirty="0"/>
              <a:t> protocol with the following deviations:</a:t>
            </a:r>
          </a:p>
          <a:p>
            <a:pPr marL="0" indent="0">
              <a:buNone/>
            </a:pPr>
            <a:r>
              <a:rPr lang="en-US" dirty="0"/>
              <a:t>Negative discharge: 45 sec</a:t>
            </a:r>
          </a:p>
          <a:p>
            <a:pPr marL="0" indent="0">
              <a:buNone/>
            </a:pPr>
            <a:r>
              <a:rPr lang="en-US" dirty="0"/>
              <a:t>Uranyl acetate (2.5 </a:t>
            </a:r>
            <a:r>
              <a:rPr lang="en-US" dirty="0" err="1"/>
              <a:t>uL</a:t>
            </a:r>
            <a:r>
              <a:rPr lang="en-US" dirty="0"/>
              <a:t> drop) 1% and 2% (second drop 45 sec), instead of Uranyl </a:t>
            </a:r>
            <a:r>
              <a:rPr lang="en-US" dirty="0" err="1"/>
              <a:t>formate</a:t>
            </a:r>
            <a:r>
              <a:rPr lang="en-US" dirty="0"/>
              <a:t> 1%.</a:t>
            </a:r>
          </a:p>
          <a:p>
            <a:pPr marL="0" indent="0">
              <a:buNone/>
            </a:pPr>
            <a:endParaRPr lang="he-IL" dirty="0"/>
          </a:p>
        </p:txBody>
      </p:sp>
      <p:sp>
        <p:nvSpPr>
          <p:cNvPr id="5" name="Title 1"/>
          <p:cNvSpPr txBox="1">
            <a:spLocks/>
          </p:cNvSpPr>
          <p:nvPr/>
        </p:nvSpPr>
        <p:spPr>
          <a:xfrm>
            <a:off x="838200" y="136526"/>
            <a:ext cx="10515600" cy="8139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Analyze of monomer Origami using TEM</a:t>
            </a:r>
            <a:endParaRPr lang="he-IL" dirty="0"/>
          </a:p>
        </p:txBody>
      </p:sp>
    </p:spTree>
    <p:extLst>
      <p:ext uri="{BB962C8B-B14F-4D97-AF65-F5344CB8AC3E}">
        <p14:creationId xmlns:p14="http://schemas.microsoft.com/office/powerpoint/2010/main" val="1121757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946317"/>
          </a:xfrm>
        </p:spPr>
        <p:txBody>
          <a:bodyPr/>
          <a:lstStyle/>
          <a:p>
            <a:r>
              <a:rPr lang="nn-NO" dirty="0"/>
              <a:t>REG Origami 1X TAE 12Mg ANN 53C 1% UA</a:t>
            </a:r>
            <a:endParaRPr lang="he-IL"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5376" y="1082842"/>
            <a:ext cx="5708487" cy="49305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5394" y="1082842"/>
            <a:ext cx="5718892" cy="3451790"/>
          </a:xfrm>
          <a:prstGeom prst="rect">
            <a:avLst/>
          </a:prstGeom>
        </p:spPr>
      </p:pic>
      <p:sp>
        <p:nvSpPr>
          <p:cNvPr id="6" name="TextBox 5"/>
          <p:cNvSpPr txBox="1"/>
          <p:nvPr/>
        </p:nvSpPr>
        <p:spPr>
          <a:xfrm>
            <a:off x="415376" y="6137329"/>
            <a:ext cx="5464010" cy="369332"/>
          </a:xfrm>
          <a:prstGeom prst="rect">
            <a:avLst/>
          </a:prstGeom>
          <a:noFill/>
        </p:spPr>
        <p:txBody>
          <a:bodyPr wrap="square" rtlCol="1">
            <a:spAutoFit/>
          </a:bodyPr>
          <a:lstStyle/>
          <a:p>
            <a:r>
              <a:rPr lang="en-US" dirty="0"/>
              <a:t>Origami, mostly distorted, dimension ~50 X ~70 nm</a:t>
            </a:r>
            <a:endParaRPr lang="he-IL" dirty="0"/>
          </a:p>
        </p:txBody>
      </p:sp>
      <p:sp>
        <p:nvSpPr>
          <p:cNvPr id="7" name="TextBox 6"/>
          <p:cNvSpPr txBox="1"/>
          <p:nvPr/>
        </p:nvSpPr>
        <p:spPr>
          <a:xfrm>
            <a:off x="6285394" y="4534632"/>
            <a:ext cx="5464010" cy="369332"/>
          </a:xfrm>
          <a:prstGeom prst="rect">
            <a:avLst/>
          </a:prstGeom>
          <a:noFill/>
        </p:spPr>
        <p:txBody>
          <a:bodyPr wrap="square" rtlCol="1">
            <a:spAutoFit/>
          </a:bodyPr>
          <a:lstStyle/>
          <a:p>
            <a:r>
              <a:rPr lang="en-US" dirty="0"/>
              <a:t>Unfolded scaffold</a:t>
            </a:r>
            <a:endParaRPr lang="he-IL" dirty="0"/>
          </a:p>
        </p:txBody>
      </p:sp>
    </p:spTree>
    <p:extLst>
      <p:ext uri="{BB962C8B-B14F-4D97-AF65-F5344CB8AC3E}">
        <p14:creationId xmlns:p14="http://schemas.microsoft.com/office/powerpoint/2010/main" val="432148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243" y="1082842"/>
            <a:ext cx="6153134" cy="4351338"/>
          </a:xfrm>
        </p:spPr>
      </p:pic>
      <p:sp>
        <p:nvSpPr>
          <p:cNvPr id="5" name="Title 1"/>
          <p:cNvSpPr txBox="1">
            <a:spLocks/>
          </p:cNvSpPr>
          <p:nvPr/>
        </p:nvSpPr>
        <p:spPr>
          <a:xfrm>
            <a:off x="838200" y="136525"/>
            <a:ext cx="10515600" cy="9463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n-NO" dirty="0"/>
              <a:t>REG Origami 1X TAE 12Mg ANN 53C 2% UA</a:t>
            </a:r>
            <a:endParaRPr lang="he-IL"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7720" y="1082842"/>
            <a:ext cx="5065654" cy="4465280"/>
          </a:xfrm>
          <a:prstGeom prst="rect">
            <a:avLst/>
          </a:prstGeom>
        </p:spPr>
      </p:pic>
      <p:sp>
        <p:nvSpPr>
          <p:cNvPr id="9" name="TextBox 8"/>
          <p:cNvSpPr txBox="1"/>
          <p:nvPr/>
        </p:nvSpPr>
        <p:spPr>
          <a:xfrm>
            <a:off x="3259809" y="5548122"/>
            <a:ext cx="6894843" cy="369332"/>
          </a:xfrm>
          <a:prstGeom prst="rect">
            <a:avLst/>
          </a:prstGeom>
          <a:noFill/>
        </p:spPr>
        <p:txBody>
          <a:bodyPr wrap="square" rtlCol="1">
            <a:spAutoFit/>
          </a:bodyPr>
          <a:lstStyle/>
          <a:p>
            <a:r>
              <a:rPr lang="en-US" dirty="0"/>
              <a:t>Origami, staining of origami and background, lower resolution</a:t>
            </a:r>
            <a:endParaRPr lang="he-IL" dirty="0"/>
          </a:p>
        </p:txBody>
      </p:sp>
    </p:spTree>
    <p:extLst>
      <p:ext uri="{BB962C8B-B14F-4D97-AF65-F5344CB8AC3E}">
        <p14:creationId xmlns:p14="http://schemas.microsoft.com/office/powerpoint/2010/main" val="2706981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3513" y="1082842"/>
            <a:ext cx="5504802" cy="4800600"/>
          </a:xfrm>
        </p:spPr>
      </p:pic>
      <p:sp>
        <p:nvSpPr>
          <p:cNvPr id="4" name="Title 1"/>
          <p:cNvSpPr txBox="1">
            <a:spLocks/>
          </p:cNvSpPr>
          <p:nvPr/>
        </p:nvSpPr>
        <p:spPr>
          <a:xfrm>
            <a:off x="838200" y="136525"/>
            <a:ext cx="10515600" cy="9463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n-NO" dirty="0"/>
              <a:t>REG Origami 1X TAE 12Mg ANN 65C 1% UA</a:t>
            </a:r>
            <a:endParaRPr lang="he-IL"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9289" y="1082842"/>
            <a:ext cx="5363344" cy="4191028"/>
          </a:xfrm>
          <a:prstGeom prst="rect">
            <a:avLst/>
          </a:prstGeom>
        </p:spPr>
      </p:pic>
      <p:sp>
        <p:nvSpPr>
          <p:cNvPr id="7" name="TextBox 6"/>
          <p:cNvSpPr txBox="1"/>
          <p:nvPr/>
        </p:nvSpPr>
        <p:spPr>
          <a:xfrm>
            <a:off x="563513" y="5883442"/>
            <a:ext cx="6894843" cy="369332"/>
          </a:xfrm>
          <a:prstGeom prst="rect">
            <a:avLst/>
          </a:prstGeom>
          <a:noFill/>
        </p:spPr>
        <p:txBody>
          <a:bodyPr wrap="square" rtlCol="1">
            <a:spAutoFit/>
          </a:bodyPr>
          <a:lstStyle/>
          <a:p>
            <a:r>
              <a:rPr lang="en-US" dirty="0"/>
              <a:t>Origami, mostly defected</a:t>
            </a:r>
            <a:endParaRPr lang="he-IL" dirty="0"/>
          </a:p>
        </p:txBody>
      </p:sp>
      <p:sp>
        <p:nvSpPr>
          <p:cNvPr id="8" name="TextBox 7"/>
          <p:cNvSpPr txBox="1"/>
          <p:nvPr/>
        </p:nvSpPr>
        <p:spPr>
          <a:xfrm>
            <a:off x="6509289" y="5273870"/>
            <a:ext cx="6894843" cy="369332"/>
          </a:xfrm>
          <a:prstGeom prst="rect">
            <a:avLst/>
          </a:prstGeom>
          <a:noFill/>
        </p:spPr>
        <p:txBody>
          <a:bodyPr wrap="square" rtlCol="1">
            <a:spAutoFit/>
          </a:bodyPr>
          <a:lstStyle/>
          <a:p>
            <a:r>
              <a:rPr lang="en-US" dirty="0"/>
              <a:t>Origami – Scaffold</a:t>
            </a:r>
            <a:endParaRPr lang="he-IL" dirty="0"/>
          </a:p>
        </p:txBody>
      </p:sp>
    </p:spTree>
    <p:extLst>
      <p:ext uri="{BB962C8B-B14F-4D97-AF65-F5344CB8AC3E}">
        <p14:creationId xmlns:p14="http://schemas.microsoft.com/office/powerpoint/2010/main" val="222225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8332" y="1033193"/>
            <a:ext cx="6075336" cy="5824807"/>
          </a:xfrm>
        </p:spPr>
      </p:pic>
      <p:sp>
        <p:nvSpPr>
          <p:cNvPr id="4" name="Title 1"/>
          <p:cNvSpPr txBox="1">
            <a:spLocks/>
          </p:cNvSpPr>
          <p:nvPr/>
        </p:nvSpPr>
        <p:spPr>
          <a:xfrm>
            <a:off x="838200" y="136525"/>
            <a:ext cx="10515600" cy="9463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n-NO" dirty="0"/>
              <a:t>REG Origami 1X TAE 12Mg ANN 65C 2% UA</a:t>
            </a:r>
            <a:endParaRPr lang="he-IL" dirty="0"/>
          </a:p>
        </p:txBody>
      </p:sp>
      <p:sp>
        <p:nvSpPr>
          <p:cNvPr id="6" name="TextBox 5"/>
          <p:cNvSpPr txBox="1"/>
          <p:nvPr/>
        </p:nvSpPr>
        <p:spPr>
          <a:xfrm>
            <a:off x="9264316" y="5273870"/>
            <a:ext cx="4139816" cy="646331"/>
          </a:xfrm>
          <a:prstGeom prst="rect">
            <a:avLst/>
          </a:prstGeom>
          <a:noFill/>
        </p:spPr>
        <p:txBody>
          <a:bodyPr wrap="square" rtlCol="1">
            <a:spAutoFit/>
          </a:bodyPr>
          <a:lstStyle/>
          <a:p>
            <a:r>
              <a:rPr lang="en-US" dirty="0"/>
              <a:t>Origami, staining of </a:t>
            </a:r>
          </a:p>
          <a:p>
            <a:r>
              <a:rPr lang="en-US" dirty="0"/>
              <a:t>background</a:t>
            </a:r>
            <a:endParaRPr lang="he-IL" dirty="0"/>
          </a:p>
        </p:txBody>
      </p:sp>
    </p:spTree>
    <p:extLst>
      <p:ext uri="{BB962C8B-B14F-4D97-AF65-F5344CB8AC3E}">
        <p14:creationId xmlns:p14="http://schemas.microsoft.com/office/powerpoint/2010/main" val="9634686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674</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Develop of a robust rotary motor that is free from the problem of processivity</vt:lpstr>
      <vt:lpstr>Analyze of monomer Origami using TEM</vt:lpstr>
      <vt:lpstr>TEM Sample preparation protocol Multilayer DNA Origami Packed on Hexagonal and Hybrid Lattices, W.M. Shih, JACS, 2011</vt:lpstr>
      <vt:lpstr>TEM Sample preparation protocol DNA Origami Gatekeepers for Solid-State Nanopores, H. Dietz, 2012</vt:lpstr>
      <vt:lpstr>PowerPoint Presentation</vt:lpstr>
      <vt:lpstr>REG Origami 1X TAE 12Mg ANN 53C 1% UA</vt:lpstr>
      <vt:lpstr>PowerPoint Presentation</vt:lpstr>
      <vt:lpstr>PowerPoint Presentation</vt:lpstr>
      <vt:lpstr>PowerPoint Presentation</vt:lpstr>
      <vt:lpstr>Conclusion</vt:lpstr>
      <vt:lpstr>Further experiments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 of a robust rotary motor that is free from the problem of processivity</dc:title>
  <dc:creator>Herod  Volk</dc:creator>
  <cp:lastModifiedBy>Herod  Volk</cp:lastModifiedBy>
  <cp:revision>13</cp:revision>
  <dcterms:created xsi:type="dcterms:W3CDTF">2016-11-24T11:40:03Z</dcterms:created>
  <dcterms:modified xsi:type="dcterms:W3CDTF">2016-11-24T13:08:54Z</dcterms:modified>
</cp:coreProperties>
</file>