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4" r:id="rId4"/>
    <p:sldId id="269" r:id="rId5"/>
    <p:sldId id="276" r:id="rId6"/>
    <p:sldId id="261" r:id="rId7"/>
    <p:sldId id="273" r:id="rId8"/>
    <p:sldId id="277" r:id="rId9"/>
    <p:sldId id="268" r:id="rId10"/>
    <p:sldId id="267" r:id="rId11"/>
    <p:sldId id="263" r:id="rId12"/>
    <p:sldId id="271" r:id="rId13"/>
    <p:sldId id="26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 autoAdjust="0"/>
    <p:restoredTop sz="94660"/>
  </p:normalViewPr>
  <p:slideViewPr>
    <p:cSldViewPr>
      <p:cViewPr varScale="1">
        <p:scale>
          <a:sx n="88" d="100"/>
          <a:sy n="88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FCAD4-0CEC-4890-A0E6-FCC403F5D0C9}" type="datetimeFigureOut">
              <a:rPr lang="vi-VN" smtClean="0"/>
              <a:t>09/03/2018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4213A-CE74-41B1-A815-8167A0562EE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75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LeNet (1998)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 (2012)</a:t>
            </a:r>
            <a:r>
              <a:rPr lang="en-US" sz="1200" b="1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OverFeat (2013)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 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VGGNet (2014)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 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GoogleNet (2014)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 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 (2015)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213A-CE74-41B1-A815-8167A0562EE8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124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High-cost</a:t>
            </a:r>
            <a:r>
              <a:rPr lang="en-US" baseline="0" smtClean="0"/>
              <a:t> area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213A-CE74-41B1-A815-8167A0562EE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835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4213A-CE74-41B1-A815-8167A0562EE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41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9D59-473B-4E5E-A3AB-D66EBACCF897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>
                <a:solidFill>
                  <a:schemeClr val="bg1"/>
                </a:solidFill>
              </a:rPr>
              <a:t>VIETNAM</a:t>
            </a:r>
            <a:r>
              <a:rPr lang="en-US" sz="2200" b="0" baseline="0" dirty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AB8B-EACF-47E0-B2F7-F82F923C647F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038-490A-4074-A26F-3897C74EB4A9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E475-5E58-4D99-80BB-F399A2A6DEC6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A8CF-F5F3-441F-8AE5-1379FFEA89A2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8FBB-E3C6-4211-B6AC-A7BE3FDB6CDF}" type="datetime1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5594-1206-43DC-BB87-B95194CC6BF3}" type="datetime1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8C90-C6CD-497F-BD72-26FF0BA09051}" type="datetime1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0F8-6C26-42F0-8471-B40A3B10285C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A4B75-E556-42A1-81FA-70ECBAB6A56E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F38E-2025-4ECD-AC71-EAE637AFB5FD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67957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Area ANN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with Stochastic Computing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a Simplified Sigmoid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24400"/>
            <a:ext cx="7772400" cy="14478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Huy-Hung Ho</a:t>
            </a:r>
            <a:r>
              <a:rPr lang="en-US" dirty="0">
                <a:solidFill>
                  <a:schemeClr val="tx1"/>
                </a:solidFill>
              </a:rPr>
              <a:t>, Xuan-</a:t>
            </a:r>
            <a:r>
              <a:rPr lang="en-US" dirty="0" err="1">
                <a:solidFill>
                  <a:schemeClr val="tx1"/>
                </a:solidFill>
              </a:rPr>
              <a:t>Thuan</a:t>
            </a:r>
            <a:r>
              <a:rPr lang="en-US" dirty="0">
                <a:solidFill>
                  <a:schemeClr val="tx1"/>
                </a:solidFill>
              </a:rPr>
              <a:t> Nguyen, Van-</a:t>
            </a:r>
            <a:r>
              <a:rPr lang="en-US" dirty="0" err="1">
                <a:solidFill>
                  <a:schemeClr val="tx1"/>
                </a:solidFill>
              </a:rPr>
              <a:t>Thuat</a:t>
            </a:r>
            <a:r>
              <a:rPr lang="en-US" dirty="0">
                <a:solidFill>
                  <a:schemeClr val="tx1"/>
                </a:solidFill>
              </a:rPr>
              <a:t> Nguyen, Van-Dung Nguyen</a:t>
            </a:r>
          </a:p>
          <a:p>
            <a:r>
              <a:rPr lang="en-US" sz="1800" dirty="0">
                <a:solidFill>
                  <a:schemeClr val="tx1"/>
                </a:solidFill>
              </a:rPr>
              <a:t>Key Laboratory for Smart Integrated Systems (SISLAB),</a:t>
            </a:r>
          </a:p>
          <a:p>
            <a:r>
              <a:rPr lang="en-US" sz="1800" dirty="0">
                <a:solidFill>
                  <a:schemeClr val="tx1"/>
                </a:solidFill>
              </a:rPr>
              <a:t>VNU University of Engineering and Technology (VNU-UET)</a:t>
            </a: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>
              <a:buClr>
                <a:srgbClr val="92D050"/>
              </a:buClr>
            </a:pPr>
            <a:r>
              <a:rPr lang="en-US" sz="2400" smtClean="0"/>
              <a:t>Contest Requirement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2-3-2 ANN architecture with 5 sets of inputs</a:t>
            </a:r>
          </a:p>
          <a:p>
            <a:pPr lvl="1">
              <a:buClr>
                <a:srgbClr val="92D050"/>
              </a:buClr>
            </a:pPr>
            <a:endParaRPr lang="en-US" sz="2000" smtClean="0"/>
          </a:p>
          <a:p>
            <a:pPr>
              <a:buClr>
                <a:srgbClr val="92D050"/>
              </a:buClr>
            </a:pPr>
            <a:r>
              <a:rPr lang="en-US" sz="2400" smtClean="0"/>
              <a:t>Proposed Design</a:t>
            </a:r>
          </a:p>
          <a:p>
            <a:pPr lvl="1">
              <a:buClr>
                <a:srgbClr val="92D050"/>
              </a:buClr>
            </a:pPr>
            <a:r>
              <a:rPr lang="en-US" sz="2000" smtClean="0">
                <a:solidFill>
                  <a:srgbClr val="FF0000"/>
                </a:solidFill>
              </a:rPr>
              <a:t>Parameterized </a:t>
            </a:r>
            <a:r>
              <a:rPr lang="en-US" sz="2000" smtClean="0"/>
              <a:t>2-3-2 </a:t>
            </a:r>
            <a:r>
              <a:rPr lang="en-US" sz="2000"/>
              <a:t>ANN </a:t>
            </a:r>
            <a:r>
              <a:rPr lang="en-US" sz="2000" smtClean="0"/>
              <a:t>architecture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Simplified </a:t>
            </a:r>
            <a:r>
              <a:rPr lang="en-US" sz="2000"/>
              <a:t>Sigmoid </a:t>
            </a:r>
            <a:r>
              <a:rPr lang="en-US" sz="2000" smtClean="0"/>
              <a:t>architecture</a:t>
            </a:r>
          </a:p>
          <a:p>
            <a:pPr lvl="2">
              <a:buClr>
                <a:srgbClr val="92D050"/>
              </a:buClr>
            </a:pPr>
            <a:r>
              <a:rPr lang="en-US" sz="2000" smtClean="0">
                <a:solidFill>
                  <a:srgbClr val="FF0000"/>
                </a:solidFill>
              </a:rPr>
              <a:t>    21.18</a:t>
            </a:r>
            <a:r>
              <a:rPr lang="en-US" sz="2000" dirty="0">
                <a:solidFill>
                  <a:srgbClr val="FF0000"/>
                </a:solidFill>
              </a:rPr>
              <a:t>%</a:t>
            </a:r>
            <a:r>
              <a:rPr lang="en-US" sz="2000" dirty="0"/>
              <a:t> </a:t>
            </a:r>
            <a:r>
              <a:rPr lang="en-US" sz="2000"/>
              <a:t>area </a:t>
            </a:r>
            <a:r>
              <a:rPr lang="en-US" sz="2000" smtClean="0"/>
              <a:t>cost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Forward </a:t>
            </a:r>
            <a:r>
              <a:rPr lang="en-US" sz="2000"/>
              <a:t>architecture </a:t>
            </a:r>
            <a:r>
              <a:rPr lang="en-US" sz="2000" smtClean="0"/>
              <a:t>use Stochastic computing</a:t>
            </a:r>
          </a:p>
          <a:p>
            <a:pPr lvl="2">
              <a:buClr>
                <a:srgbClr val="92D050"/>
              </a:buClr>
            </a:pPr>
            <a:r>
              <a:rPr lang="en-US" sz="2000" smtClean="0">
                <a:solidFill>
                  <a:srgbClr val="FF0000"/>
                </a:solidFill>
              </a:rPr>
              <a:t>    20.98</a:t>
            </a:r>
            <a:r>
              <a:rPr lang="en-US" sz="2000" dirty="0">
                <a:solidFill>
                  <a:srgbClr val="FF0000"/>
                </a:solidFill>
              </a:rPr>
              <a:t>% </a:t>
            </a:r>
            <a:r>
              <a:rPr lang="en-US" sz="2000"/>
              <a:t>area </a:t>
            </a:r>
            <a:r>
              <a:rPr lang="en-US" sz="2000" smtClean="0"/>
              <a:t>cost (compared </a:t>
            </a:r>
            <a:r>
              <a:rPr lang="en-US" sz="2000"/>
              <a:t>to </a:t>
            </a:r>
            <a:r>
              <a:rPr lang="en-US" sz="2000" smtClean="0"/>
              <a:t>Contest reference model)</a:t>
            </a:r>
            <a:endParaRPr lang="en-US" sz="2000" dirty="0"/>
          </a:p>
          <a:p>
            <a:pPr lvl="1">
              <a:buClr>
                <a:srgbClr val="92D050"/>
              </a:buClr>
            </a:pPr>
            <a:r>
              <a:rPr lang="en-US" sz="2000" smtClean="0"/>
              <a:t>Limitation: High latency</a:t>
            </a:r>
          </a:p>
          <a:p>
            <a:pPr lvl="1">
              <a:buClr>
                <a:srgbClr val="92D050"/>
              </a:buClr>
            </a:pPr>
            <a:endParaRPr lang="en-US" sz="2000" dirty="0"/>
          </a:p>
          <a:p>
            <a:pPr>
              <a:buClr>
                <a:srgbClr val="92D050"/>
              </a:buClr>
            </a:pPr>
            <a:r>
              <a:rPr lang="en-US" sz="2400" dirty="0"/>
              <a:t>Future work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Apply </a:t>
            </a:r>
            <a:r>
              <a:rPr lang="en-US" sz="2000" dirty="0"/>
              <a:t>Stochastic Computing </a:t>
            </a:r>
            <a:r>
              <a:rPr lang="en-US" sz="2000"/>
              <a:t>for </a:t>
            </a:r>
            <a:r>
              <a:rPr lang="en-US" sz="2000" smtClean="0"/>
              <a:t>Backward module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Reduce more area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654629" y="3352800"/>
            <a:ext cx="152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654629" y="4114800"/>
            <a:ext cx="152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  <a:latin typeface="UVN Mau Tim 1" panose="00000400000000000000" pitchFamily="2" charset="0"/>
              </a:rPr>
              <a:t>Thank you for your attention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2954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>
                <a:solidFill>
                  <a:srgbClr val="FF0000"/>
                </a:solidFill>
                <a:latin typeface="UVN Mau Tim 1" panose="00000400000000000000" pitchFamily="2" charset="0"/>
              </a:rPr>
              <a:t>Backup slide</a:t>
            </a:r>
          </a:p>
        </p:txBody>
      </p:sp>
    </p:spTree>
    <p:extLst>
      <p:ext uri="{BB962C8B-B14F-4D97-AF65-F5344CB8AC3E}">
        <p14:creationId xmlns:p14="http://schemas.microsoft.com/office/powerpoint/2010/main" val="18080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51A44-5E2A-440C-9952-E2165DE5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715962"/>
          </a:xfrm>
        </p:spPr>
        <p:txBody>
          <a:bodyPr>
            <a:noAutofit/>
          </a:bodyPr>
          <a:lstStyle/>
          <a:p>
            <a:pPr lvl="1">
              <a:buClr>
                <a:srgbClr val="92D050"/>
              </a:buClr>
            </a:pPr>
            <a:r>
              <a:rPr lang="en-US" sz="2400" b="1" smtClean="0">
                <a:solidFill>
                  <a:schemeClr val="bg1"/>
                </a:solidFill>
              </a:rPr>
              <a:t>Simplified Sigmoid </a:t>
            </a:r>
            <a:r>
              <a:rPr lang="en-US" sz="2400" b="1">
                <a:solidFill>
                  <a:schemeClr val="bg1"/>
                </a:solidFill>
              </a:rPr>
              <a:t>Function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5594434-E5DB-4BBC-A1AB-4D946EDE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4376FE7-5BA7-4AA3-8E3B-A5561266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pic>
        <p:nvPicPr>
          <p:cNvPr id="4099" name="Picture 3">
            <a:extLst>
              <a:ext uri="{FF2B5EF4-FFF2-40B4-BE49-F238E27FC236}">
                <a16:creationId xmlns="" xmlns:a16="http://schemas.microsoft.com/office/drawing/2014/main" id="{A2C97A1E-8248-4660-B965-76B0B91D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47" y="1386322"/>
            <a:ext cx="4618653" cy="4404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E6F2E169-4248-4538-99CC-FE73C74A58BA}"/>
                  </a:ext>
                </a:extLst>
              </p:cNvPr>
              <p:cNvSpPr txBox="1"/>
              <p:nvPr/>
            </p:nvSpPr>
            <p:spPr>
              <a:xfrm>
                <a:off x="457200" y="1371600"/>
                <a:ext cx="40386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000"/>
                  <a:t>Multiplexer divide and select the regions</a:t>
                </a:r>
              </a:p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000"/>
                  <a:t>2 </a:t>
                </a:r>
                <a:r>
                  <a:rPr lang="en-US" sz="2000" dirty="0"/>
                  <a:t>LUT 32-bit and 2 LUT 8-bit for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−3.5;1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1;−3.5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000"/>
                  <a:t>Replacing multiplication by approximated the </a:t>
                </a:r>
                <a:r>
                  <a:rPr lang="en-US" sz="2000" dirty="0"/>
                  <a:t>2-bit shift right logic </a:t>
                </a:r>
                <a:endParaRPr lang="vi-VN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6F2E169-4248-4538-99CC-FE73C74A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4038600" cy="2246769"/>
              </a:xfrm>
              <a:prstGeom prst="rect">
                <a:avLst/>
              </a:prstGeom>
              <a:blipFill rotWithShape="0">
                <a:blip r:embed="rId3"/>
                <a:stretch>
                  <a:fillRect l="-1357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id="{391D9D6A-6E67-4DAF-BF7B-AB9151E00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87820"/>
                  </p:ext>
                </p:extLst>
              </p:nvPr>
            </p:nvGraphicFramePr>
            <p:xfrm>
              <a:off x="457200" y="4038596"/>
              <a:ext cx="4082148" cy="2270564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233174">
                      <a:extLst>
                        <a:ext uri="{9D8B030D-6E8A-4147-A177-3AD203B41FA5}">
                          <a16:colId xmlns="" xmlns:a16="http://schemas.microsoft.com/office/drawing/2014/main" val="3105877698"/>
                        </a:ext>
                      </a:extLst>
                    </a:gridCol>
                    <a:gridCol w="807900">
                      <a:extLst>
                        <a:ext uri="{9D8B030D-6E8A-4147-A177-3AD203B41FA5}">
                          <a16:colId xmlns="" xmlns:a16="http://schemas.microsoft.com/office/drawing/2014/main" val="1456795281"/>
                        </a:ext>
                      </a:extLst>
                    </a:gridCol>
                    <a:gridCol w="2041074">
                      <a:extLst>
                        <a:ext uri="{9D8B030D-6E8A-4147-A177-3AD203B41FA5}">
                          <a16:colId xmlns="" xmlns:a16="http://schemas.microsoft.com/office/drawing/2014/main" val="2550134717"/>
                        </a:ext>
                      </a:extLst>
                    </a:gridCol>
                  </a:tblGrid>
                  <a:tr h="5045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Weighted input range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Decode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Selector 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Output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698316530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;+∞)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0.999023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69887825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0.984375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759429056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8772768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(−1;1)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111000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=0.245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+0.5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918137512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[−3.5;−1)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47435101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(−4.5;3.5]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111110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0.015625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023296191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(−∞;−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111111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806177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1D9D6A-6E67-4DAF-BF7B-AB9151E00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87820"/>
                  </p:ext>
                </p:extLst>
              </p:nvPr>
            </p:nvGraphicFramePr>
            <p:xfrm>
              <a:off x="457200" y="4038596"/>
              <a:ext cx="4082148" cy="2270564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23317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05877698"/>
                        </a:ext>
                      </a:extLst>
                    </a:gridCol>
                    <a:gridCol w="8079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456795281"/>
                        </a:ext>
                      </a:extLst>
                    </a:gridCol>
                    <a:gridCol w="204107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550134717"/>
                        </a:ext>
                      </a:extLst>
                    </a:gridCol>
                  </a:tblGrid>
                  <a:tr h="5045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Weighted input range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Decode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Selector 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Output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698316530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207317" r="-232673" b="-6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0.999023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69887825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300000" r="-232673" b="-5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0.984375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59429056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409756" r="-232673" b="-4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110000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68772768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497619" r="-232673" b="-3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111000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00597" t="-497619" r="-597" b="-3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18137512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612195" r="-232673" b="-2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111100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LUT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74351019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695238" r="-232673" b="-1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111110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0.015625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023296191"/>
                      </a:ext>
                    </a:extLst>
                  </a:tr>
                  <a:tr h="2522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990" t="-814634" r="-232673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111111</a:t>
                          </a:r>
                          <a:endParaRPr lang="vi-VN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0.0</a:t>
                          </a:r>
                          <a:endParaRPr lang="vi-VN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061774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93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2-3-2 Forward architecture use Stochastic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4" y="1066800"/>
            <a:ext cx="7197026" cy="279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5" y="4114800"/>
            <a:ext cx="570585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970292"/>
            <a:ext cx="148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proposed architecture using SC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800600"/>
            <a:ext cx="1925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 architecture</a:t>
            </a:r>
          </a:p>
          <a:p>
            <a:pPr algn="ctr"/>
            <a:r>
              <a:rPr lang="en-US" dirty="0"/>
              <a:t>of LSI Contest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114800" y="3505200"/>
            <a:ext cx="990600" cy="6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257800" y="3048000"/>
            <a:ext cx="533400" cy="11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553200" y="3505200"/>
            <a:ext cx="0" cy="65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239000" y="3048000"/>
            <a:ext cx="685800" cy="11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9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="" xmlns:a16="http://schemas.microsoft.com/office/drawing/2014/main" id="{C5BD4EA9-A555-4107-B667-60879B3FD1B2}"/>
              </a:ext>
            </a:extLst>
          </p:cNvPr>
          <p:cNvSpPr/>
          <p:nvPr/>
        </p:nvSpPr>
        <p:spPr>
          <a:xfrm rot="-1200000">
            <a:off x="5635812" y="2151561"/>
            <a:ext cx="1250688" cy="49326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="" xmlns:a16="http://schemas.microsoft.com/office/drawing/2014/main" id="{80D4E1E7-5E5A-4FF4-A62C-42A69D2ABEFE}"/>
              </a:ext>
            </a:extLst>
          </p:cNvPr>
          <p:cNvSpPr/>
          <p:nvPr/>
        </p:nvSpPr>
        <p:spPr>
          <a:xfrm rot="1500000">
            <a:off x="5732202" y="3649162"/>
            <a:ext cx="1240017" cy="527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17870D6-902A-41B4-8A5F-BB1BA0AFEB99}"/>
              </a:ext>
            </a:extLst>
          </p:cNvPr>
          <p:cNvSpPr txBox="1"/>
          <p:nvPr/>
        </p:nvSpPr>
        <p:spPr>
          <a:xfrm>
            <a:off x="7063098" y="1371600"/>
            <a:ext cx="1637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Big Systems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0F2F258E-EF12-401A-A529-BB57A21FA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601" y="1909873"/>
            <a:ext cx="680424" cy="7409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23C8F8E7-BE73-4346-A3FC-F0F5D65198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486" y="1836016"/>
            <a:ext cx="928914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DFBAAC5-63DF-4313-821D-27C11187AA87}"/>
              </a:ext>
            </a:extLst>
          </p:cNvPr>
          <p:cNvSpPr txBox="1"/>
          <p:nvPr/>
        </p:nvSpPr>
        <p:spPr>
          <a:xfrm>
            <a:off x="6997897" y="3840090"/>
            <a:ext cx="16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/>
              <a:t>IoT </a:t>
            </a:r>
            <a:r>
              <a:rPr lang="en-US" sz="2400" dirty="0"/>
              <a:t>Devices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13ADEE-B53C-4D9B-A3C5-FC16BED384E9}"/>
              </a:ext>
            </a:extLst>
          </p:cNvPr>
          <p:cNvSpPr txBox="1"/>
          <p:nvPr/>
        </p:nvSpPr>
        <p:spPr>
          <a:xfrm>
            <a:off x="5105400" y="4038600"/>
            <a:ext cx="1707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Constraint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smtClean="0">
                <a:solidFill>
                  <a:srgbClr val="FF0000"/>
                </a:solidFill>
              </a:rPr>
              <a:t>Small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Low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chemeClr val="bg1">
                    <a:lumMod val="50000"/>
                  </a:schemeClr>
                </a:solidFill>
              </a:rPr>
              <a:t>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79E8D37E-8419-4EFE-856A-52510E0BD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794" y="4329391"/>
            <a:ext cx="1178570" cy="1060713"/>
          </a:xfrm>
          <a:prstGeom prst="rect">
            <a:avLst/>
          </a:prstGeom>
        </p:spPr>
      </p:pic>
      <p:sp>
        <p:nvSpPr>
          <p:cNvPr id="210" name="Rounded Rectangle 209"/>
          <p:cNvSpPr/>
          <p:nvPr/>
        </p:nvSpPr>
        <p:spPr>
          <a:xfrm>
            <a:off x="1885174" y="5579470"/>
            <a:ext cx="2839225" cy="8975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Reduce area cost</a:t>
            </a:r>
          </a:p>
        </p:txBody>
      </p:sp>
      <p:sp>
        <p:nvSpPr>
          <p:cNvPr id="212" name="Title 1">
            <a:extLst>
              <a:ext uri="{FF2B5EF4-FFF2-40B4-BE49-F238E27FC236}">
                <a16:creationId xmlns="" xmlns:a16="http://schemas.microsoft.com/office/drawing/2014/main" id="{A8337746-B455-47B4-8816-D434586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/>
          <a:lstStyle/>
          <a:p>
            <a:r>
              <a:rPr lang="en-US" dirty="0"/>
              <a:t>Context and Motivation</a:t>
            </a:r>
            <a:endParaRPr lang="vi-V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31510" y="1066800"/>
            <a:ext cx="2514600" cy="1666089"/>
            <a:chOff x="254527" y="1066800"/>
            <a:chExt cx="4165071" cy="2669517"/>
          </a:xfrm>
        </p:grpSpPr>
        <p:grpSp>
          <p:nvGrpSpPr>
            <p:cNvPr id="18" name="Group 17"/>
            <p:cNvGrpSpPr/>
            <p:nvPr/>
          </p:nvGrpSpPr>
          <p:grpSpPr>
            <a:xfrm>
              <a:off x="254527" y="1066800"/>
              <a:ext cx="4165071" cy="2669517"/>
              <a:chOff x="3079209" y="1343487"/>
              <a:chExt cx="4544322" cy="2586976"/>
            </a:xfrm>
            <a:solidFill>
              <a:schemeClr val="bg1">
                <a:lumMod val="95000"/>
              </a:schemeClr>
            </a:solidFill>
          </p:grpSpPr>
          <p:sp>
            <p:nvSpPr>
              <p:cNvPr id="19" name="Oval 18"/>
              <p:cNvSpPr/>
              <p:nvPr/>
            </p:nvSpPr>
            <p:spPr>
              <a:xfrm>
                <a:off x="3079210" y="1754395"/>
                <a:ext cx="737669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079209" y="2946557"/>
                <a:ext cx="730471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35677" y="2303399"/>
                <a:ext cx="670560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19" idx="6"/>
                <a:endCxn id="24" idx="2"/>
              </p:cNvCxnSpPr>
              <p:nvPr/>
            </p:nvCxnSpPr>
            <p:spPr>
              <a:xfrm>
                <a:off x="3816879" y="2059195"/>
                <a:ext cx="1218798" cy="549003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6"/>
                <a:endCxn id="24" idx="2"/>
              </p:cNvCxnSpPr>
              <p:nvPr/>
            </p:nvCxnSpPr>
            <p:spPr>
              <a:xfrm flipV="1">
                <a:off x="3809680" y="2608199"/>
                <a:ext cx="1225997" cy="643158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035677" y="1343487"/>
                <a:ext cx="670560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35677" y="3320864"/>
                <a:ext cx="670560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19" idx="6"/>
                <a:endCxn id="32" idx="2"/>
              </p:cNvCxnSpPr>
              <p:nvPr/>
            </p:nvCxnSpPr>
            <p:spPr>
              <a:xfrm flipV="1">
                <a:off x="3816879" y="1648287"/>
                <a:ext cx="1218798" cy="410908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0" idx="6"/>
                <a:endCxn id="33" idx="2"/>
              </p:cNvCxnSpPr>
              <p:nvPr/>
            </p:nvCxnSpPr>
            <p:spPr>
              <a:xfrm>
                <a:off x="3809680" y="3251357"/>
                <a:ext cx="1225997" cy="374307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6925035" y="1754395"/>
                <a:ext cx="698496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32233" y="2901761"/>
                <a:ext cx="691298" cy="609599"/>
              </a:xfrm>
              <a:prstGeom prst="ellipse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9" idx="6"/>
                <a:endCxn id="33" idx="2"/>
              </p:cNvCxnSpPr>
              <p:nvPr/>
            </p:nvCxnSpPr>
            <p:spPr>
              <a:xfrm>
                <a:off x="3816879" y="2059195"/>
                <a:ext cx="1218798" cy="1566469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20" idx="6"/>
                <a:endCxn id="32" idx="2"/>
              </p:cNvCxnSpPr>
              <p:nvPr/>
            </p:nvCxnSpPr>
            <p:spPr>
              <a:xfrm flipV="1">
                <a:off x="3809680" y="1648287"/>
                <a:ext cx="1225997" cy="1603070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6"/>
                <a:endCxn id="39" idx="2"/>
              </p:cNvCxnSpPr>
              <p:nvPr/>
            </p:nvCxnSpPr>
            <p:spPr>
              <a:xfrm>
                <a:off x="5706237" y="1648287"/>
                <a:ext cx="1218798" cy="410908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3" idx="6"/>
                <a:endCxn id="39" idx="2"/>
              </p:cNvCxnSpPr>
              <p:nvPr/>
            </p:nvCxnSpPr>
            <p:spPr>
              <a:xfrm flipV="1">
                <a:off x="5706237" y="2059195"/>
                <a:ext cx="1218798" cy="1566469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2" idx="6"/>
                <a:endCxn id="40" idx="2"/>
              </p:cNvCxnSpPr>
              <p:nvPr/>
            </p:nvCxnSpPr>
            <p:spPr>
              <a:xfrm>
                <a:off x="5706237" y="1648287"/>
                <a:ext cx="1225996" cy="1558274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3" idx="6"/>
                <a:endCxn id="40" idx="2"/>
              </p:cNvCxnSpPr>
              <p:nvPr/>
            </p:nvCxnSpPr>
            <p:spPr>
              <a:xfrm flipV="1">
                <a:off x="5706237" y="3206561"/>
                <a:ext cx="1225996" cy="419103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24" idx="6"/>
                <a:endCxn id="40" idx="2"/>
              </p:cNvCxnSpPr>
              <p:nvPr/>
            </p:nvCxnSpPr>
            <p:spPr>
              <a:xfrm>
                <a:off x="5706237" y="2608199"/>
                <a:ext cx="1225996" cy="598362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24" idx="6"/>
                <a:endCxn id="39" idx="2"/>
              </p:cNvCxnSpPr>
              <p:nvPr/>
            </p:nvCxnSpPr>
            <p:spPr>
              <a:xfrm flipV="1">
                <a:off x="5706237" y="2059195"/>
                <a:ext cx="1218798" cy="549003"/>
              </a:xfrm>
              <a:prstGeom prst="straightConnector1">
                <a:avLst/>
              </a:prstGeom>
              <a:grpFill/>
              <a:ln w="6350">
                <a:solidFill>
                  <a:schemeClr val="tx1">
                    <a:lumMod val="95000"/>
                    <a:lumOff val="5000"/>
                  </a:schemeClr>
                </a:solidFill>
                <a:headEnd w="sm" len="sm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>
              <a:stCxn id="33" idx="0"/>
              <a:endCxn id="33" idx="4"/>
            </p:cNvCxnSpPr>
            <p:nvPr/>
          </p:nvCxnSpPr>
          <p:spPr>
            <a:xfrm>
              <a:off x="2355015" y="3107268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355015" y="2057339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355015" y="1066800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4114800" y="1490819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4109292" y="2674793"/>
              <a:ext cx="0" cy="62904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Elbow Connector 9"/>
          <p:cNvCxnSpPr/>
          <p:nvPr/>
        </p:nvCxnSpPr>
        <p:spPr>
          <a:xfrm flipV="1">
            <a:off x="4724400" y="5486400"/>
            <a:ext cx="3155880" cy="554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9528" y="2895600"/>
            <a:ext cx="2618564" cy="1100649"/>
            <a:chOff x="353236" y="2606982"/>
            <a:chExt cx="2618564" cy="1100649"/>
          </a:xfrm>
        </p:grpSpPr>
        <p:sp>
          <p:nvSpPr>
            <p:cNvPr id="3" name="TextBox 2"/>
            <p:cNvSpPr txBox="1"/>
            <p:nvPr/>
          </p:nvSpPr>
          <p:spPr>
            <a:xfrm>
              <a:off x="457200" y="2819400"/>
              <a:ext cx="2438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mtClean="0"/>
                <a:t>Backpropagation algorithm</a:t>
              </a:r>
              <a:endParaRPr lang="en-US" sz="2400"/>
            </a:p>
          </p:txBody>
        </p:sp>
        <p:sp>
          <p:nvSpPr>
            <p:cNvPr id="6" name="Oval 5"/>
            <p:cNvSpPr/>
            <p:nvPr/>
          </p:nvSpPr>
          <p:spPr>
            <a:xfrm>
              <a:off x="353236" y="2606982"/>
              <a:ext cx="2618564" cy="11006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14161" y="2680585"/>
            <a:ext cx="240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Hardware implementation</a:t>
            </a:r>
            <a:endParaRPr lang="en-US" sz="2400" b="1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4141224" y="4427322"/>
            <a:ext cx="912658" cy="1292073"/>
          </a:xfrm>
          <a:prstGeom prst="curvedConnector3">
            <a:avLst>
              <a:gd name="adj1" fmla="val 3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76200" y="4382868"/>
            <a:ext cx="3225220" cy="646332"/>
            <a:chOff x="228600" y="4191000"/>
            <a:chExt cx="3225220" cy="646332"/>
          </a:xfrm>
        </p:grpSpPr>
        <p:sp>
          <p:nvSpPr>
            <p:cNvPr id="14" name="TextBox 13"/>
            <p:cNvSpPr txBox="1"/>
            <p:nvPr/>
          </p:nvSpPr>
          <p:spPr>
            <a:xfrm>
              <a:off x="228600" y="4191001"/>
              <a:ext cx="1115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Large models</a:t>
              </a:r>
              <a:endParaRPr lang="en-US" b="1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77887" y="4191001"/>
              <a:ext cx="13393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High complexity</a:t>
              </a:r>
              <a:endParaRPr lang="en-US" b="1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362200" y="4191000"/>
              <a:ext cx="1091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Training Time</a:t>
              </a:r>
              <a:endParaRPr lang="en-US" b="1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634070" y="3886200"/>
            <a:ext cx="213359" cy="4245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536361" y="3886200"/>
            <a:ext cx="219249" cy="4100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695158" y="3984446"/>
            <a:ext cx="5712" cy="35895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218149" y="2286000"/>
            <a:ext cx="668051" cy="44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8149" y="3281575"/>
            <a:ext cx="396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8" grpId="0"/>
      <p:bldP spid="30" grpId="0"/>
      <p:bldP spid="210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40AFE1-5E63-4CB5-8B2C-B982FD0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8D406F-B4B5-4A66-89C0-866EDE91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Context and Motivation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b="1" dirty="0"/>
              <a:t>Proposed design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smtClean="0"/>
              <a:t>Evaluation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Conclusion</a:t>
            </a:r>
            <a:endParaRPr lang="vi-V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F16ED1-0D9E-46A6-8E4E-9DD1F7E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65DCCB-7384-4FDB-8474-CE26375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buClr>
                <a:srgbClr val="92D050"/>
              </a:buClr>
            </a:pPr>
            <a:r>
              <a:rPr lang="en-US" sz="2400" b="1" smtClean="0">
                <a:solidFill>
                  <a:schemeClr val="bg1"/>
                </a:solidFill>
              </a:rPr>
              <a:t>Proposed Design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876800" cy="1681117"/>
          </a:xfrm>
        </p:spPr>
        <p:txBody>
          <a:bodyPr>
            <a:noAutofit/>
          </a:bodyPr>
          <a:lstStyle/>
          <a:p>
            <a:pPr>
              <a:buClr>
                <a:srgbClr val="92D050"/>
              </a:buClr>
            </a:pPr>
            <a:r>
              <a:rPr lang="en-US" sz="2400"/>
              <a:t>Reference </a:t>
            </a:r>
            <a:r>
              <a:rPr lang="en-US" sz="2400" smtClean="0"/>
              <a:t>model </a:t>
            </a:r>
            <a:r>
              <a:rPr lang="en-US" sz="2400" dirty="0"/>
              <a:t>of LSI Contest 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Fixed size 2-3-2 architecture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Sigmoid function LUT: high area cost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Complex operators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99790" y="1066800"/>
            <a:ext cx="3868461" cy="1624141"/>
            <a:chOff x="3079209" y="1343487"/>
            <a:chExt cx="4544322" cy="2586976"/>
          </a:xfrm>
          <a:solidFill>
            <a:schemeClr val="bg1">
              <a:lumMod val="95000"/>
            </a:schemeClr>
          </a:solidFill>
        </p:grpSpPr>
        <p:sp>
          <p:nvSpPr>
            <p:cNvPr id="28" name="Oval 27"/>
            <p:cNvSpPr/>
            <p:nvPr/>
          </p:nvSpPr>
          <p:spPr>
            <a:xfrm>
              <a:off x="3079210" y="1754395"/>
              <a:ext cx="737669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79209" y="2946557"/>
              <a:ext cx="730471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035677" y="2303399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8" idx="6"/>
              <a:endCxn id="30" idx="2"/>
            </p:cNvCxnSpPr>
            <p:nvPr/>
          </p:nvCxnSpPr>
          <p:spPr>
            <a:xfrm>
              <a:off x="3816879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9" idx="6"/>
              <a:endCxn id="30" idx="2"/>
            </p:cNvCxnSpPr>
            <p:nvPr/>
          </p:nvCxnSpPr>
          <p:spPr>
            <a:xfrm flipV="1">
              <a:off x="3809680" y="2608199"/>
              <a:ext cx="1225997" cy="64315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035677" y="1343487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035677" y="3320864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28" idx="6"/>
              <a:endCxn id="33" idx="2"/>
            </p:cNvCxnSpPr>
            <p:nvPr/>
          </p:nvCxnSpPr>
          <p:spPr>
            <a:xfrm flipV="1">
              <a:off x="3816879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6"/>
              <a:endCxn id="34" idx="2"/>
            </p:cNvCxnSpPr>
            <p:nvPr/>
          </p:nvCxnSpPr>
          <p:spPr>
            <a:xfrm>
              <a:off x="3809680" y="3251357"/>
              <a:ext cx="1225997" cy="374307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925035" y="1754395"/>
              <a:ext cx="698496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932233" y="2901761"/>
              <a:ext cx="691298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28" idx="6"/>
              <a:endCxn id="34" idx="2"/>
            </p:cNvCxnSpPr>
            <p:nvPr/>
          </p:nvCxnSpPr>
          <p:spPr>
            <a:xfrm>
              <a:off x="3816879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9" idx="6"/>
              <a:endCxn id="33" idx="2"/>
            </p:cNvCxnSpPr>
            <p:nvPr/>
          </p:nvCxnSpPr>
          <p:spPr>
            <a:xfrm flipV="1">
              <a:off x="3809680" y="1648287"/>
              <a:ext cx="1225997" cy="1603070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3" idx="6"/>
              <a:endCxn id="37" idx="2"/>
            </p:cNvCxnSpPr>
            <p:nvPr/>
          </p:nvCxnSpPr>
          <p:spPr>
            <a:xfrm>
              <a:off x="5706237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4" idx="6"/>
              <a:endCxn id="37" idx="2"/>
            </p:cNvCxnSpPr>
            <p:nvPr/>
          </p:nvCxnSpPr>
          <p:spPr>
            <a:xfrm flipV="1">
              <a:off x="5706237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6"/>
              <a:endCxn id="38" idx="2"/>
            </p:cNvCxnSpPr>
            <p:nvPr/>
          </p:nvCxnSpPr>
          <p:spPr>
            <a:xfrm>
              <a:off x="5706237" y="1648287"/>
              <a:ext cx="1225996" cy="155827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4" idx="6"/>
              <a:endCxn id="38" idx="2"/>
            </p:cNvCxnSpPr>
            <p:nvPr/>
          </p:nvCxnSpPr>
          <p:spPr>
            <a:xfrm flipV="1">
              <a:off x="5706237" y="3206561"/>
              <a:ext cx="1225996" cy="4191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6"/>
              <a:endCxn id="38" idx="2"/>
            </p:cNvCxnSpPr>
            <p:nvPr/>
          </p:nvCxnSpPr>
          <p:spPr>
            <a:xfrm>
              <a:off x="5706237" y="2608199"/>
              <a:ext cx="1225996" cy="598362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0" idx="6"/>
              <a:endCxn id="37" idx="2"/>
            </p:cNvCxnSpPr>
            <p:nvPr/>
          </p:nvCxnSpPr>
          <p:spPr>
            <a:xfrm flipV="1">
              <a:off x="5706237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stCxn id="34" idx="0"/>
            <a:endCxn id="34" idx="4"/>
          </p:cNvCxnSpPr>
          <p:nvPr/>
        </p:nvCxnSpPr>
        <p:spPr>
          <a:xfrm>
            <a:off x="7050695" y="2308226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4550" y="2913555"/>
            <a:ext cx="194799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+mj-lt"/>
              </a:rPr>
              <a:t>W</a:t>
            </a:r>
            <a:r>
              <a:rPr lang="en-US" sz="2000" i="0" smtClean="0">
                <a:latin typeface="+mj-lt"/>
              </a:rPr>
              <a:t>eighted input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Additions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mtClean="0">
                <a:latin typeface="+mj-lt"/>
              </a:rPr>
              <a:t>Multiplications</a:t>
            </a:r>
          </a:p>
        </p:txBody>
      </p:sp>
      <p:sp>
        <p:nvSpPr>
          <p:cNvPr id="50" name="Oval Callout 49"/>
          <p:cNvSpPr/>
          <p:nvPr/>
        </p:nvSpPr>
        <p:spPr>
          <a:xfrm rot="10800000">
            <a:off x="5029199" y="2697941"/>
            <a:ext cx="2047549" cy="1447242"/>
          </a:xfrm>
          <a:prstGeom prst="wedgeEllipseCallout">
            <a:avLst>
              <a:gd name="adj1" fmla="val -38306"/>
              <a:gd name="adj2" fmla="val 5340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278304" y="2791612"/>
                <a:ext cx="1537041" cy="16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i="0" smtClean="0">
                    <a:latin typeface="+mj-lt"/>
                  </a:rPr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0" smtClean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304" y="2791612"/>
                <a:ext cx="1537041" cy="1672391"/>
              </a:xfrm>
              <a:prstGeom prst="rect">
                <a:avLst/>
              </a:prstGeom>
              <a:blipFill rotWithShape="0">
                <a:blip r:embed="rId3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Callout 52"/>
          <p:cNvSpPr/>
          <p:nvPr/>
        </p:nvSpPr>
        <p:spPr>
          <a:xfrm rot="10800000" flipH="1">
            <a:off x="7172208" y="2747918"/>
            <a:ext cx="1895595" cy="1519282"/>
          </a:xfrm>
          <a:prstGeom prst="wedgeEllipseCallout">
            <a:avLst>
              <a:gd name="adj1" fmla="val -43838"/>
              <a:gd name="adj2" fmla="val 551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048368" y="1662391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52593" y="1066800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90809" y="1336380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87969" y="2042190"/>
            <a:ext cx="0" cy="3827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ontent Placeholder 2"/>
          <p:cNvSpPr txBox="1">
            <a:spLocks/>
          </p:cNvSpPr>
          <p:nvPr/>
        </p:nvSpPr>
        <p:spPr>
          <a:xfrm>
            <a:off x="76200" y="3777074"/>
            <a:ext cx="7096008" cy="2699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</a:pPr>
            <a:r>
              <a:rPr lang="en-US" sz="2400" smtClean="0"/>
              <a:t>Proposed design</a:t>
            </a:r>
          </a:p>
          <a:p>
            <a:pPr lvl="1">
              <a:buClr>
                <a:srgbClr val="92D050"/>
              </a:buClr>
            </a:pPr>
            <a:r>
              <a:rPr lang="en-US" sz="2000" smtClean="0"/>
              <a:t>Parameterized ANN architecture (Backpropagation)</a:t>
            </a:r>
          </a:p>
          <a:p>
            <a:pPr lvl="1">
              <a:buClr>
                <a:srgbClr val="92D050"/>
              </a:buClr>
            </a:pPr>
            <a:r>
              <a:rPr lang="en-US" sz="2000" b="1" smtClean="0"/>
              <a:t>Optimized Sigmoid Function</a:t>
            </a:r>
          </a:p>
          <a:p>
            <a:pPr lvl="2">
              <a:buClr>
                <a:srgbClr val="92D050"/>
              </a:buClr>
            </a:pPr>
            <a:r>
              <a:rPr lang="en-US" sz="2000" smtClean="0"/>
              <a:t>Lower LUT memory</a:t>
            </a:r>
          </a:p>
          <a:p>
            <a:pPr lvl="1">
              <a:buClr>
                <a:srgbClr val="92D050"/>
              </a:buClr>
            </a:pPr>
            <a:r>
              <a:rPr lang="en-US" sz="2000" b="1" smtClean="0"/>
              <a:t>Forward ANN use Stochastic Computing</a:t>
            </a:r>
          </a:p>
          <a:p>
            <a:pPr lvl="2">
              <a:buClr>
                <a:srgbClr val="92D050"/>
              </a:buClr>
            </a:pPr>
            <a:r>
              <a:rPr lang="en-US" sz="2000" smtClean="0"/>
              <a:t>Replacing Addition, Multiplication by Logic gate</a:t>
            </a:r>
            <a:endParaRPr lang="en-US" sz="1600" smtClean="0"/>
          </a:p>
        </p:txBody>
      </p:sp>
      <p:sp>
        <p:nvSpPr>
          <p:cNvPr id="9" name="Right Brace 8"/>
          <p:cNvSpPr/>
          <p:nvPr/>
        </p:nvSpPr>
        <p:spPr>
          <a:xfrm>
            <a:off x="6324600" y="4800600"/>
            <a:ext cx="285038" cy="1172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40895" y="4953000"/>
            <a:ext cx="2598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Low area cost</a:t>
            </a:r>
          </a:p>
          <a:p>
            <a:pPr algn="ctr"/>
            <a:r>
              <a:rPr lang="en-US" sz="2400" b="1" smtClean="0">
                <a:solidFill>
                  <a:srgbClr val="FF0000"/>
                </a:solidFill>
              </a:rPr>
              <a:t>High frequency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7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buClr>
                <a:srgbClr val="92D050"/>
              </a:buClr>
            </a:pPr>
            <a:r>
              <a:rPr lang="en-US" sz="2400" b="1" smtClean="0">
                <a:solidFill>
                  <a:schemeClr val="bg1"/>
                </a:solidFill>
              </a:rPr>
              <a:t>Optimized Sigmoid function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7207077"/>
                  </p:ext>
                </p:extLst>
              </p:nvPr>
            </p:nvGraphicFramePr>
            <p:xfrm>
              <a:off x="4914900" y="5181600"/>
              <a:ext cx="4152900" cy="117980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7293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Conventional LUT sigmoid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Propose</a:t>
                          </a:r>
                          <a:r>
                            <a:rPr lang="en-US" sz="1600" baseline="0" smtClean="0">
                              <a:effectLst/>
                            </a:rPr>
                            <a:t>d sigmoid</a:t>
                          </a:r>
                          <a:endParaRPr lang="en-US" sz="1600" smtClean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744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3.12×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1.79×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67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21.18%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87207077"/>
                  </p:ext>
                </p:extLst>
              </p:nvPr>
            </p:nvGraphicFramePr>
            <p:xfrm>
              <a:off x="4914900" y="5181600"/>
              <a:ext cx="4152900" cy="1179800"/>
            </p:xfrm>
            <a:graphic>
              <a:graphicData uri="http://schemas.openxmlformats.org/drawingml/2006/table">
                <a:tbl>
                  <a:tblPr firstRow="1" firstCol="1" bandRow="1">
                    <a:tableStyleId>{0505E3EF-67EA-436B-97B2-0124C06EBD24}</a:tableStyleId>
                  </a:tblPr>
                  <a:tblGrid>
                    <a:gridCol w="115596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47293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8521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Conventional LUT sigmoid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Propose</a:t>
                          </a:r>
                          <a:r>
                            <a:rPr lang="en-US" sz="1600" baseline="0" smtClean="0">
                              <a:effectLst/>
                            </a:rPr>
                            <a:t>d sigmoid</a:t>
                          </a:r>
                          <a:endParaRPr lang="en-US" sz="1600" smtClean="0">
                            <a:effectLst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9597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78926" t="-206122" r="-104132" b="-132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173200" t="-206122" r="-800" b="-132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9861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2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67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21.18%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813342B8-2D1A-4F57-89B1-89585DA153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9462" r="9270" b="6945"/>
          <a:stretch/>
        </p:blipFill>
        <p:spPr>
          <a:xfrm>
            <a:off x="4212297" y="1066801"/>
            <a:ext cx="4931332" cy="3871550"/>
          </a:xfrm>
          <a:prstGeom prst="rect">
            <a:avLst/>
          </a:prstGeom>
        </p:spPr>
      </p:pic>
      <p:pic>
        <p:nvPicPr>
          <p:cNvPr id="16" name="Picture 4" descr="Sigmoid_plot_with_approximation">
            <a:extLst>
              <a:ext uri="{FF2B5EF4-FFF2-40B4-BE49-F238E27FC236}">
                <a16:creationId xmlns="" xmlns:a16="http://schemas.microsoft.com/office/drawing/2014/main" id="{13ACA9D1-38FE-4FF2-B7AA-50392DD2C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4" t="9400" r="9144" b="5227"/>
          <a:stretch/>
        </p:blipFill>
        <p:spPr bwMode="auto">
          <a:xfrm>
            <a:off x="4140975" y="1066800"/>
            <a:ext cx="5003025" cy="395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4446068" y="4028214"/>
            <a:ext cx="1350835" cy="72693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5199" y="1095222"/>
            <a:ext cx="1350835" cy="72693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25490" y="1928458"/>
            <a:ext cx="939711" cy="2039156"/>
          </a:xfrm>
          <a:prstGeom prst="ellipse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" y="1097340"/>
                <a:ext cx="44084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z="2400" smtClean="0"/>
                  <a:t>Conventional Method</a:t>
                </a:r>
              </a:p>
              <a:p>
                <a:pPr marL="742950" lvl="1" indent="-285750">
                  <a:buClr>
                    <a:srgbClr val="92D050"/>
                  </a:buClr>
                  <a:buFont typeface="Calibri" panose="020F0502020204030204" pitchFamily="34" charset="0"/>
                  <a:buChar char="₋"/>
                </a:pPr>
                <a:r>
                  <a:rPr lang="en-US" smtClean="0"/>
                  <a:t>PWL </a:t>
                </a:r>
                <a:r>
                  <a:rPr lang="en-US" sz="1400" smtClean="0"/>
                  <a:t>(piecewise nonlinear approximation)</a:t>
                </a:r>
              </a:p>
              <a:p>
                <a:pPr marL="742950" lvl="1" indent="-285750">
                  <a:buClr>
                    <a:srgbClr val="92D050"/>
                  </a:buClr>
                  <a:buFont typeface="Calibri" panose="020F0502020204030204" pitchFamily="34" charset="0"/>
                  <a:buChar char="₋"/>
                </a:pPr>
                <a:r>
                  <a:rPr lang="en-US"/>
                  <a:t>L</a:t>
                </a:r>
                <a:r>
                  <a:rPr lang="en-US" smtClean="0"/>
                  <a:t>ookup </a:t>
                </a:r>
                <a:r>
                  <a:rPr lang="en-US"/>
                  <a:t>table </a:t>
                </a:r>
                <a:r>
                  <a:rPr lang="en-US" smtClean="0"/>
                  <a:t>(8-bit LUT)</a:t>
                </a:r>
              </a:p>
              <a:p>
                <a:pPr marL="742950" lvl="1" indent="-285750">
                  <a:buClr>
                    <a:srgbClr val="92D050"/>
                  </a:buClr>
                  <a:buFont typeface="Calibri" panose="020F0502020204030204" pitchFamily="34" charset="0"/>
                  <a:buChar char="₋"/>
                </a:pPr>
                <a:r>
                  <a:rPr lang="en-US"/>
                  <a:t>S</a:t>
                </a:r>
                <a:r>
                  <a:rPr lang="en-US" smtClean="0"/>
                  <a:t>eparating different regions</a:t>
                </a:r>
              </a:p>
              <a:p>
                <a:pPr marL="1200150" lvl="2" indent="-285750">
                  <a:buClr>
                    <a:srgbClr val="92D050"/>
                  </a:buClr>
                  <a:buFont typeface="Arial" panose="020B0604020202020204" pitchFamily="34" charset="0"/>
                  <a:buChar char="•"/>
                </a:pPr>
                <a:r>
                  <a:rPr lang="en-US" smtClean="0"/>
                  <a:t>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⁡()</m:t>
                    </m:r>
                  </m:oMath>
                </a14:m>
                <a:r>
                  <a:rPr lang="en-US" smtClean="0"/>
                  <a:t> function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097340"/>
                <a:ext cx="4408463" cy="1569660"/>
              </a:xfrm>
              <a:prstGeom prst="rect">
                <a:avLst/>
              </a:prstGeom>
              <a:blipFill rotWithShape="0">
                <a:blip r:embed="rId5"/>
                <a:stretch>
                  <a:fillRect l="-1798" t="-3101" b="-5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0" y="2743200"/>
            <a:ext cx="44084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Proposed Sigmoid Function</a:t>
            </a:r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3 different regions</a:t>
            </a:r>
          </a:p>
          <a:p>
            <a:pPr marL="1200150" lvl="2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Constant region</a:t>
            </a:r>
          </a:p>
          <a:p>
            <a:pPr marL="1200150" lvl="2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Linear region</a:t>
            </a:r>
          </a:p>
          <a:p>
            <a:pPr marL="1200150" lvl="2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Non-linear region</a:t>
            </a:r>
          </a:p>
          <a:p>
            <a:pPr marL="1657350" lvl="3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/>
              <a:t>5-bit LUT </a:t>
            </a:r>
            <a:r>
              <a:rPr lang="en-US" sz="2000" smtClean="0"/>
              <a:t>&amp; 3-bit LUT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Evaluation</a:t>
            </a:r>
            <a:endParaRPr lang="en-US" sz="2000" smtClean="0"/>
          </a:p>
        </p:txBody>
      </p:sp>
      <p:sp>
        <p:nvSpPr>
          <p:cNvPr id="120" name="Oval 119"/>
          <p:cNvSpPr/>
          <p:nvPr/>
        </p:nvSpPr>
        <p:spPr>
          <a:xfrm rot="2700000">
            <a:off x="5535609" y="3711145"/>
            <a:ext cx="1350835" cy="86210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 rot="2700000">
            <a:off x="6765888" y="1418140"/>
            <a:ext cx="1350835" cy="862104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5366517"/>
                <a:ext cx="4686300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𝑓𝑙𝑜𝑎𝑡𝑖𝑛𝑔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_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𝑝𝑜𝑖𝑛𝑡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𝑝𝑟𝑜𝑝𝑜𝑠𝑒𝑑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6517"/>
                <a:ext cx="4686300" cy="9580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24000" y="63362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MSE: Mean square error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9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7" grpId="0"/>
      <p:bldP spid="120" grpId="0" animBg="1"/>
      <p:bldP spid="121" grpId="0" animBg="1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777E6-FCE3-4960-B62E-4FC2381E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Forward </a:t>
            </a:r>
            <a:r>
              <a:rPr lang="en-US" smtClean="0"/>
              <a:t>ANN use </a:t>
            </a:r>
            <a:r>
              <a:rPr lang="en-US"/>
              <a:t>Stochastic Computing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38042C-4E4D-4B48-8359-D32E642A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" y="1178394"/>
            <a:ext cx="5449234" cy="5543081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en-US" sz="2400" dirty="0" smtClean="0"/>
              <a:t>Stochastic computing (SC) </a:t>
            </a:r>
          </a:p>
          <a:p>
            <a:pPr lvl="1">
              <a:buClr>
                <a:srgbClr val="92D050"/>
              </a:buClr>
            </a:pPr>
            <a:r>
              <a:rPr lang="en-US" sz="2000" dirty="0"/>
              <a:t>Process data in the form of </a:t>
            </a:r>
            <a:r>
              <a:rPr lang="en-US" sz="2000"/>
              <a:t>digitized </a:t>
            </a:r>
            <a:r>
              <a:rPr lang="en-US" sz="2000" smtClean="0"/>
              <a:t>probabilities</a:t>
            </a:r>
          </a:p>
          <a:p>
            <a:pPr>
              <a:buClr>
                <a:srgbClr val="92D050"/>
              </a:buClr>
            </a:pPr>
            <a:r>
              <a:rPr lang="en-US" sz="2400" smtClean="0"/>
              <a:t>Stochastic Number Generation (SNG)</a:t>
            </a:r>
          </a:p>
          <a:p>
            <a:pPr marL="457200" lvl="1" indent="0">
              <a:buClr>
                <a:srgbClr val="92D050"/>
              </a:buClr>
              <a:buNone/>
            </a:pPr>
            <a:endParaRPr lang="en-US" sz="2000" smtClean="0"/>
          </a:p>
          <a:p>
            <a:pPr marL="457200" lvl="1" indent="0">
              <a:buClr>
                <a:srgbClr val="92D050"/>
              </a:buClr>
              <a:buNone/>
            </a:pPr>
            <a:endParaRPr lang="en-US" sz="2000"/>
          </a:p>
          <a:p>
            <a:pPr marL="400050">
              <a:buClr>
                <a:srgbClr val="92D050"/>
              </a:buClr>
            </a:pPr>
            <a:endParaRPr lang="en-US" sz="2400" smtClean="0"/>
          </a:p>
          <a:p>
            <a:pPr marL="400050">
              <a:buClr>
                <a:srgbClr val="92D050"/>
              </a:buClr>
            </a:pPr>
            <a:r>
              <a:rPr lang="en-US" sz="2400" smtClean="0"/>
              <a:t>SC Multiplication</a:t>
            </a:r>
          </a:p>
          <a:p>
            <a:pPr marL="400050">
              <a:buClr>
                <a:srgbClr val="92D050"/>
              </a:buClr>
            </a:pPr>
            <a:endParaRPr lang="en-US" sz="2400" smtClean="0"/>
          </a:p>
          <a:p>
            <a:pPr marL="400050">
              <a:lnSpc>
                <a:spcPct val="150000"/>
              </a:lnSpc>
              <a:buClr>
                <a:srgbClr val="92D050"/>
              </a:buClr>
            </a:pPr>
            <a:r>
              <a:rPr lang="en-US" sz="2400" smtClean="0"/>
              <a:t>SC Scale Addition</a:t>
            </a:r>
          </a:p>
          <a:p>
            <a:pPr marL="457200" lvl="1" indent="0">
              <a:buClr>
                <a:srgbClr val="92D050"/>
              </a:buClr>
              <a:buNone/>
            </a:pP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942211-A478-4077-95A4-4F8151D3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2F92F9-379C-4E1B-91B0-464A623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041603" y="1066800"/>
            <a:ext cx="2961018" cy="1289841"/>
            <a:chOff x="3079209" y="1343487"/>
            <a:chExt cx="4544322" cy="2586976"/>
          </a:xfrm>
          <a:solidFill>
            <a:schemeClr val="bg1">
              <a:lumMod val="95000"/>
            </a:schemeClr>
          </a:solidFill>
        </p:grpSpPr>
        <p:sp>
          <p:nvSpPr>
            <p:cNvPr id="83" name="Oval 82"/>
            <p:cNvSpPr/>
            <p:nvPr/>
          </p:nvSpPr>
          <p:spPr>
            <a:xfrm>
              <a:off x="3079210" y="1754395"/>
              <a:ext cx="737669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3079209" y="2946557"/>
              <a:ext cx="730471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5035677" y="2303399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>
              <a:stCxn id="83" idx="6"/>
              <a:endCxn id="85" idx="2"/>
            </p:cNvCxnSpPr>
            <p:nvPr/>
          </p:nvCxnSpPr>
          <p:spPr>
            <a:xfrm>
              <a:off x="3816879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4" idx="6"/>
              <a:endCxn id="85" idx="2"/>
            </p:cNvCxnSpPr>
            <p:nvPr/>
          </p:nvCxnSpPr>
          <p:spPr>
            <a:xfrm flipV="1">
              <a:off x="3809680" y="2608199"/>
              <a:ext cx="1225997" cy="64315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035677" y="1343487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5035677" y="3320864"/>
              <a:ext cx="670560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3" idx="6"/>
              <a:endCxn id="88" idx="2"/>
            </p:cNvCxnSpPr>
            <p:nvPr/>
          </p:nvCxnSpPr>
          <p:spPr>
            <a:xfrm flipV="1">
              <a:off x="3816879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6"/>
              <a:endCxn id="89" idx="2"/>
            </p:cNvCxnSpPr>
            <p:nvPr/>
          </p:nvCxnSpPr>
          <p:spPr>
            <a:xfrm>
              <a:off x="3809680" y="3251357"/>
              <a:ext cx="1225997" cy="374307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925035" y="1754395"/>
              <a:ext cx="698496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6932233" y="2901761"/>
              <a:ext cx="691298" cy="609599"/>
            </a:xfrm>
            <a:prstGeom prst="ellipse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83" idx="6"/>
              <a:endCxn id="89" idx="2"/>
            </p:cNvCxnSpPr>
            <p:nvPr/>
          </p:nvCxnSpPr>
          <p:spPr>
            <a:xfrm>
              <a:off x="3816879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4" idx="6"/>
              <a:endCxn id="88" idx="2"/>
            </p:cNvCxnSpPr>
            <p:nvPr/>
          </p:nvCxnSpPr>
          <p:spPr>
            <a:xfrm flipV="1">
              <a:off x="3809680" y="1648287"/>
              <a:ext cx="1225997" cy="1603070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8" idx="6"/>
              <a:endCxn id="92" idx="2"/>
            </p:cNvCxnSpPr>
            <p:nvPr/>
          </p:nvCxnSpPr>
          <p:spPr>
            <a:xfrm>
              <a:off x="5706237" y="1648287"/>
              <a:ext cx="1218798" cy="410908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9" idx="6"/>
              <a:endCxn id="92" idx="2"/>
            </p:cNvCxnSpPr>
            <p:nvPr/>
          </p:nvCxnSpPr>
          <p:spPr>
            <a:xfrm flipV="1">
              <a:off x="5706237" y="2059195"/>
              <a:ext cx="1218798" cy="1566469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8" idx="6"/>
              <a:endCxn id="93" idx="2"/>
            </p:cNvCxnSpPr>
            <p:nvPr/>
          </p:nvCxnSpPr>
          <p:spPr>
            <a:xfrm>
              <a:off x="5706237" y="1648287"/>
              <a:ext cx="1225996" cy="1558274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89" idx="6"/>
              <a:endCxn id="93" idx="2"/>
            </p:cNvCxnSpPr>
            <p:nvPr/>
          </p:nvCxnSpPr>
          <p:spPr>
            <a:xfrm flipV="1">
              <a:off x="5706237" y="3206561"/>
              <a:ext cx="1225996" cy="4191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5" idx="6"/>
              <a:endCxn id="93" idx="2"/>
            </p:cNvCxnSpPr>
            <p:nvPr/>
          </p:nvCxnSpPr>
          <p:spPr>
            <a:xfrm>
              <a:off x="5706237" y="2608199"/>
              <a:ext cx="1225996" cy="598362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5" idx="6"/>
              <a:endCxn id="92" idx="2"/>
            </p:cNvCxnSpPr>
            <p:nvPr/>
          </p:nvCxnSpPr>
          <p:spPr>
            <a:xfrm flipV="1">
              <a:off x="5706237" y="2059195"/>
              <a:ext cx="1218798" cy="549003"/>
            </a:xfrm>
            <a:prstGeom prst="straightConnector1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>
            <a:stCxn id="89" idx="0"/>
            <a:endCxn id="89" idx="4"/>
          </p:cNvCxnSpPr>
          <p:nvPr/>
        </p:nvCxnSpPr>
        <p:spPr>
          <a:xfrm>
            <a:off x="7534875" y="2052701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790101" y="2362198"/>
            <a:ext cx="1803949" cy="1365358"/>
            <a:chOff x="-306163" y="4062047"/>
            <a:chExt cx="2713071" cy="3336158"/>
          </a:xfrm>
        </p:grpSpPr>
        <p:sp>
          <p:nvSpPr>
            <p:cNvPr id="81" name="TextBox 80"/>
            <p:cNvSpPr txBox="1"/>
            <p:nvPr/>
          </p:nvSpPr>
          <p:spPr>
            <a:xfrm>
              <a:off x="-306163" y="4620625"/>
              <a:ext cx="2713071" cy="21056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+mj-lt"/>
                </a:rPr>
                <a:t>W</a:t>
              </a:r>
              <a:r>
                <a:rPr lang="en-US" b="1" i="0" smtClean="0">
                  <a:latin typeface="+mj-lt"/>
                </a:rPr>
                <a:t>eighted input</a:t>
              </a:r>
              <a:endParaRPr lang="en-US" b="1" smtClean="0"/>
            </a:p>
            <a:p>
              <a:pPr marL="342900" indent="-171450">
                <a:buFont typeface="Arial" panose="020B0604020202020204" pitchFamily="34" charset="0"/>
                <a:buChar char="•"/>
              </a:pPr>
              <a:r>
                <a:rPr lang="en-US" sz="1600" smtClean="0">
                  <a:latin typeface="+mj-lt"/>
                </a:rPr>
                <a:t>Additions</a:t>
              </a:r>
            </a:p>
            <a:p>
              <a:pPr marL="342900" indent="-171450">
                <a:buFont typeface="Arial" panose="020B0604020202020204" pitchFamily="34" charset="0"/>
                <a:buChar char="•"/>
              </a:pPr>
              <a:r>
                <a:rPr lang="en-US" sz="1600" smtClean="0">
                  <a:latin typeface="+mj-lt"/>
                </a:rPr>
                <a:t>Multiplications</a:t>
              </a:r>
            </a:p>
          </p:txBody>
        </p:sp>
        <p:sp>
          <p:nvSpPr>
            <p:cNvPr id="82" name="Oval Callout 81"/>
            <p:cNvSpPr/>
            <p:nvPr/>
          </p:nvSpPr>
          <p:spPr>
            <a:xfrm rot="10800000">
              <a:off x="-289595" y="4062047"/>
              <a:ext cx="2635844" cy="3336158"/>
            </a:xfrm>
            <a:prstGeom prst="wedgeEllipseCallout">
              <a:avLst>
                <a:gd name="adj1" fmla="val -38306"/>
                <a:gd name="adj2" fmla="val 5340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709092" y="2436590"/>
                <a:ext cx="1176490" cy="11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</a:rPr>
                  <a:t>Sigmoid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92" y="2436590"/>
                <a:ext cx="1176490" cy="1171346"/>
              </a:xfrm>
              <a:prstGeom prst="rect">
                <a:avLst/>
              </a:prstGeom>
              <a:blipFill rotWithShape="0">
                <a:blip r:embed="rId2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Callout 79"/>
          <p:cNvSpPr/>
          <p:nvPr/>
        </p:nvSpPr>
        <p:spPr>
          <a:xfrm rot="10800000" flipH="1">
            <a:off x="7627884" y="2401891"/>
            <a:ext cx="1450936" cy="1385862"/>
          </a:xfrm>
          <a:prstGeom prst="wedgeEllipseCallout">
            <a:avLst>
              <a:gd name="adj1" fmla="val -43838"/>
              <a:gd name="adj2" fmla="val 551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533094" y="1539799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36327" y="1066800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90259" y="1280892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788085" y="1841423"/>
            <a:ext cx="0" cy="3039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67915"/>
            <a:ext cx="2185280" cy="432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23852"/>
            <a:ext cx="1752601" cy="1272892"/>
          </a:xfrm>
          <a:prstGeom prst="rect">
            <a:avLst/>
          </a:prstGeom>
        </p:spPr>
      </p:pic>
      <p:sp>
        <p:nvSpPr>
          <p:cNvPr id="27" name="L-Shape 26"/>
          <p:cNvSpPr/>
          <p:nvPr/>
        </p:nvSpPr>
        <p:spPr>
          <a:xfrm rot="-2700000">
            <a:off x="7939772" y="2818032"/>
            <a:ext cx="838200" cy="381000"/>
          </a:xfrm>
          <a:prstGeom prst="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725786" y="3886200"/>
            <a:ext cx="2986099" cy="2003924"/>
            <a:chOff x="5725786" y="3886200"/>
            <a:chExt cx="2986099" cy="2003924"/>
          </a:xfrm>
        </p:grpSpPr>
        <p:sp>
          <p:nvSpPr>
            <p:cNvPr id="37" name="Oval 36"/>
            <p:cNvSpPr/>
            <p:nvPr/>
          </p:nvSpPr>
          <p:spPr>
            <a:xfrm>
              <a:off x="5725786" y="4798809"/>
              <a:ext cx="1932578" cy="10913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Logic gate,</a:t>
              </a:r>
            </a:p>
            <a:p>
              <a:pPr algn="ctr"/>
              <a:r>
                <a:rPr lang="en-US" sz="2000" smtClean="0">
                  <a:solidFill>
                    <a:schemeClr val="tx1"/>
                  </a:solidFill>
                </a:rPr>
                <a:t>MUX</a:t>
              </a:r>
              <a:endParaRPr 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677417" y="3886200"/>
              <a:ext cx="0" cy="800155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05600" y="3986915"/>
              <a:ext cx="2006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Stochastic Computing domain</a:t>
              </a: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47229" y="5424517"/>
            <a:ext cx="3362325" cy="1071563"/>
            <a:chOff x="2352675" y="5105400"/>
            <a:chExt cx="3362325" cy="1071563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2675" y="5105400"/>
              <a:ext cx="2143125" cy="10715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289573" y="5391090"/>
                  <a:ext cx="14254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sz="2000" i="0" smtClean="0">
                      <a:latin typeface="+mj-lt"/>
                    </a:rPr>
                    <a:t>=(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2000" i="0" smtClean="0">
                      <a:latin typeface="+mj-lt"/>
                    </a:rPr>
                    <a:t>)/2</a:t>
                  </a:r>
                  <a:endParaRPr lang="en-US" sz="2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573" y="5391090"/>
                  <a:ext cx="14254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81000" y="2590800"/>
            <a:ext cx="5356424" cy="1280657"/>
            <a:chOff x="381000" y="2590800"/>
            <a:chExt cx="5356424" cy="1280657"/>
          </a:xfrm>
        </p:grpSpPr>
        <p:grpSp>
          <p:nvGrpSpPr>
            <p:cNvPr id="52" name="Group 51"/>
            <p:cNvGrpSpPr/>
            <p:nvPr/>
          </p:nvGrpSpPr>
          <p:grpSpPr>
            <a:xfrm>
              <a:off x="381000" y="2801416"/>
              <a:ext cx="4125263" cy="986337"/>
              <a:chOff x="381000" y="2801416"/>
              <a:chExt cx="4125263" cy="98633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208114" y="2917479"/>
                <a:ext cx="1687485" cy="870274"/>
              </a:xfrm>
              <a:prstGeom prst="rect">
                <a:avLst/>
              </a:prstGeom>
              <a:solidFill>
                <a:schemeClr val="bg1"/>
              </a:solidFill>
              <a:ln w="317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81000" y="2801416"/>
                    <a:ext cx="412929" cy="674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oMath>
                      </m:oMathPara>
                    </a14:m>
                    <a:endParaRPr lang="en-US" b="1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801416"/>
                    <a:ext cx="412929" cy="674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TextBox 101"/>
              <p:cNvSpPr txBox="1"/>
              <p:nvPr/>
            </p:nvSpPr>
            <p:spPr>
              <a:xfrm>
                <a:off x="2889946" y="3141171"/>
                <a:ext cx="1616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smtClean="0"/>
                  <a:t>1,0,0,1,0,0,0,0</a:t>
                </a:r>
                <a:endParaRPr lang="en-US" b="1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421012" y="3429000"/>
                <a:ext cx="807541" cy="287338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tx1"/>
                    </a:solidFill>
                  </a:rPr>
                  <a:t>LFSR</a:t>
                </a: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2971800"/>
                <a:ext cx="542925" cy="30480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tx1"/>
                    </a:solidFill>
                  </a:rPr>
                  <a:t>&gt;</a:t>
                </a: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Arrow Connector 62"/>
              <p:cNvCxnSpPr>
                <a:endCxn id="16" idx="1"/>
              </p:cNvCxnSpPr>
              <p:nvPr/>
            </p:nvCxnSpPr>
            <p:spPr>
              <a:xfrm flipV="1">
                <a:off x="1065239" y="3124200"/>
                <a:ext cx="1144561" cy="47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15" idx="3"/>
                <a:endCxn id="16" idx="2"/>
              </p:cNvCxnSpPr>
              <p:nvPr/>
            </p:nvCxnSpPr>
            <p:spPr>
              <a:xfrm flipV="1">
                <a:off x="2228553" y="3276600"/>
                <a:ext cx="252710" cy="296069"/>
              </a:xfrm>
              <a:prstGeom prst="bentConnector2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818039" y="3124200"/>
                <a:ext cx="401161" cy="47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2743200" y="3124200"/>
                <a:ext cx="1384920" cy="478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896221" y="3502125"/>
                  <a:ext cx="28412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𝐵𝑖𝑡</m:t>
                        </m:r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‘1’ </m:t>
                        </m:r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  <m: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2/8</m:t>
                        </m:r>
                      </m:oMath>
                    </m:oMathPara>
                  </a14:m>
                  <a:endParaRPr 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221" y="3502125"/>
                  <a:ext cx="284120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/>
            <p:cNvSpPr txBox="1"/>
            <p:nvPr/>
          </p:nvSpPr>
          <p:spPr>
            <a:xfrm>
              <a:off x="1773034" y="2590800"/>
              <a:ext cx="589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SNG</a:t>
              </a:r>
              <a:endParaRPr lang="en-US" b="1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94067" y="6346372"/>
            <a:ext cx="354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LFSR: Linear Feedback Shift Register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00290" y="6443246"/>
            <a:ext cx="1434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Lee2017eeh]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6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4" name="Group 2063"/>
          <p:cNvGrpSpPr/>
          <p:nvPr/>
        </p:nvGrpSpPr>
        <p:grpSpPr>
          <a:xfrm>
            <a:off x="4114800" y="3409719"/>
            <a:ext cx="4953000" cy="2762481"/>
            <a:chOff x="4114800" y="3638319"/>
            <a:chExt cx="4953000" cy="2762481"/>
          </a:xfrm>
        </p:grpSpPr>
        <p:pic>
          <p:nvPicPr>
            <p:cNvPr id="2050" name="Picture 2">
              <a:extLst>
                <a:ext uri="{FF2B5EF4-FFF2-40B4-BE49-F238E27FC236}">
                  <a16:creationId xmlns="" xmlns:a16="http://schemas.microsoft.com/office/drawing/2014/main" id="{B593DD6C-5AAB-4635-A07D-858234854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58598"/>
              <a:ext cx="4953000" cy="2742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B6430FE-9E6A-4627-BF79-B833B287129F}"/>
                </a:ext>
              </a:extLst>
            </p:cNvPr>
            <p:cNvSpPr/>
            <p:nvPr/>
          </p:nvSpPr>
          <p:spPr>
            <a:xfrm>
              <a:off x="4340674" y="3638319"/>
              <a:ext cx="4488326" cy="27624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777E6-FCE3-4960-B62E-4FC2381E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8153400" cy="715962"/>
          </a:xfrm>
        </p:spPr>
        <p:txBody>
          <a:bodyPr>
            <a:normAutofit/>
          </a:bodyPr>
          <a:lstStyle/>
          <a:p>
            <a:r>
              <a:rPr lang="en-US"/>
              <a:t>Forward ANN use Stochastic </a:t>
            </a:r>
            <a:r>
              <a:rPr lang="en-US" smtClean="0"/>
              <a:t>Computing (cont.)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942211-A478-4077-95A4-4F8151D3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82F92F9-379C-4E1B-91B0-464A623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2400" y="1086612"/>
            <a:ext cx="3989716" cy="1885188"/>
            <a:chOff x="4936126" y="2117387"/>
            <a:chExt cx="3750674" cy="1647094"/>
          </a:xfrm>
        </p:grpSpPr>
        <p:grpSp>
          <p:nvGrpSpPr>
            <p:cNvPr id="22" name="Group 21"/>
            <p:cNvGrpSpPr/>
            <p:nvPr/>
          </p:nvGrpSpPr>
          <p:grpSpPr>
            <a:xfrm>
              <a:off x="4936126" y="2117387"/>
              <a:ext cx="3750674" cy="1647094"/>
              <a:chOff x="254527" y="1066800"/>
              <a:chExt cx="4165071" cy="266951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254527" y="1066800"/>
                <a:ext cx="4165071" cy="2669517"/>
                <a:chOff x="3079209" y="1343487"/>
                <a:chExt cx="4544322" cy="25869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8" name="Oval 37"/>
                <p:cNvSpPr/>
                <p:nvPr/>
              </p:nvSpPr>
              <p:spPr>
                <a:xfrm>
                  <a:off x="3079210" y="1754395"/>
                  <a:ext cx="737669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079209" y="2946557"/>
                  <a:ext cx="730471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035677" y="2303399"/>
                  <a:ext cx="670560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1" name="Straight Arrow Connector 40"/>
                <p:cNvCxnSpPr>
                  <a:stCxn id="38" idx="6"/>
                  <a:endCxn id="40" idx="2"/>
                </p:cNvCxnSpPr>
                <p:nvPr/>
              </p:nvCxnSpPr>
              <p:spPr>
                <a:xfrm>
                  <a:off x="3816879" y="2059195"/>
                  <a:ext cx="1218798" cy="549003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39" idx="6"/>
                  <a:endCxn id="40" idx="2"/>
                </p:cNvCxnSpPr>
                <p:nvPr/>
              </p:nvCxnSpPr>
              <p:spPr>
                <a:xfrm flipV="1">
                  <a:off x="3809680" y="2608199"/>
                  <a:ext cx="1225997" cy="643158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5035677" y="1343487"/>
                  <a:ext cx="670560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5035677" y="3320864"/>
                  <a:ext cx="670560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5" name="Straight Arrow Connector 44"/>
                <p:cNvCxnSpPr>
                  <a:stCxn id="38" idx="6"/>
                  <a:endCxn id="43" idx="2"/>
                </p:cNvCxnSpPr>
                <p:nvPr/>
              </p:nvCxnSpPr>
              <p:spPr>
                <a:xfrm flipV="1">
                  <a:off x="3816879" y="1648287"/>
                  <a:ext cx="1218798" cy="410908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39" idx="6"/>
                  <a:endCxn id="44" idx="2"/>
                </p:cNvCxnSpPr>
                <p:nvPr/>
              </p:nvCxnSpPr>
              <p:spPr>
                <a:xfrm>
                  <a:off x="3809680" y="3251357"/>
                  <a:ext cx="1225997" cy="374307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6925035" y="1754395"/>
                  <a:ext cx="698496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932233" y="2901761"/>
                  <a:ext cx="691298" cy="609599"/>
                </a:xfrm>
                <a:prstGeom prst="ellipse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Straight Arrow Connector 53"/>
                <p:cNvCxnSpPr>
                  <a:stCxn id="38" idx="6"/>
                  <a:endCxn id="44" idx="2"/>
                </p:cNvCxnSpPr>
                <p:nvPr/>
              </p:nvCxnSpPr>
              <p:spPr>
                <a:xfrm>
                  <a:off x="3816879" y="2059195"/>
                  <a:ext cx="1218798" cy="1566469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39" idx="6"/>
                  <a:endCxn id="43" idx="2"/>
                </p:cNvCxnSpPr>
                <p:nvPr/>
              </p:nvCxnSpPr>
              <p:spPr>
                <a:xfrm flipV="1">
                  <a:off x="3809680" y="1648287"/>
                  <a:ext cx="1225997" cy="160307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43" idx="6"/>
                  <a:endCxn id="52" idx="2"/>
                </p:cNvCxnSpPr>
                <p:nvPr/>
              </p:nvCxnSpPr>
              <p:spPr>
                <a:xfrm>
                  <a:off x="5706237" y="1648287"/>
                  <a:ext cx="1218798" cy="410908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44" idx="6"/>
                  <a:endCxn id="52" idx="2"/>
                </p:cNvCxnSpPr>
                <p:nvPr/>
              </p:nvCxnSpPr>
              <p:spPr>
                <a:xfrm flipV="1">
                  <a:off x="5706237" y="2059195"/>
                  <a:ext cx="1218798" cy="1566469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stCxn id="43" idx="6"/>
                  <a:endCxn id="53" idx="2"/>
                </p:cNvCxnSpPr>
                <p:nvPr/>
              </p:nvCxnSpPr>
              <p:spPr>
                <a:xfrm>
                  <a:off x="5706237" y="1648287"/>
                  <a:ext cx="1225996" cy="1558274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>
                  <a:stCxn id="44" idx="6"/>
                  <a:endCxn id="53" idx="2"/>
                </p:cNvCxnSpPr>
                <p:nvPr/>
              </p:nvCxnSpPr>
              <p:spPr>
                <a:xfrm flipV="1">
                  <a:off x="5706237" y="3206561"/>
                  <a:ext cx="1225996" cy="419103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40" idx="6"/>
                  <a:endCxn id="53" idx="2"/>
                </p:cNvCxnSpPr>
                <p:nvPr/>
              </p:nvCxnSpPr>
              <p:spPr>
                <a:xfrm>
                  <a:off x="5706237" y="2608199"/>
                  <a:ext cx="1225996" cy="598362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>
                  <a:stCxn id="40" idx="6"/>
                  <a:endCxn id="52" idx="2"/>
                </p:cNvCxnSpPr>
                <p:nvPr/>
              </p:nvCxnSpPr>
              <p:spPr>
                <a:xfrm flipV="1">
                  <a:off x="5706237" y="2059195"/>
                  <a:ext cx="1218798" cy="549003"/>
                </a:xfrm>
                <a:prstGeom prst="straightConnector1">
                  <a:avLst/>
                </a:prstGeom>
                <a:grpFill/>
                <a:ln w="6350">
                  <a:solidFill>
                    <a:schemeClr val="tx1">
                      <a:lumMod val="95000"/>
                      <a:lumOff val="5000"/>
                    </a:schemeClr>
                  </a:solidFill>
                  <a:headEnd w="sm" len="sm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44" idx="0"/>
                <a:endCxn id="44" idx="4"/>
              </p:cNvCxnSpPr>
              <p:nvPr/>
            </p:nvCxnSpPr>
            <p:spPr>
              <a:xfrm>
                <a:off x="2355015" y="3107268"/>
                <a:ext cx="0" cy="629049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6825373" y="2721395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829469" y="2117387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417805" y="2390777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415051" y="3106561"/>
              <a:ext cx="0" cy="3881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53" idx="3"/>
          </p:cNvCxnSpPr>
          <p:nvPr/>
        </p:nvCxnSpPr>
        <p:spPr>
          <a:xfrm flipH="1">
            <a:off x="1810943" y="2601335"/>
            <a:ext cx="1813127" cy="980065"/>
          </a:xfrm>
          <a:prstGeom prst="straightConnector1">
            <a:avLst/>
          </a:prstGeom>
          <a:ln w="25400">
            <a:prstDash val="sys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3"/>
          </p:cNvCxnSpPr>
          <p:nvPr/>
        </p:nvCxnSpPr>
        <p:spPr>
          <a:xfrm flipH="1">
            <a:off x="1810943" y="1765223"/>
            <a:ext cx="1807732" cy="1816177"/>
          </a:xfrm>
          <a:prstGeom prst="straightConnector1">
            <a:avLst/>
          </a:prstGeom>
          <a:ln w="25400">
            <a:prstDash val="sys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277484" y="6031468"/>
            <a:ext cx="26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Conventional architecture</a:t>
            </a:r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30484" y="6183868"/>
            <a:ext cx="26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Proposed SC architecture</a:t>
            </a:r>
            <a:endParaRPr lang="en-US"/>
          </a:p>
        </p:txBody>
      </p:sp>
      <p:sp>
        <p:nvSpPr>
          <p:cNvPr id="2063" name="Right Arrow 2062"/>
          <p:cNvSpPr/>
          <p:nvPr/>
        </p:nvSpPr>
        <p:spPr>
          <a:xfrm>
            <a:off x="3383718" y="4495800"/>
            <a:ext cx="42263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2" name="Table 8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43085"/>
                  </p:ext>
                </p:extLst>
              </p:nvPr>
            </p:nvGraphicFramePr>
            <p:xfrm>
              <a:off x="4876402" y="1714528"/>
              <a:ext cx="3958842" cy="89138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36804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</a:rPr>
                            <a:t> 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2.03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effectLst/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16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7.70×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2" name="Table 8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943085"/>
                  </p:ext>
                </p:extLst>
              </p:nvPr>
            </p:nvGraphicFramePr>
            <p:xfrm>
              <a:off x="4876402" y="1714528"/>
              <a:ext cx="3958842" cy="891381"/>
            </p:xfrm>
            <a:graphic>
              <a:graphicData uri="http://schemas.openxmlformats.org/drawingml/2006/table">
                <a:tbl>
                  <a:tblPr firstRow="1" firstCol="1" bandRow="1">
                    <a:tableStyleId>{69CF1AB2-1976-4502-BF36-3FF5EA218861}</a:tableStyleId>
                  </a:tblPr>
                  <a:tblGrid>
                    <a:gridCol w="13680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 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8-bits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10-bits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3000" t="-120408" r="-114000" b="-1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88496" t="-120408" r="-885" b="-122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97127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MSE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3000" t="-220408" r="-114000" b="-22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88496" t="-220408" r="-885" b="-22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65" name="TextBox 2064"/>
          <p:cNvSpPr txBox="1"/>
          <p:nvPr/>
        </p:nvSpPr>
        <p:spPr>
          <a:xfrm>
            <a:off x="4876402" y="1276934"/>
            <a:ext cx="3952598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Forward ANN Simulation with SC length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3598026"/>
            <a:ext cx="2862262" cy="249797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86500" y="261330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MSE: Mean square error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9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40AFE1-5E63-4CB5-8B2C-B982FD08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8D406F-B4B5-4A66-89C0-866EDE91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Context and Motivation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dirty="0"/>
              <a:t>Proposed design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b="1" smtClean="0"/>
              <a:t>Evaluation</a:t>
            </a:r>
          </a:p>
          <a:p>
            <a:pPr>
              <a:lnSpc>
                <a:spcPct val="150000"/>
              </a:lnSpc>
              <a:buClr>
                <a:srgbClr val="92D050"/>
              </a:buClr>
            </a:pPr>
            <a:r>
              <a:rPr lang="en-US" sz="2400" b="1" dirty="0"/>
              <a:t>Conclusion</a:t>
            </a:r>
            <a:endParaRPr lang="vi-VN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F16ED1-0D9E-46A6-8E4E-9DD1F7E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65DCCB-7384-4FDB-8474-CE26375C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C902-4373-4C90-A57D-874EF7817CE0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151893"/>
                  </p:ext>
                </p:extLst>
              </p:nvPr>
            </p:nvGraphicFramePr>
            <p:xfrm>
              <a:off x="4267200" y="1359932"/>
              <a:ext cx="4572000" cy="283106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66914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074662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82819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62622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</a:rPr>
                            <a:t>LSI Contest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Our </a:t>
                          </a:r>
                          <a:r>
                            <a:rPr lang="en-US" sz="1800" smtClean="0">
                              <a:effectLst/>
                            </a:rPr>
                            <a:t>proposed</a:t>
                          </a:r>
                        </a:p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(8-bit</a:t>
                          </a:r>
                          <a:r>
                            <a:rPr lang="en-US" sz="1600" b="0" baseline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 SC length) 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Frequency (MHz)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357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Slice LUTs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814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738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Slice Registers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528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450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Mux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DSP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0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2059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1627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baseline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20.98%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3261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6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151893"/>
                  </p:ext>
                </p:extLst>
              </p:nvPr>
            </p:nvGraphicFramePr>
            <p:xfrm>
              <a:off x="4267200" y="1359932"/>
              <a:ext cx="4572000" cy="2831066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166914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07466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82819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626228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 </a:t>
                          </a:r>
                          <a:endParaRPr lang="en-US" sz="2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smtClean="0">
                              <a:effectLst/>
                            </a:rPr>
                            <a:t>LSI Contest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Our </a:t>
                          </a:r>
                          <a:r>
                            <a:rPr lang="en-US" sz="1800" smtClean="0">
                              <a:effectLst/>
                            </a:rPr>
                            <a:t>proposed</a:t>
                          </a:r>
                        </a:p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(8-bit</a:t>
                          </a:r>
                          <a:r>
                            <a:rPr lang="en-US" sz="1600" b="0" baseline="0" smtClean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 SC length) </a:t>
                          </a:r>
                          <a:endParaRPr lang="en-US" sz="16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Frequency (MHz)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182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357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Slice LUTs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814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738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Slice Registers</a:t>
                          </a:r>
                          <a:endParaRPr lang="en-US" sz="16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528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450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Mux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60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75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DSP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12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0</a:t>
                          </a:r>
                          <a:endParaRPr lang="en-US" sz="1600" b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31311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Area (cell)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2059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smtClean="0">
                              <a:effectLst/>
                            </a:rPr>
                            <a:t>1627 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  <a:effectLst/>
                            </a:rPr>
                            <a:t>(</a:t>
                          </a:r>
                          <a:r>
                            <a:rPr lang="en-US" sz="1600" b="1" baseline="0" smtClean="0">
                              <a:solidFill>
                                <a:srgbClr val="FF0000"/>
                              </a:solidFill>
                              <a:effectLst/>
                            </a:rPr>
                            <a:t> -</a:t>
                          </a:r>
                          <a:r>
                            <a:rPr lang="en-US" sz="1600" b="1" smtClean="0">
                              <a:solidFill>
                                <a:srgbClr val="FF0000"/>
                              </a:solidFill>
                            </a:rPr>
                            <a:t>20.98% )</a:t>
                          </a:r>
                          <a:endParaRPr lang="en-US" sz="1600" b="1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7"/>
                      </a:ext>
                    </a:extLst>
                  </a:tr>
                  <a:tr h="32616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smtClean="0">
                              <a:effectLst/>
                            </a:rPr>
                            <a:t>Latency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 4</a:t>
                          </a:r>
                          <a:endParaRPr lang="en-US" sz="16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50667" t="-779630" r="-1000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76200" y="1064835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Environment</a:t>
            </a:r>
            <a:endParaRPr lang="en-US" sz="2800" smtClean="0"/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 smtClean="0"/>
              <a:t>VHDL </a:t>
            </a:r>
            <a:r>
              <a:rPr lang="en-US" sz="2000" smtClean="0"/>
              <a:t>language</a:t>
            </a:r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Vivado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Xilinx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</a:t>
            </a:r>
            <a:endParaRPr lang="en-US" sz="2000" smtClean="0"/>
          </a:p>
          <a:p>
            <a:pPr marL="742950" lvl="1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Xilinx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FPGA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VC707 28nm</a:t>
            </a:r>
          </a:p>
          <a:p>
            <a:pPr marL="285750" indent="-28575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2-3-2 </a:t>
            </a:r>
            <a:r>
              <a:rPr lang="en-US" sz="2400" smtClean="0"/>
              <a:t>Forward Model</a:t>
            </a:r>
            <a:endParaRPr lang="en-US" sz="2400" dirty="0"/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US" sz="2000" b="1" dirty="0">
                <a:solidFill>
                  <a:srgbClr val="FF0000"/>
                </a:solidFill>
              </a:rPr>
              <a:t>Low area cost</a:t>
            </a:r>
            <a:endParaRPr lang="en-US" sz="2000" dirty="0">
              <a:solidFill>
                <a:srgbClr val="FF0000"/>
              </a:solidFill>
            </a:endParaRPr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US" sz="2000" dirty="0"/>
              <a:t>High frequency</a:t>
            </a:r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+"/>
            </a:pPr>
            <a:r>
              <a:rPr lang="en-US" sz="2000" dirty="0"/>
              <a:t>Do not </a:t>
            </a:r>
            <a:r>
              <a:rPr lang="en-US" sz="2000"/>
              <a:t>use </a:t>
            </a:r>
            <a:r>
              <a:rPr lang="en-US" sz="2000" smtClean="0"/>
              <a:t>DSP</a:t>
            </a:r>
          </a:p>
          <a:p>
            <a:pPr marL="800100" lvl="1" indent="-342900">
              <a:buClr>
                <a:srgbClr val="92D050"/>
              </a:buClr>
              <a:buFont typeface="Calibri" panose="020F0502020204030204" pitchFamily="34" charset="0"/>
              <a:buChar char="-"/>
            </a:pPr>
            <a:r>
              <a:rPr lang="en-US" sz="2000" smtClean="0"/>
              <a:t>High latency</a:t>
            </a:r>
            <a:endParaRPr lang="en-US" sz="2000"/>
          </a:p>
          <a:p>
            <a:pPr marL="342900" indent="-3429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sz="2400" smtClean="0"/>
              <a:t>Verification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990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2-3-2 forward ANN architecture </a:t>
            </a:r>
            <a:r>
              <a:rPr lang="en-US"/>
              <a:t>e</a:t>
            </a:r>
            <a:r>
              <a:rPr lang="en-US" smtClean="0"/>
              <a:t>valuation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5073652"/>
                <a:ext cx="1176556" cy="603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mtClean="0">
                    <a:solidFill>
                      <a:schemeClr val="tx1"/>
                    </a:solidFill>
                  </a:rPr>
                  <a:t>Real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b="1" smtClean="0">
                    <a:solidFill>
                      <a:schemeClr val="tx1"/>
                    </a:solidFill>
                  </a:rPr>
                  <a:t> Fixed-point</a:t>
                </a:r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73652"/>
                <a:ext cx="1176556" cy="603249"/>
              </a:xfrm>
              <a:prstGeom prst="rect">
                <a:avLst/>
              </a:prstGeom>
              <a:blipFill rotWithShape="0">
                <a:blip r:embed="rId4"/>
                <a:stretch>
                  <a:fillRect b="-87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895600" y="5073652"/>
            <a:ext cx="1176556" cy="603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Proposed Design</a:t>
            </a:r>
            <a:endParaRPr lang="en-US" sz="16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67200" y="5073652"/>
                <a:ext cx="1176556" cy="603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mtClean="0">
                    <a:solidFill>
                      <a:schemeClr val="tx1"/>
                    </a:solidFill>
                  </a:rPr>
                  <a:t>Fixed-point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b="1" smtClean="0">
                    <a:solidFill>
                      <a:schemeClr val="tx1"/>
                    </a:solidFill>
                  </a:rPr>
                  <a:t> Real</a:t>
                </a:r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073652"/>
                <a:ext cx="1176556" cy="603249"/>
              </a:xfrm>
              <a:prstGeom prst="rect">
                <a:avLst/>
              </a:prstGeom>
              <a:blipFill rotWithShape="0">
                <a:blip r:embed="rId5"/>
                <a:stretch>
                  <a:fillRect r="-4061" b="-87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924726" y="5073652"/>
                <a:ext cx="2076274" cy="1098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𝑴𝑺𝑬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6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726" y="5073652"/>
                <a:ext cx="2076274" cy="10985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493428" y="5797551"/>
            <a:ext cx="2926559" cy="6032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Math Equation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</p:cNvCxnSpPr>
          <p:nvPr/>
        </p:nvCxnSpPr>
        <p:spPr>
          <a:xfrm>
            <a:off x="5443756" y="5375277"/>
            <a:ext cx="4844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4072156" y="5375277"/>
            <a:ext cx="1950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9" idx="1"/>
          </p:cNvCxnSpPr>
          <p:nvPr/>
        </p:nvCxnSpPr>
        <p:spPr>
          <a:xfrm>
            <a:off x="2700556" y="5375277"/>
            <a:ext cx="1950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2" idx="1"/>
          </p:cNvCxnSpPr>
          <p:nvPr/>
        </p:nvCxnSpPr>
        <p:spPr>
          <a:xfrm flipV="1">
            <a:off x="5419987" y="5622926"/>
            <a:ext cx="504739" cy="4762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" idx="1"/>
          </p:cNvCxnSpPr>
          <p:nvPr/>
        </p:nvCxnSpPr>
        <p:spPr>
          <a:xfrm>
            <a:off x="990600" y="5375276"/>
            <a:ext cx="53340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3" idx="1"/>
          </p:cNvCxnSpPr>
          <p:nvPr/>
        </p:nvCxnSpPr>
        <p:spPr>
          <a:xfrm>
            <a:off x="1219200" y="5375277"/>
            <a:ext cx="1274228" cy="723899"/>
          </a:xfrm>
          <a:prstGeom prst="bentConnector3">
            <a:avLst>
              <a:gd name="adj1" fmla="val 215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46" idx="1"/>
          </p:cNvCxnSpPr>
          <p:nvPr/>
        </p:nvCxnSpPr>
        <p:spPr>
          <a:xfrm flipV="1">
            <a:off x="8001000" y="5619018"/>
            <a:ext cx="288276" cy="39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24167" y="5052110"/>
            <a:ext cx="12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Input</a:t>
            </a:r>
          </a:p>
          <a:p>
            <a:pPr algn="ctr"/>
            <a:r>
              <a:rPr lang="en-US" smtClean="0"/>
              <a:t>(real value)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89276" y="5434352"/>
            <a:ext cx="7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91200" y="61838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MSE: Mean square error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9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_slide_Okinawa" id="{228D7E4D-D566-4AF3-BBFA-E8DBCBD72368}" vid="{40C9C07B-704D-4356-BBB8-421BE82D07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645</Words>
  <Application>Microsoft Office PowerPoint</Application>
  <PresentationFormat>On-screen Show (4:3)</PresentationFormat>
  <Paragraphs>236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Arial</vt:lpstr>
      <vt:lpstr>Calibri</vt:lpstr>
      <vt:lpstr>Cambria Math</vt:lpstr>
      <vt:lpstr>Times New Roman</vt:lpstr>
      <vt:lpstr>UVN Mau Tim 1</vt:lpstr>
      <vt:lpstr>2014-SISLAB template</vt:lpstr>
      <vt:lpstr>Low Area ANN Architecture with Stochastic Computing and a Simplified Sigmoid Function</vt:lpstr>
      <vt:lpstr>Context and Motivation</vt:lpstr>
      <vt:lpstr>Outline</vt:lpstr>
      <vt:lpstr>Proposed Design</vt:lpstr>
      <vt:lpstr>Optimized Sigmoid function</vt:lpstr>
      <vt:lpstr>Forward ANN use Stochastic Computing</vt:lpstr>
      <vt:lpstr>Forward ANN use Stochastic Computing (cont.)</vt:lpstr>
      <vt:lpstr>Outline</vt:lpstr>
      <vt:lpstr>Evaluation</vt:lpstr>
      <vt:lpstr>Conclusion</vt:lpstr>
      <vt:lpstr>PowerPoint Presentation</vt:lpstr>
      <vt:lpstr>PowerPoint Presentation</vt:lpstr>
      <vt:lpstr>Simplified Sigmoid Function Architecture</vt:lpstr>
      <vt:lpstr>2-3-2 Forward architecture use Stochastic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183</cp:revision>
  <dcterms:created xsi:type="dcterms:W3CDTF">2014-04-07T08:20:53Z</dcterms:created>
  <dcterms:modified xsi:type="dcterms:W3CDTF">2018-03-09T01:47:48Z</dcterms:modified>
</cp:coreProperties>
</file>