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8" r:id="rId4"/>
    <p:sldId id="260" r:id="rId5"/>
    <p:sldId id="277" r:id="rId6"/>
    <p:sldId id="261" r:id="rId7"/>
    <p:sldId id="279" r:id="rId8"/>
    <p:sldId id="280" r:id="rId9"/>
    <p:sldId id="282" r:id="rId10"/>
    <p:sldId id="281" r:id="rId11"/>
    <p:sldId id="283" r:id="rId12"/>
    <p:sldId id="284" r:id="rId13"/>
    <p:sldId id="285" r:id="rId14"/>
    <p:sldId id="287" r:id="rId15"/>
    <p:sldId id="286" r:id="rId16"/>
    <p:sldId id="288" r:id="rId17"/>
    <p:sldId id="292" r:id="rId18"/>
    <p:sldId id="264" r:id="rId19"/>
    <p:sldId id="293" r:id="rId20"/>
    <p:sldId id="265" r:id="rId21"/>
    <p:sldId id="274" r:id="rId22"/>
    <p:sldId id="266" r:id="rId23"/>
    <p:sldId id="267" r:id="rId24"/>
    <p:sldId id="272" r:id="rId25"/>
    <p:sldId id="262" r:id="rId26"/>
    <p:sldId id="275" r:id="rId27"/>
    <p:sldId id="291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90269" autoAdjust="0"/>
  </p:normalViewPr>
  <p:slideViewPr>
    <p:cSldViewPr>
      <p:cViewPr>
        <p:scale>
          <a:sx n="80" d="100"/>
          <a:sy n="80" d="100"/>
        </p:scale>
        <p:origin x="-157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Power consumption in FPGA implementation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Power consumption in FPGA implementation</c:v>
                </c:pt>
              </c:strCache>
            </c:strRef>
          </c:tx>
          <c:dLbls>
            <c:dLbl>
              <c:idx val="2"/>
              <c:layout>
                <c:manualLayout>
                  <c:x val="-1.4203849518810149E-2"/>
                  <c:y val="4.7923810636868068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4.1236512102653833E-2"/>
                  <c:y val="1.880031767702658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Cell histogram generation</c:v>
                </c:pt>
                <c:pt idx="1">
                  <c:v>SVM classification</c:v>
                </c:pt>
                <c:pt idx="2">
                  <c:v>Histogram normalization</c:v>
                </c:pt>
                <c:pt idx="3">
                  <c:v>Controller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113.55</c:v>
                </c:pt>
                <c:pt idx="1">
                  <c:v>62.15</c:v>
                </c:pt>
                <c:pt idx="2">
                  <c:v>13.81</c:v>
                </c:pt>
                <c:pt idx="3">
                  <c:v>7.48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r"/>
      <c:layout>
        <c:manualLayout>
          <c:xMode val="edge"/>
          <c:yMode val="edge"/>
          <c:x val="0.55531058617672791"/>
          <c:y val="0.27392139884138195"/>
          <c:w val="0.44204391117776942"/>
          <c:h val="0.65160511895623441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314125337405465E-2"/>
          <c:y val="0.63802785990696986"/>
          <c:w val="0.92425743688142326"/>
          <c:h val="0.22599076106661573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8.1999999999999993</c:v>
                </c:pt>
                <c:pt idx="2">
                  <c:v>9.5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163188096"/>
        <c:axId val="163193984"/>
      </c:barChart>
      <c:catAx>
        <c:axId val="163188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63193984"/>
        <c:crosses val="autoZero"/>
        <c:auto val="1"/>
        <c:lblAlgn val="ctr"/>
        <c:lblOffset val="100"/>
        <c:noMultiLvlLbl val="0"/>
      </c:catAx>
      <c:valAx>
        <c:axId val="163193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3188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314125337405465E-2"/>
          <c:y val="0.63802785990696986"/>
          <c:w val="0.92425743688142326"/>
          <c:h val="0.22599076106661573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164073856"/>
        <c:axId val="164075392"/>
      </c:barChart>
      <c:catAx>
        <c:axId val="164073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64075392"/>
        <c:crosses val="autoZero"/>
        <c:auto val="1"/>
        <c:lblAlgn val="ctr"/>
        <c:lblOffset val="100"/>
        <c:noMultiLvlLbl val="0"/>
      </c:catAx>
      <c:valAx>
        <c:axId val="164075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4073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314125337405465E-2"/>
          <c:y val="0.63802785990696986"/>
          <c:w val="0.92425743688142326"/>
          <c:h val="0.22599076106661573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8.1999999999999993</c:v>
                </c:pt>
                <c:pt idx="2">
                  <c:v>9.5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178403968"/>
        <c:axId val="178405760"/>
      </c:barChart>
      <c:catAx>
        <c:axId val="17840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78405760"/>
        <c:crosses val="autoZero"/>
        <c:auto val="1"/>
        <c:lblAlgn val="ctr"/>
        <c:lblOffset val="100"/>
        <c:noMultiLvlLbl val="0"/>
      </c:catAx>
      <c:valAx>
        <c:axId val="178405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8403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314125337405465E-2"/>
          <c:y val="0.19032369873389063"/>
          <c:w val="0.92425743688142326"/>
          <c:h val="0.68035464833342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1.2</c:v>
                </c:pt>
                <c:pt idx="5">
                  <c:v>3.2</c:v>
                </c:pt>
                <c:pt idx="6">
                  <c:v>1.9</c:v>
                </c:pt>
                <c:pt idx="7">
                  <c:v>3.2</c:v>
                </c:pt>
                <c:pt idx="8">
                  <c:v>4.0999999999999996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177502848"/>
        <c:axId val="177631616"/>
      </c:barChart>
      <c:catAx>
        <c:axId val="177502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77631616"/>
        <c:crosses val="autoZero"/>
        <c:auto val="1"/>
        <c:lblAlgn val="ctr"/>
        <c:lblOffset val="100"/>
        <c:noMultiLvlLbl val="0"/>
      </c:catAx>
      <c:valAx>
        <c:axId val="1776316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7502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314125337405465E-2"/>
          <c:y val="0.63802785990696986"/>
          <c:w val="0.92425743688142326"/>
          <c:h val="0.22599076106661573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8.1999999999999993</c:v>
                </c:pt>
                <c:pt idx="2">
                  <c:v>9.5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178272512"/>
        <c:axId val="178290688"/>
      </c:barChart>
      <c:catAx>
        <c:axId val="17827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78290688"/>
        <c:crosses val="autoZero"/>
        <c:auto val="1"/>
        <c:lblAlgn val="ctr"/>
        <c:lblOffset val="100"/>
        <c:noMultiLvlLbl val="0"/>
      </c:catAx>
      <c:valAx>
        <c:axId val="1782906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8272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309-6226-41F5-B0F2-2A9A415747F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EFC94-9DDA-4423-A98C-E34A2535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Now,</a:t>
            </a:r>
            <a:r>
              <a:rPr lang="en-US" baseline="0" smtClean="0"/>
              <a:t> do</a:t>
            </a:r>
            <a:r>
              <a:rPr lang="en-US" smtClean="0"/>
              <a:t>n’t let you have to wait</a:t>
            </a:r>
            <a:r>
              <a:rPr lang="en-US" baseline="0" smtClean="0"/>
              <a:t> </a:t>
            </a:r>
            <a:r>
              <a:rPr lang="en-US" smtClean="0"/>
              <a:t>long. I</a:t>
            </a:r>
            <a:r>
              <a:rPr lang="en-US" baseline="0" smtClean="0"/>
              <a:t> will present the our paper: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200" smtClean="0"/>
              <a:t>Hệ </a:t>
            </a:r>
            <a:r>
              <a:rPr lang="en-US" sz="1200" smtClean="0"/>
              <a:t>thống hỗ trợ lái xe nâng cao (</a:t>
            </a:r>
            <a:r>
              <a:rPr lang="en-US" sz="1200" smtClean="0"/>
              <a:t>ADAS)</a:t>
            </a:r>
            <a:r>
              <a:rPr lang="en-US" sz="1200" baseline="0" smtClean="0"/>
              <a:t> - </a:t>
            </a:r>
            <a:r>
              <a:rPr lang="en-US" sz="1200" smtClean="0"/>
              <a:t>Điều </a:t>
            </a:r>
            <a:r>
              <a:rPr lang="en-US" sz="1200" smtClean="0"/>
              <a:t>khiển tự động trong máy bay không người lái (</a:t>
            </a:r>
            <a:r>
              <a:rPr lang="en-US" sz="1200" smtClean="0"/>
              <a:t>UAV)</a:t>
            </a:r>
            <a:r>
              <a:rPr lang="en-US" sz="1200" baseline="0" smtClean="0"/>
              <a:t> -</a:t>
            </a:r>
            <a:r>
              <a:rPr lang="en-GB" sz="1200" smtClean="0"/>
              <a:t>Dây </a:t>
            </a:r>
            <a:r>
              <a:rPr lang="en-GB" sz="1200" smtClean="0"/>
              <a:t>chuyền sản xuất tự động, tương tác người và máy tính, </a:t>
            </a:r>
            <a:r>
              <a:rPr lang="en-GB" sz="1200" smtClean="0"/>
              <a:t>robot…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200" smtClean="0"/>
              <a:t>HOG:</a:t>
            </a:r>
            <a:r>
              <a:rPr lang="en-GB" sz="1200" baseline="0" smtClean="0"/>
              <a:t> </a:t>
            </a:r>
            <a:r>
              <a:rPr lang="en-US" sz="1200" baseline="0" smtClean="0"/>
              <a:t>p</a:t>
            </a:r>
            <a:r>
              <a:rPr lang="en-US" smtClean="0"/>
              <a:t>ioneered by DALAL and TRIGGS,</a:t>
            </a:r>
            <a:r>
              <a:rPr lang="en-US" baseline="0" smtClean="0"/>
              <a:t> t</a:t>
            </a:r>
            <a:r>
              <a:rPr lang="en-US" smtClean="0"/>
              <a:t>he most popular methods for feature extraction,</a:t>
            </a:r>
            <a:r>
              <a:rPr lang="en-US" baseline="0" smtClean="0"/>
              <a:t> b</a:t>
            </a:r>
            <a:r>
              <a:rPr lang="en-US" smtClean="0"/>
              <a:t>ased on counting occurrences of gradient orientation in localized portions of an image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2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EAC1-4D22-48CA-82A1-EB37D0A33CBB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7527-FDA3-4543-B418-B1F7BFF06F0F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8A40-40FA-42AF-B3C0-27C45ABD3911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82EC-2922-41C1-90E0-2E885F69D8FA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ABD-67BC-46AF-81D1-566D7B5F4BFD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C548-6914-4288-A54F-4D5B36D2F5FC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1A7-3B9B-4BD5-BCE7-065BC88E0706}" type="datetime1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180B-481E-4330-9986-AE2C5877913F}" type="datetime1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9C5B-29C0-44F0-94B9-D251816CAED3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729-929B-497F-B675-772A326CB7CC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DC2-66BC-4597-852B-F5B1659228F9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920A8-826C-4973-BF59-6CA38F4AA7DD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18" Type="http://schemas.openxmlformats.org/officeDocument/2006/relationships/image" Target="../media/image58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40.png"/><Relationship Id="rId10" Type="http://schemas.openxmlformats.org/officeDocument/2006/relationships/image" Target="../media/image49.png"/><Relationship Id="rId19" Type="http://schemas.openxmlformats.org/officeDocument/2006/relationships/image" Target="../media/image5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18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40.png"/><Relationship Id="rId10" Type="http://schemas.openxmlformats.org/officeDocument/2006/relationships/image" Target="../media/image49.png"/><Relationship Id="rId19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40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18" Type="http://schemas.openxmlformats.org/officeDocument/2006/relationships/image" Target="../media/image62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40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451.png"/><Relationship Id="rId18" Type="http://schemas.openxmlformats.org/officeDocument/2006/relationships/image" Target="../media/image136.png"/><Relationship Id="rId3" Type="http://schemas.openxmlformats.org/officeDocument/2006/relationships/image" Target="../media/image39.png"/><Relationship Id="rId12" Type="http://schemas.openxmlformats.org/officeDocument/2006/relationships/image" Target="../media/image441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30.png"/><Relationship Id="rId5" Type="http://schemas.openxmlformats.org/officeDocument/2006/relationships/image" Target="../media/image63.png"/><Relationship Id="rId15" Type="http://schemas.openxmlformats.org/officeDocument/2006/relationships/image" Target="../media/image500.png"/><Relationship Id="rId10" Type="http://schemas.openxmlformats.org/officeDocument/2006/relationships/image" Target="../media/image421.png"/><Relationship Id="rId4" Type="http://schemas.openxmlformats.org/officeDocument/2006/relationships/image" Target="../media/image410.png"/><Relationship Id="rId9" Type="http://schemas.openxmlformats.org/officeDocument/2006/relationships/image" Target="../media/image135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4" Type="http://schemas.openxmlformats.org/officeDocument/2006/relationships/image" Target="../media/image152.png"/><Relationship Id="rId21" Type="http://schemas.openxmlformats.org/officeDocument/2006/relationships/image" Target="../media/image139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2" Type="http://schemas.openxmlformats.org/officeDocument/2006/relationships/notesSlide" Target="../notesSlides/notesSlide14.xml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23" Type="http://schemas.openxmlformats.org/officeDocument/2006/relationships/image" Target="../media/image141.png"/><Relationship Id="rId5" Type="http://schemas.openxmlformats.org/officeDocument/2006/relationships/image" Target="../media/image70.png"/><Relationship Id="rId31" Type="http://schemas.openxmlformats.org/officeDocument/2006/relationships/image" Target="../media/image149.png"/><Relationship Id="rId4" Type="http://schemas.openxmlformats.org/officeDocument/2006/relationships/image" Target="../media/image69.png"/><Relationship Id="rId22" Type="http://schemas.openxmlformats.org/officeDocument/2006/relationships/image" Target="../media/image140.png"/><Relationship Id="rId35" Type="http://schemas.openxmlformats.org/officeDocument/2006/relationships/image" Target="../media/image64.png"/><Relationship Id="rId27" Type="http://schemas.openxmlformats.org/officeDocument/2006/relationships/image" Target="../media/image1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71.png"/><Relationship Id="rId13" Type="http://schemas.openxmlformats.org/officeDocument/2006/relationships/image" Target="../media/image94.png"/><Relationship Id="rId21" Type="http://schemas.openxmlformats.org/officeDocument/2006/relationships/image" Target="../media/image420.png"/><Relationship Id="rId25" Type="http://schemas.openxmlformats.org/officeDocument/2006/relationships/image" Target="../media/image132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0" Type="http://schemas.openxmlformats.org/officeDocument/2006/relationships/image" Target="../media/image390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24" Type="http://schemas.openxmlformats.org/officeDocument/2006/relationships/image" Target="../media/image460.png"/><Relationship Id="rId23" Type="http://schemas.openxmlformats.org/officeDocument/2006/relationships/image" Target="../media/image450.png"/><Relationship Id="rId15" Type="http://schemas.openxmlformats.org/officeDocument/2006/relationships/image" Target="../media/image96.png"/><Relationship Id="rId19" Type="http://schemas.openxmlformats.org/officeDocument/2006/relationships/image" Target="../media/image380.png"/><Relationship Id="rId10" Type="http://schemas.openxmlformats.org/officeDocument/2006/relationships/image" Target="../media/image91.png"/><Relationship Id="rId22" Type="http://schemas.openxmlformats.org/officeDocument/2006/relationships/image" Target="../media/image440.png"/><Relationship Id="rId1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70.png"/><Relationship Id="rId18" Type="http://schemas.openxmlformats.org/officeDocument/2006/relationships/image" Target="../media/image65.png"/><Relationship Id="rId21" Type="http://schemas.openxmlformats.org/officeDocument/2006/relationships/image" Target="../media/image68.png"/><Relationship Id="rId7" Type="http://schemas.openxmlformats.org/officeDocument/2006/relationships/image" Target="../media/image190.png"/><Relationship Id="rId12" Type="http://schemas.openxmlformats.org/officeDocument/2006/relationships/image" Target="../media/image110.png"/><Relationship Id="rId17" Type="http://schemas.openxmlformats.org/officeDocument/2006/relationships/image" Target="../media/image880.png"/><Relationship Id="rId16" Type="http://schemas.openxmlformats.org/officeDocument/2006/relationships/chart" Target="../charts/chart4.xml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5" Type="http://schemas.openxmlformats.org/officeDocument/2006/relationships/image" Target="../media/image250.png"/><Relationship Id="rId10" Type="http://schemas.openxmlformats.org/officeDocument/2006/relationships/image" Target="../media/image220.png"/><Relationship Id="rId19" Type="http://schemas.openxmlformats.org/officeDocument/2006/relationships/image" Target="../media/image66.png"/><Relationship Id="rId9" Type="http://schemas.openxmlformats.org/officeDocument/2006/relationships/image" Target="../media/image210.png"/><Relationship Id="rId14" Type="http://schemas.openxmlformats.org/officeDocument/2006/relationships/image" Target="../media/image4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0.png"/><Relationship Id="rId5" Type="http://schemas.openxmlformats.org/officeDocument/2006/relationships/image" Target="../media/image940.png"/><Relationship Id="rId4" Type="http://schemas.openxmlformats.org/officeDocument/2006/relationships/image" Target="../media/image9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30.png"/><Relationship Id="rId18" Type="http://schemas.openxmlformats.org/officeDocument/2006/relationships/image" Target="../media/image970.png"/><Relationship Id="rId3" Type="http://schemas.openxmlformats.org/officeDocument/2006/relationships/image" Target="../media/image16.jpeg"/><Relationship Id="rId21" Type="http://schemas.openxmlformats.org/officeDocument/2006/relationships/image" Target="../media/image311.png"/><Relationship Id="rId7" Type="http://schemas.openxmlformats.org/officeDocument/2006/relationships/image" Target="../media/image190.png"/><Relationship Id="rId12" Type="http://schemas.openxmlformats.org/officeDocument/2006/relationships/image" Target="../media/image110.png"/><Relationship Id="rId17" Type="http://schemas.openxmlformats.org/officeDocument/2006/relationships/image" Target="../media/image270.png"/><Relationship Id="rId25" Type="http://schemas.openxmlformats.org/officeDocument/2006/relationships/image" Target="../media/image1010.png"/><Relationship Id="rId2" Type="http://schemas.openxmlformats.org/officeDocument/2006/relationships/chart" Target="../charts/chart6.xml"/><Relationship Id="rId16" Type="http://schemas.openxmlformats.org/officeDocument/2006/relationships/image" Target="../media/image260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24" Type="http://schemas.openxmlformats.org/officeDocument/2006/relationships/image" Target="../media/image1000.png"/><Relationship Id="rId5" Type="http://schemas.openxmlformats.org/officeDocument/2006/relationships/image" Target="../media/image170.png"/><Relationship Id="rId15" Type="http://schemas.openxmlformats.org/officeDocument/2006/relationships/image" Target="../media/image250.png"/><Relationship Id="rId23" Type="http://schemas.openxmlformats.org/officeDocument/2006/relationships/image" Target="../media/image990.png"/><Relationship Id="rId10" Type="http://schemas.openxmlformats.org/officeDocument/2006/relationships/image" Target="../media/image220.png"/><Relationship Id="rId19" Type="http://schemas.openxmlformats.org/officeDocument/2006/relationships/image" Target="../media/image290.png"/><Relationship Id="rId9" Type="http://schemas.openxmlformats.org/officeDocument/2006/relationships/image" Target="../media/image210.png"/><Relationship Id="rId14" Type="http://schemas.openxmlformats.org/officeDocument/2006/relationships/image" Target="../media/image240.png"/><Relationship Id="rId22" Type="http://schemas.openxmlformats.org/officeDocument/2006/relationships/image" Target="../media/image9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9.png"/><Relationship Id="rId3" Type="http://schemas.openxmlformats.org/officeDocument/2006/relationships/image" Target="../media/image56.png"/><Relationship Id="rId7" Type="http://schemas.openxmlformats.org/officeDocument/2006/relationships/image" Target="../media/image33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104.png"/><Relationship Id="rId5" Type="http://schemas.openxmlformats.org/officeDocument/2006/relationships/image" Target="../media/image58.png"/><Relationship Id="rId15" Type="http://schemas.openxmlformats.org/officeDocument/2006/relationships/image" Target="../media/image54.png"/><Relationship Id="rId10" Type="http://schemas.openxmlformats.org/officeDocument/2006/relationships/image" Target="../media/image1030.png"/><Relationship Id="rId4" Type="http://schemas.openxmlformats.org/officeDocument/2006/relationships/image" Target="../media/image57.png"/><Relationship Id="rId9" Type="http://schemas.openxmlformats.org/officeDocument/2006/relationships/image" Target="../media/image108.png"/><Relationship Id="rId1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image" Target="../media/image54.png"/><Relationship Id="rId12" Type="http://schemas.openxmlformats.org/officeDocument/2006/relationships/image" Target="../media/image7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73.png"/><Relationship Id="rId5" Type="http://schemas.openxmlformats.org/officeDocument/2006/relationships/image" Target="../media/image33.png"/><Relationship Id="rId15" Type="http://schemas.openxmlformats.org/officeDocument/2006/relationships/image" Target="../media/image131.png"/><Relationship Id="rId10" Type="http://schemas.openxmlformats.org/officeDocument/2006/relationships/image" Target="../media/image7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hart" Target="../charts/chart1.xml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chart" Target="../charts/chart2.xml"/><Relationship Id="rId26" Type="http://schemas.openxmlformats.org/officeDocument/2006/relationships/chart" Target="../charts/chart3.xml"/><Relationship Id="rId3" Type="http://schemas.openxmlformats.org/officeDocument/2006/relationships/image" Target="../media/image17.png"/><Relationship Id="rId21" Type="http://schemas.openxmlformats.org/officeDocument/2006/relationships/image" Target="../media/image3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8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7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6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8" Type="http://schemas.openxmlformats.org/officeDocument/2006/relationships/image" Target="../media/image33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17" Type="http://schemas.openxmlformats.org/officeDocument/2006/relationships/image" Target="../media/image133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15" Type="http://schemas.openxmlformats.org/officeDocument/2006/relationships/image" Target="../media/image5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18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40.png"/><Relationship Id="rId10" Type="http://schemas.openxmlformats.org/officeDocument/2006/relationships/image" Target="../media/image49.png"/><Relationship Id="rId19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18" Type="http://schemas.openxmlformats.org/officeDocument/2006/relationships/image" Target="../media/image133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40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Accurate and Low Complex Cell Histogram Generation By Bypass The Gradient of Pixel </a:t>
            </a:r>
            <a:r>
              <a:rPr lang="en-US" dirty="0" smtClean="0">
                <a:solidFill>
                  <a:schemeClr val="tx2"/>
                </a:solidFill>
              </a:rPr>
              <a:t>Computation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772400" cy="144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Huy</a:t>
            </a:r>
            <a:r>
              <a:rPr lang="en-US" dirty="0">
                <a:solidFill>
                  <a:schemeClr val="tx1"/>
                </a:solidFill>
              </a:rPr>
              <a:t>-Hung Ho, Ngoc-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Nguyen,  </a:t>
            </a:r>
            <a:r>
              <a:rPr lang="en-US" dirty="0" err="1" smtClean="0">
                <a:solidFill>
                  <a:schemeClr val="tx1"/>
                </a:solidFill>
              </a:rPr>
              <a:t>Duy-Hieu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Bui, </a:t>
            </a:r>
            <a:r>
              <a:rPr lang="en-US" dirty="0" err="1">
                <a:solidFill>
                  <a:schemeClr val="tx1"/>
                </a:solidFill>
              </a:rPr>
              <a:t>Xuan-Tu</a:t>
            </a:r>
            <a:r>
              <a:rPr lang="en-US" dirty="0">
                <a:solidFill>
                  <a:schemeClr val="tx1"/>
                </a:solidFill>
              </a:rPr>
              <a:t> Tran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3"/>
    </mc:Choice>
    <mc:Fallback xmlns="">
      <p:transition spd="slow" advTm="16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52400" y="1066800"/>
            <a:ext cx="8839200" cy="3352800"/>
            <a:chOff x="152400" y="1066800"/>
            <a:chExt cx="8839200" cy="3352800"/>
          </a:xfrm>
        </p:grpSpPr>
        <p:sp>
          <p:nvSpPr>
            <p:cNvPr id="76" name="TextBox 75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Look-up table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 80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52400" y="2749077"/>
              <a:ext cx="1905000" cy="1670523"/>
              <a:chOff x="152400" y="2368077"/>
              <a:chExt cx="1905000" cy="1670523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366541" y="3566086"/>
                <a:ext cx="147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65000"/>
                      </a:schemeClr>
                    </a:solidFill>
                  </a:rPr>
                  <a:t>Cordict</a:t>
                </a:r>
                <a:endParaRPr lang="en-US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52400" y="2368077"/>
                <a:ext cx="1905000" cy="167052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07" y="2368079"/>
                <a:ext cx="1727692" cy="1209385"/>
              </a:xfrm>
              <a:prstGeom prst="rect">
                <a:avLst/>
              </a:prstGeom>
            </p:spPr>
          </p:pic>
        </p:grpSp>
        <p:sp>
          <p:nvSpPr>
            <p:cNvPr id="85" name="TextBox 84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L1-Norm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Bin’s </a:t>
                  </a:r>
                  <a:r>
                    <a:rPr lang="en-US">
                      <a:solidFill>
                        <a:schemeClr val="bg1">
                          <a:lumMod val="65000"/>
                        </a:schemeClr>
                      </a:solidFill>
                    </a:rPr>
                    <a:t>boundary angles, </a:t>
                  </a:r>
                  <a:endParaRPr lang="en-US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339" t="-3311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8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is constant</a:t>
                  </a:r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/>
            <p:cNvSpPr/>
            <p:nvPr/>
          </p:nvSpPr>
          <p:spPr>
            <a:xfrm>
              <a:off x="2438400" y="3110040"/>
              <a:ext cx="3962400" cy="852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4121730" y="1099003"/>
                  <a:ext cx="281247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Straight Arrow Connector 95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2" name="Rectangle 91"/>
            <p:cNvSpPr/>
            <p:nvPr/>
          </p:nvSpPr>
          <p:spPr>
            <a:xfrm>
              <a:off x="152400" y="2743201"/>
              <a:ext cx="1905000" cy="1203886"/>
            </a:xfrm>
            <a:prstGeom prst="rect">
              <a:avLst/>
            </a:prstGeom>
            <a:solidFill>
              <a:schemeClr val="bg1">
                <a:lumMod val="95000"/>
                <a:alpha val="3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 Box 112"/>
          <p:cNvSpPr txBox="1">
            <a:spLocks noChangeArrowheads="1"/>
          </p:cNvSpPr>
          <p:nvPr/>
        </p:nvSpPr>
        <p:spPr bwMode="auto">
          <a:xfrm>
            <a:off x="76200" y="5567622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Chen2014, </a:t>
            </a:r>
            <a:r>
              <a:rPr lang="en-US" sz="2400"/>
              <a:t>Hsiao2016 used </a:t>
            </a:r>
            <a:r>
              <a:rPr lang="en-US" sz="2400" b="1" smtClean="0"/>
              <a:t>SRA</a:t>
            </a:r>
            <a:r>
              <a:rPr lang="en-US" sz="2400" smtClean="0"/>
              <a:t> </a:t>
            </a:r>
            <a:r>
              <a:rPr lang="en-US" smtClean="0"/>
              <a:t>(Square </a:t>
            </a:r>
            <a:r>
              <a:rPr lang="en-US"/>
              <a:t>root approximation </a:t>
            </a:r>
            <a:r>
              <a:rPr lang="en-US" smtClean="0"/>
              <a:t>technique).</a:t>
            </a:r>
          </a:p>
          <a:p>
            <a:pPr algn="ctr"/>
            <a:r>
              <a:rPr lang="en-US" sz="2400" smtClean="0"/>
              <a:t>Similary, it also </a:t>
            </a:r>
            <a:r>
              <a:rPr lang="en-US" sz="2400" b="1" smtClean="0"/>
              <a:t>reduce </a:t>
            </a:r>
            <a:r>
              <a:rPr lang="en-US" sz="2400" b="1"/>
              <a:t>the accuracy </a:t>
            </a:r>
            <a:r>
              <a:rPr lang="en-US" sz="2400" smtClean="0"/>
              <a:t>level.</a:t>
            </a:r>
            <a:endParaRPr lang="en-US" sz="2400"/>
          </a:p>
        </p:txBody>
      </p:sp>
      <p:grpSp>
        <p:nvGrpSpPr>
          <p:cNvPr id="49" name="Group 48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3124200" y="4114800"/>
            <a:ext cx="2224677" cy="7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109536" y="1066800"/>
            <a:ext cx="4724400" cy="1905000"/>
            <a:chOff x="2109536" y="1066800"/>
            <a:chExt cx="4724400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152400" y="1066800"/>
            <a:ext cx="8839200" cy="3352800"/>
            <a:chOff x="152400" y="1066800"/>
            <a:chExt cx="8839200" cy="3352800"/>
          </a:xfrm>
        </p:grpSpPr>
        <p:sp>
          <p:nvSpPr>
            <p:cNvPr id="135" name="TextBox 134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Look-up table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Rectangle 141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152400" y="2749077"/>
              <a:ext cx="1905000" cy="1670523"/>
              <a:chOff x="152400" y="2368077"/>
              <a:chExt cx="1905000" cy="1670523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366541" y="3566086"/>
                <a:ext cx="147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65000"/>
                      </a:schemeClr>
                    </a:solidFill>
                  </a:rPr>
                  <a:t>Cordict</a:t>
                </a:r>
                <a:endParaRPr lang="en-US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52400" y="2368077"/>
                <a:ext cx="1905000" cy="167052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07" y="2368079"/>
                <a:ext cx="1727692" cy="1209385"/>
              </a:xfrm>
              <a:prstGeom prst="rect">
                <a:avLst/>
              </a:prstGeom>
            </p:spPr>
          </p:pic>
        </p:grpSp>
        <p:sp>
          <p:nvSpPr>
            <p:cNvPr id="146" name="TextBox 145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L1-Norm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Bin’s </a:t>
                  </a:r>
                  <a:r>
                    <a:rPr lang="en-US">
                      <a:solidFill>
                        <a:schemeClr val="bg1">
                          <a:lumMod val="65000"/>
                        </a:schemeClr>
                      </a:solidFill>
                    </a:rPr>
                    <a:t>boundary angles, </a:t>
                  </a:r>
                  <a:endParaRPr lang="en-US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339" t="-3311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9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is constant</a:t>
                  </a:r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Rectangle 150"/>
            <p:cNvSpPr/>
            <p:nvPr/>
          </p:nvSpPr>
          <p:spPr>
            <a:xfrm>
              <a:off x="2438400" y="3110040"/>
              <a:ext cx="3962400" cy="852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121730" y="1099003"/>
                  <a:ext cx="281247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Straight Connector 154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3" name="Rectangle 152"/>
            <p:cNvSpPr/>
            <p:nvPr/>
          </p:nvSpPr>
          <p:spPr>
            <a:xfrm>
              <a:off x="152400" y="2743201"/>
              <a:ext cx="1905000" cy="1203886"/>
            </a:xfrm>
            <a:prstGeom prst="rect">
              <a:avLst/>
            </a:prstGeom>
            <a:solidFill>
              <a:schemeClr val="bg1">
                <a:lumMod val="95000"/>
                <a:alpha val="3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3124200" y="4765333"/>
            <a:ext cx="2224677" cy="68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Text Box 112"/>
          <p:cNvSpPr txBox="1">
            <a:spLocks noChangeArrowheads="1"/>
          </p:cNvSpPr>
          <p:nvPr/>
        </p:nvSpPr>
        <p:spPr bwMode="auto">
          <a:xfrm>
            <a:off x="76200" y="5572125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/>
              <a:t>For gradient orientation, Landola2015 used full </a:t>
            </a:r>
            <a:r>
              <a:rPr lang="en-US" sz="2400" b="1"/>
              <a:t>LUT </a:t>
            </a:r>
            <a:endParaRPr lang="en-US" sz="2400" b="1" smtClean="0"/>
          </a:p>
          <a:p>
            <a:pPr algn="ctr"/>
            <a:r>
              <a:rPr lang="en-US" sz="2400" smtClean="0"/>
              <a:t>for </a:t>
            </a:r>
            <a:r>
              <a:rPr lang="en-US" sz="2400"/>
              <a:t>inverse </a:t>
            </a:r>
            <a:r>
              <a:rPr lang="en-US" sz="2400" smtClean="0"/>
              <a:t>tangent </a:t>
            </a:r>
            <a:r>
              <a:rPr lang="en-US" sz="2400"/>
              <a:t>and consumed </a:t>
            </a:r>
            <a:r>
              <a:rPr lang="en-US" sz="2400" b="1" smtClean="0"/>
              <a:t>256KB</a:t>
            </a:r>
            <a:r>
              <a:rPr lang="en-US" sz="2400"/>
              <a:t> </a:t>
            </a:r>
            <a:r>
              <a:rPr lang="en-US" sz="2400" b="1" smtClean="0"/>
              <a:t>memory.</a:t>
            </a:r>
            <a:endParaRPr lang="en-US" sz="2400"/>
          </a:p>
        </p:txBody>
      </p:sp>
      <p:grpSp>
        <p:nvGrpSpPr>
          <p:cNvPr id="99" name="Group 98"/>
          <p:cNvGrpSpPr/>
          <p:nvPr/>
        </p:nvGrpSpPr>
        <p:grpSpPr>
          <a:xfrm>
            <a:off x="152400" y="1106903"/>
            <a:ext cx="1881781" cy="1356145"/>
            <a:chOff x="152400" y="1106903"/>
            <a:chExt cx="1881781" cy="1356145"/>
          </a:xfrm>
        </p:grpSpPr>
        <p:sp>
          <p:nvSpPr>
            <p:cNvPr id="100" name="TextBox 99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Look-up table</a:t>
              </a:r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121728" y="109900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Connector 103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464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52400" y="1066800"/>
            <a:ext cx="8839200" cy="3352800"/>
            <a:chOff x="152400" y="1066800"/>
            <a:chExt cx="8839200" cy="3352800"/>
          </a:xfrm>
        </p:grpSpPr>
        <p:sp>
          <p:nvSpPr>
            <p:cNvPr id="104" name="TextBox 103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Look-up table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Rectangle 108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52400" y="2749077"/>
              <a:ext cx="1905000" cy="1670523"/>
              <a:chOff x="152400" y="2368077"/>
              <a:chExt cx="1905000" cy="1670523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366541" y="3566086"/>
                <a:ext cx="147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65000"/>
                      </a:schemeClr>
                    </a:solidFill>
                  </a:rPr>
                  <a:t>Cordict</a:t>
                </a:r>
                <a:endParaRPr lang="en-US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2400" y="2368077"/>
                <a:ext cx="1905000" cy="167052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07" y="2368079"/>
                <a:ext cx="1727692" cy="1209385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L1-Norm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Bin’s </a:t>
                  </a:r>
                  <a:r>
                    <a:rPr lang="en-US">
                      <a:solidFill>
                        <a:schemeClr val="bg1">
                          <a:lumMod val="65000"/>
                        </a:schemeClr>
                      </a:solidFill>
                    </a:rPr>
                    <a:t>boundary angles, </a:t>
                  </a:r>
                  <a:endParaRPr lang="en-US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339" t="-3311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6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is constant</a:t>
                  </a:r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2438400" y="3110040"/>
              <a:ext cx="3962400" cy="852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121730" y="1099003"/>
                  <a:ext cx="281247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Straight Connector 121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Arrow Connector 123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Rectangle 119"/>
            <p:cNvSpPr/>
            <p:nvPr/>
          </p:nvSpPr>
          <p:spPr>
            <a:xfrm>
              <a:off x="152400" y="2743201"/>
              <a:ext cx="1905000" cy="1203886"/>
            </a:xfrm>
            <a:prstGeom prst="rect">
              <a:avLst/>
            </a:prstGeom>
            <a:solidFill>
              <a:schemeClr val="bg1">
                <a:lumMod val="95000"/>
                <a:alpha val="3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 Box 112"/>
          <p:cNvSpPr txBox="1">
            <a:spLocks noChangeArrowheads="1"/>
          </p:cNvSpPr>
          <p:nvPr/>
        </p:nvSpPr>
        <p:spPr bwMode="auto">
          <a:xfrm>
            <a:off x="76200" y="5567622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Takaghi2013 used </a:t>
            </a:r>
            <a:r>
              <a:rPr lang="en-US" sz="2400" b="1" smtClean="0"/>
              <a:t>CORDIC</a:t>
            </a:r>
            <a:r>
              <a:rPr lang="en-US" sz="2400" smtClean="0"/>
              <a:t>  </a:t>
            </a:r>
            <a:r>
              <a:rPr lang="en-US" sz="2400"/>
              <a:t>to avoid high </a:t>
            </a:r>
            <a:r>
              <a:rPr lang="en-US" sz="2400" smtClean="0"/>
              <a:t>memory. </a:t>
            </a:r>
          </a:p>
          <a:p>
            <a:pPr algn="ctr"/>
            <a:r>
              <a:rPr lang="en-US" sz="2400" smtClean="0"/>
              <a:t>But CORDICT </a:t>
            </a:r>
            <a:r>
              <a:rPr lang="en-US" sz="2400" b="1" smtClean="0"/>
              <a:t>require more time</a:t>
            </a:r>
            <a:r>
              <a:rPr lang="en-US" sz="2400" smtClean="0"/>
              <a:t>.</a:t>
            </a:r>
            <a:endParaRPr lang="en-US" sz="2400"/>
          </a:p>
        </p:txBody>
      </p:sp>
      <p:grpSp>
        <p:nvGrpSpPr>
          <p:cNvPr id="49" name="Group 48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3124200" y="4765333"/>
            <a:ext cx="2224677" cy="68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52400" y="2749077"/>
            <a:ext cx="1905000" cy="1670523"/>
            <a:chOff x="152400" y="2590800"/>
            <a:chExt cx="1905000" cy="1670523"/>
          </a:xfrm>
        </p:grpSpPr>
        <p:sp>
          <p:nvSpPr>
            <p:cNvPr id="70" name="TextBox 69"/>
            <p:cNvSpPr txBox="1"/>
            <p:nvPr/>
          </p:nvSpPr>
          <p:spPr>
            <a:xfrm>
              <a:off x="366541" y="3788809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Cordict</a:t>
              </a: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2400" y="2590800"/>
              <a:ext cx="1905000" cy="1670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07" y="2590802"/>
              <a:ext cx="1727692" cy="1209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1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52400" y="1066800"/>
            <a:ext cx="8839200" cy="3352800"/>
            <a:chOff x="152400" y="1066800"/>
            <a:chExt cx="8839200" cy="3352800"/>
          </a:xfrm>
        </p:grpSpPr>
        <p:sp>
          <p:nvSpPr>
            <p:cNvPr id="86" name="TextBox 85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Look-up table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Rectangle 90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52400" y="2749077"/>
              <a:ext cx="1905000" cy="1670523"/>
              <a:chOff x="152400" y="2368077"/>
              <a:chExt cx="1905000" cy="167052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66541" y="3566086"/>
                <a:ext cx="147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65000"/>
                      </a:schemeClr>
                    </a:solidFill>
                  </a:rPr>
                  <a:t>Cordict</a:t>
                </a:r>
                <a:endParaRPr lang="en-US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52400" y="2368077"/>
                <a:ext cx="1905000" cy="167052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07" y="2368079"/>
                <a:ext cx="1727692" cy="1209385"/>
              </a:xfrm>
              <a:prstGeom prst="rect">
                <a:avLst/>
              </a:prstGeom>
            </p:spPr>
          </p:pic>
        </p:grpSp>
        <p:sp>
          <p:nvSpPr>
            <p:cNvPr id="95" name="TextBox 94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L1-Norm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Bin’s </a:t>
                  </a:r>
                  <a:r>
                    <a:rPr lang="en-US">
                      <a:solidFill>
                        <a:schemeClr val="bg1">
                          <a:lumMod val="65000"/>
                        </a:schemeClr>
                      </a:solidFill>
                    </a:rPr>
                    <a:t>boundary angles, </a:t>
                  </a:r>
                  <a:endParaRPr lang="en-US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339" t="-3311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8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is constant</a:t>
                  </a:r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/>
            <p:cNvSpPr/>
            <p:nvPr/>
          </p:nvSpPr>
          <p:spPr>
            <a:xfrm>
              <a:off x="2438400" y="3110040"/>
              <a:ext cx="3962400" cy="852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121730" y="1099003"/>
                  <a:ext cx="281247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Connector 103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Rectangle 101"/>
            <p:cNvSpPr/>
            <p:nvPr/>
          </p:nvSpPr>
          <p:spPr>
            <a:xfrm>
              <a:off x="152400" y="2743201"/>
              <a:ext cx="1905000" cy="1203886"/>
            </a:xfrm>
            <a:prstGeom prst="rect">
              <a:avLst/>
            </a:prstGeom>
            <a:solidFill>
              <a:schemeClr val="bg1">
                <a:lumMod val="95000"/>
                <a:alpha val="3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 Box 112"/>
          <p:cNvSpPr txBox="1">
            <a:spLocks noChangeArrowheads="1"/>
          </p:cNvSpPr>
          <p:nvPr/>
        </p:nvSpPr>
        <p:spPr bwMode="auto">
          <a:xfrm>
            <a:off x="59063" y="5562600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All previous papers used </a:t>
            </a:r>
            <a:r>
              <a:rPr lang="en-US" sz="2400" smtClean="0"/>
              <a:t>fixed </a:t>
            </a:r>
            <a:r>
              <a:rPr lang="en-US" sz="2400" smtClean="0"/>
              <a:t>weights for </a:t>
            </a:r>
            <a:r>
              <a:rPr lang="en-US" sz="2400" smtClean="0"/>
              <a:t>voting magnitude. </a:t>
            </a:r>
            <a:endParaRPr lang="en-US" sz="2400" smtClean="0"/>
          </a:p>
          <a:p>
            <a:pPr algn="ctr"/>
            <a:r>
              <a:rPr lang="en-US" sz="2400"/>
              <a:t>That leads to </a:t>
            </a:r>
            <a:r>
              <a:rPr lang="en-US" sz="2400"/>
              <a:t>the </a:t>
            </a:r>
            <a:r>
              <a:rPr lang="en-US" sz="2400" b="1" smtClean="0"/>
              <a:t>error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47" name="Oval 46"/>
          <p:cNvSpPr/>
          <p:nvPr/>
        </p:nvSpPr>
        <p:spPr>
          <a:xfrm>
            <a:off x="5562600" y="3976561"/>
            <a:ext cx="3047999" cy="1560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438400" y="3110040"/>
            <a:ext cx="3962400" cy="852360"/>
            <a:chOff x="2438400" y="3239401"/>
            <a:chExt cx="3962400" cy="85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38400" y="3276600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2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3276600"/>
                  <a:ext cx="2362200" cy="81516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53000" y="3340443"/>
                  <a:ext cx="1295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>
                      <a:solidFill>
                        <a:schemeClr val="tx1"/>
                      </a:solidFill>
                    </a:rPr>
                    <a:t>is constants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340443"/>
                  <a:ext cx="1295400" cy="64633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4245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2438400" y="3239401"/>
              <a:ext cx="3962400" cy="852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0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6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z="1600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z="160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 Box 112"/>
              <p:cNvSpPr txBox="1">
                <a:spLocks noChangeArrowheads="1"/>
              </p:cNvSpPr>
              <p:nvPr/>
            </p:nvSpPr>
            <p:spPr bwMode="auto">
              <a:xfrm>
                <a:off x="76200" y="5562600"/>
                <a:ext cx="9001125" cy="83317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/>
                <a:r>
                  <a:rPr lang="en-US" sz="2400" smtClean="0"/>
                  <a:t>Chen2014, Hsiao2016 determined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smtClean="0"/>
                  <a:t> without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en-US" sz="2400" smtClean="0"/>
                  <a:t>. </a:t>
                </a:r>
              </a:p>
              <a:p>
                <a:pPr algn="ctr"/>
                <a:r>
                  <a:rPr lang="en-US" sz="2400" smtClean="0"/>
                  <a:t>But this method </a:t>
                </a:r>
                <a:r>
                  <a:rPr lang="en-US" sz="2400"/>
                  <a:t>has the </a:t>
                </a:r>
                <a:r>
                  <a:rPr lang="en-US" sz="2400" smtClean="0"/>
                  <a:t>potentially</a:t>
                </a:r>
                <a:r>
                  <a:rPr lang="en-US" sz="2400" b="1" smtClean="0"/>
                  <a:t> wrong orientation</a:t>
                </a:r>
                <a:r>
                  <a:rPr lang="en-US" sz="2400" smtClean="0"/>
                  <a:t>.</a:t>
                </a:r>
                <a:endParaRPr lang="en-US" sz="2400"/>
              </a:p>
            </p:txBody>
          </p:sp>
        </mc:Choice>
        <mc:Fallback xmlns="">
          <p:sp>
            <p:nvSpPr>
              <p:cNvPr id="209" name="Text 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562600"/>
                <a:ext cx="9001125" cy="833178"/>
              </a:xfrm>
              <a:prstGeom prst="rect">
                <a:avLst/>
              </a:prstGeom>
              <a:blipFill rotWithShape="1">
                <a:blip r:embed="rId6"/>
                <a:stretch>
                  <a:fillRect t="-4286" b="-14286"/>
                </a:stretch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81001" y="3962400"/>
            <a:ext cx="8155938" cy="1371599"/>
            <a:chOff x="381001" y="3962400"/>
            <a:chExt cx="8155938" cy="1371599"/>
          </a:xfrm>
        </p:grpSpPr>
        <p:sp>
          <p:nvSpPr>
            <p:cNvPr id="47" name="Oval 46"/>
            <p:cNvSpPr/>
            <p:nvPr/>
          </p:nvSpPr>
          <p:spPr>
            <a:xfrm>
              <a:off x="5687060" y="3962400"/>
              <a:ext cx="2849879" cy="6801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81001" y="4302466"/>
              <a:ext cx="2590799" cy="9553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Curved Connector 12"/>
            <p:cNvCxnSpPr>
              <a:stCxn id="66" idx="0"/>
              <a:endCxn id="47" idx="1"/>
            </p:cNvCxnSpPr>
            <p:nvPr/>
          </p:nvCxnSpPr>
          <p:spPr>
            <a:xfrm rot="5400000" flipH="1" flipV="1">
              <a:off x="3770177" y="1968228"/>
              <a:ext cx="240463" cy="4428014"/>
            </a:xfrm>
            <a:prstGeom prst="curvedConnector3">
              <a:avLst>
                <a:gd name="adj1" fmla="val 23648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ultiply 13"/>
            <p:cNvSpPr/>
            <p:nvPr/>
          </p:nvSpPr>
          <p:spPr>
            <a:xfrm>
              <a:off x="3581400" y="4800600"/>
              <a:ext cx="1676400" cy="533399"/>
            </a:xfrm>
            <a:prstGeom prst="mathMultiply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64889" y="3119736"/>
            <a:ext cx="3935911" cy="532150"/>
            <a:chOff x="2464889" y="3119736"/>
            <a:chExt cx="3935911" cy="532150"/>
          </a:xfrm>
        </p:grpSpPr>
        <p:sp>
          <p:nvSpPr>
            <p:cNvPr id="64" name="Rectangle 63"/>
            <p:cNvSpPr/>
            <p:nvPr/>
          </p:nvSpPr>
          <p:spPr>
            <a:xfrm>
              <a:off x="2464889" y="3119736"/>
              <a:ext cx="3935911" cy="532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90800" y="3212068"/>
                  <a:ext cx="3733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)×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212068"/>
                  <a:ext cx="373379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601433" y="3150107"/>
            <a:ext cx="3128807" cy="1029563"/>
            <a:chOff x="2601433" y="3150107"/>
            <a:chExt cx="3128807" cy="1029563"/>
          </a:xfrm>
        </p:grpSpPr>
        <p:sp>
          <p:nvSpPr>
            <p:cNvPr id="8" name="Oval 7"/>
            <p:cNvSpPr/>
            <p:nvPr/>
          </p:nvSpPr>
          <p:spPr>
            <a:xfrm>
              <a:off x="2601433" y="3150108"/>
              <a:ext cx="831273" cy="50749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724400" y="3150107"/>
              <a:ext cx="1005840" cy="50749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7887" y="377956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C</a:t>
              </a:r>
              <a:r>
                <a:rPr lang="en-US" sz="2000" smtClean="0"/>
                <a:t>onstant</a:t>
              </a:r>
              <a:endParaRPr lang="en-US" sz="2000"/>
            </a:p>
          </p:txBody>
        </p:sp>
        <p:cxnSp>
          <p:nvCxnSpPr>
            <p:cNvPr id="11" name="Straight Connector 10"/>
            <p:cNvCxnSpPr>
              <a:stCxn id="9" idx="1"/>
              <a:endCxn id="8" idx="4"/>
            </p:cNvCxnSpPr>
            <p:nvPr/>
          </p:nvCxnSpPr>
          <p:spPr>
            <a:xfrm flipH="1" flipV="1">
              <a:off x="3017070" y="3657600"/>
              <a:ext cx="400817" cy="32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5" idx="4"/>
              <a:endCxn id="9" idx="3"/>
            </p:cNvCxnSpPr>
            <p:nvPr/>
          </p:nvCxnSpPr>
          <p:spPr>
            <a:xfrm flipH="1">
              <a:off x="4586287" y="3657600"/>
              <a:ext cx="641033" cy="32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52400" y="1066800"/>
            <a:ext cx="8839200" cy="3352800"/>
            <a:chOff x="152400" y="1066800"/>
            <a:chExt cx="8839200" cy="3352800"/>
          </a:xfrm>
        </p:grpSpPr>
        <p:sp>
          <p:nvSpPr>
            <p:cNvPr id="41" name="Rectangle 40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Bin’s </a:t>
                  </a:r>
                  <a:r>
                    <a:rPr lang="en-US">
                      <a:solidFill>
                        <a:schemeClr val="bg1">
                          <a:lumMod val="65000"/>
                        </a:schemeClr>
                      </a:solidFill>
                    </a:rPr>
                    <a:t>boundary angles, </a:t>
                  </a:r>
                  <a:endParaRPr lang="en-US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339" t="-3311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Look-up table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52400" y="2749077"/>
              <a:ext cx="1905000" cy="1670523"/>
              <a:chOff x="152400" y="2368077"/>
              <a:chExt cx="1905000" cy="1670523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66541" y="3566086"/>
                <a:ext cx="147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65000"/>
                      </a:schemeClr>
                    </a:solidFill>
                  </a:rPr>
                  <a:t>Cordict</a:t>
                </a:r>
                <a:endParaRPr lang="en-US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52400" y="2368077"/>
                <a:ext cx="1905000" cy="167052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07" y="2368079"/>
                <a:ext cx="1727692" cy="1209385"/>
              </a:xfrm>
              <a:prstGeom prst="rect">
                <a:avLst/>
              </a:prstGeom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L1-Norm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121730" y="1099003"/>
                  <a:ext cx="281247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Rectangle 47"/>
            <p:cNvSpPr/>
            <p:nvPr/>
          </p:nvSpPr>
          <p:spPr>
            <a:xfrm>
              <a:off x="152400" y="2743201"/>
              <a:ext cx="1905000" cy="1203886"/>
            </a:xfrm>
            <a:prstGeom prst="rect">
              <a:avLst/>
            </a:prstGeom>
            <a:solidFill>
              <a:schemeClr val="bg1">
                <a:lumMod val="95000"/>
                <a:alpha val="3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25864" y="2514600"/>
            <a:ext cx="2089536" cy="1236152"/>
            <a:chOff x="6825864" y="2514600"/>
            <a:chExt cx="2089536" cy="1236152"/>
          </a:xfrm>
        </p:grpSpPr>
        <p:sp>
          <p:nvSpPr>
            <p:cNvPr id="85" name="Rectangle 84"/>
            <p:cNvSpPr/>
            <p:nvPr/>
          </p:nvSpPr>
          <p:spPr>
            <a:xfrm>
              <a:off x="6825864" y="2514600"/>
              <a:ext cx="2086317" cy="1236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830717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 Bin’s </a:t>
                  </a:r>
                  <a:r>
                    <a:rPr lang="en-US">
                      <a:solidFill>
                        <a:schemeClr val="tx1"/>
                      </a:solidFill>
                    </a:rPr>
                    <a:t>boundary angles, </a:t>
                  </a:r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717" y="2667000"/>
                  <a:ext cx="2084683" cy="92333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632" t="-3311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398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Our proposed method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 Box 112"/>
          <p:cNvSpPr txBox="1">
            <a:spLocks noChangeArrowheads="1"/>
          </p:cNvSpPr>
          <p:nvPr/>
        </p:nvSpPr>
        <p:spPr bwMode="auto">
          <a:xfrm>
            <a:off x="76200" y="5562600"/>
            <a:ext cx="9001125" cy="463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Avoid </a:t>
            </a:r>
            <a:r>
              <a:rPr lang="en-US" sz="2400"/>
              <a:t>non-linear </a:t>
            </a:r>
            <a:r>
              <a:rPr lang="en-US" sz="2400" smtClean="0"/>
              <a:t>operation completely. </a:t>
            </a:r>
            <a:endParaRPr 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6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z="1600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z="160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26" idx="3"/>
              <a:endCxn id="27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3"/>
              <a:endCxn id="28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Multiply 56"/>
          <p:cNvSpPr/>
          <p:nvPr/>
        </p:nvSpPr>
        <p:spPr>
          <a:xfrm>
            <a:off x="3048000" y="4191000"/>
            <a:ext cx="2303547" cy="12191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Multiply 32"/>
          <p:cNvSpPr/>
          <p:nvPr/>
        </p:nvSpPr>
        <p:spPr>
          <a:xfrm>
            <a:off x="6230853" y="4343401"/>
            <a:ext cx="2303547" cy="12191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09800" y="1752600"/>
            <a:ext cx="4021053" cy="16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smtClean="0">
                <a:solidFill>
                  <a:srgbClr val="FF0000"/>
                </a:solidFill>
              </a:rPr>
              <a:t>A new </a:t>
            </a:r>
            <a:r>
              <a:rPr lang="en-US" sz="3200" b="1">
                <a:solidFill>
                  <a:srgbClr val="FF0000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14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57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Our proposed method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0" y="4495800"/>
            <a:ext cx="2949489" cy="609600"/>
            <a:chOff x="0" y="4648200"/>
            <a:chExt cx="2949489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23" idx="1"/>
            </p:cNvCxnSpPr>
            <p:nvPr/>
          </p:nvCxnSpPr>
          <p:spPr>
            <a:xfrm>
              <a:off x="2575765" y="4953000"/>
              <a:ext cx="373724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49489" y="4191001"/>
                <a:ext cx="1393911" cy="12191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smtClean="0">
                    <a:solidFill>
                      <a:schemeClr val="tx1"/>
                    </a:solidFill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89" y="4191001"/>
                <a:ext cx="1393911" cy="12191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800915" y="1417966"/>
            <a:ext cx="2053386" cy="1894457"/>
            <a:chOff x="1811467" y="1219200"/>
            <a:chExt cx="2053386" cy="1894457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811467" y="1219200"/>
              <a:ext cx="988681" cy="188229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828800" y="2286000"/>
              <a:ext cx="2036053" cy="8276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85800" y="1189366"/>
            <a:ext cx="3372703" cy="2773034"/>
            <a:chOff x="685800" y="990600"/>
            <a:chExt cx="3372703" cy="27730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426649" y="990600"/>
                  <a:ext cx="347014" cy="3077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649" y="990600"/>
                  <a:ext cx="347014" cy="30776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>
              <a:off x="685800" y="3140539"/>
              <a:ext cx="3250177" cy="2724"/>
            </a:xfrm>
            <a:prstGeom prst="straightConnector1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1802872" y="1084174"/>
              <a:ext cx="6370" cy="267946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832991" y="3140539"/>
                  <a:ext cx="543154" cy="375221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991" y="3140539"/>
                  <a:ext cx="543154" cy="375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360062" y="1873465"/>
                  <a:ext cx="543154" cy="40343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62" y="1873465"/>
                  <a:ext cx="543154" cy="40343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 flipV="1">
              <a:off x="1803522" y="3140913"/>
              <a:ext cx="1732261" cy="0"/>
            </a:xfrm>
            <a:prstGeom prst="straightConnector1">
              <a:avLst/>
            </a:prstGeom>
            <a:ln w="31750" cmpd="sng">
              <a:solidFill>
                <a:srgbClr val="00B0F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1803522" y="1405652"/>
              <a:ext cx="5720" cy="173259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458132" y="3116311"/>
                  <a:ext cx="347014" cy="33367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132" y="3116311"/>
                  <a:ext cx="347014" cy="33367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 97"/>
            <p:cNvSpPr/>
            <p:nvPr/>
          </p:nvSpPr>
          <p:spPr>
            <a:xfrm>
              <a:off x="1699905" y="2765942"/>
              <a:ext cx="550531" cy="735774"/>
            </a:xfrm>
            <a:prstGeom prst="arc">
              <a:avLst>
                <a:gd name="adj1" fmla="val 16378868"/>
                <a:gd name="adj2" fmla="val 0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99" name="Arc 98"/>
            <p:cNvSpPr/>
            <p:nvPr/>
          </p:nvSpPr>
          <p:spPr>
            <a:xfrm>
              <a:off x="2260184" y="2849297"/>
              <a:ext cx="336987" cy="431969"/>
            </a:xfrm>
            <a:prstGeom prst="arc">
              <a:avLst>
                <a:gd name="adj1" fmla="val 17115864"/>
                <a:gd name="adj2" fmla="val 1406571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594932" y="2795335"/>
                  <a:ext cx="365330" cy="3077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932" y="2795335"/>
                  <a:ext cx="365330" cy="30776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3711489" y="3138242"/>
                  <a:ext cx="347014" cy="3077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489" y="3138242"/>
                  <a:ext cx="347014" cy="307766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67803" y="2514600"/>
                  <a:ext cx="365330" cy="3077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03" y="2514600"/>
                  <a:ext cx="365330" cy="30776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8333" r="-1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7" name="Text Box 112"/>
          <p:cNvSpPr txBox="1">
            <a:spLocks noChangeArrowheads="1"/>
          </p:cNvSpPr>
          <p:nvPr/>
        </p:nvSpPr>
        <p:spPr bwMode="auto">
          <a:xfrm>
            <a:off x="76200" y="5562600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/>
              <a:t>Determined 2 </a:t>
            </a:r>
            <a:r>
              <a:rPr lang="en-US" sz="2400" b="1"/>
              <a:t>quantized </a:t>
            </a:r>
            <a:r>
              <a:rPr lang="en-US" sz="2400" b="1" smtClean="0"/>
              <a:t>orientation </a:t>
            </a:r>
            <a:r>
              <a:rPr lang="en-US" sz="2400"/>
              <a:t>fast like Chen2013. </a:t>
            </a:r>
            <a:endParaRPr lang="en-US" sz="2400" smtClean="0"/>
          </a:p>
          <a:p>
            <a:pPr algn="ctr"/>
            <a:r>
              <a:rPr lang="en-US" sz="2400" smtClean="0"/>
              <a:t>But </a:t>
            </a:r>
            <a:r>
              <a:rPr lang="en-US" sz="2400"/>
              <a:t>we </a:t>
            </a:r>
            <a:r>
              <a:rPr lang="en-US" sz="2400" smtClean="0"/>
              <a:t>determine quantized </a:t>
            </a:r>
            <a:r>
              <a:rPr lang="en-US" sz="2400"/>
              <a:t>orientation </a:t>
            </a:r>
            <a:r>
              <a:rPr lang="en-US" sz="2400" smtClean="0"/>
              <a:t>exactly.</a:t>
            </a:r>
            <a:endParaRPr lang="en-US" sz="2400"/>
          </a:p>
        </p:txBody>
      </p:sp>
      <p:grpSp>
        <p:nvGrpSpPr>
          <p:cNvPr id="9" name="Group 8"/>
          <p:cNvGrpSpPr/>
          <p:nvPr/>
        </p:nvGrpSpPr>
        <p:grpSpPr>
          <a:xfrm>
            <a:off x="4343400" y="4130040"/>
            <a:ext cx="4800600" cy="1341120"/>
            <a:chOff x="4343400" y="4130040"/>
            <a:chExt cx="4800600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24400" y="4130040"/>
                  <a:ext cx="4048126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+1 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sin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⁡(20)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r>
                    <a:rPr lang="en-US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+1 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smtClean="0">
                      <a:solidFill>
                        <a:schemeClr val="tx1"/>
                      </a:solidFill>
                    </a:rPr>
                    <a:t>is almost like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130040"/>
                  <a:ext cx="4048126" cy="13411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stCxn id="23" idx="3"/>
              <a:endCxn id="79" idx="1"/>
            </p:cNvCxnSpPr>
            <p:nvPr/>
          </p:nvCxnSpPr>
          <p:spPr>
            <a:xfrm flipV="1">
              <a:off x="4343400" y="4800600"/>
              <a:ext cx="3810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3"/>
            </p:cNvCxnSpPr>
            <p:nvPr/>
          </p:nvCxnSpPr>
          <p:spPr>
            <a:xfrm flipV="1">
              <a:off x="8772526" y="4785360"/>
              <a:ext cx="371474" cy="1524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12"/>
              <p:cNvSpPr txBox="1">
                <a:spLocks noChangeArrowheads="1"/>
              </p:cNvSpPr>
              <p:nvPr/>
            </p:nvSpPr>
            <p:spPr bwMode="auto">
              <a:xfrm>
                <a:off x="76200" y="5562600"/>
                <a:ext cx="9001125" cy="86235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/>
                <a:r>
                  <a:rPr lang="en-US" sz="2400" smtClean="0"/>
                  <a:t>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smtClean="0"/>
              </a:p>
              <a:p>
                <a:pPr algn="ctr"/>
                <a:r>
                  <a:rPr lang="en-US" sz="2400" smtClean="0"/>
                  <a:t>to </a:t>
                </a:r>
                <a:r>
                  <a:rPr lang="en-US" sz="2400"/>
                  <a:t>calculate gradient magnitude </a:t>
                </a:r>
                <a:r>
                  <a:rPr lang="en-US" sz="2400" smtClean="0"/>
                  <a:t>of two bins exactly</a:t>
                </a:r>
                <a:r>
                  <a:rPr lang="en-US" sz="2400"/>
                  <a:t>.</a:t>
                </a:r>
              </a:p>
            </p:txBody>
          </p:sp>
        </mc:Choice>
        <mc:Fallback xmlns="">
          <p:sp>
            <p:nvSpPr>
              <p:cNvPr id="66" name="Text 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562600"/>
                <a:ext cx="9001125" cy="862353"/>
              </a:xfrm>
              <a:prstGeom prst="rect">
                <a:avLst/>
              </a:prstGeom>
              <a:blipFill rotWithShape="1">
                <a:blip r:embed="rId27"/>
                <a:stretch>
                  <a:fillRect t="-3448" b="-13793"/>
                </a:stretch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76200" y="5575300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Converting all of </a:t>
            </a:r>
            <a:r>
              <a:rPr lang="en-US" sz="2400" b="1" smtClean="0"/>
              <a:t>multications</a:t>
            </a:r>
            <a:r>
              <a:rPr lang="en-US" sz="2400" smtClean="0"/>
              <a:t> and </a:t>
            </a:r>
            <a:r>
              <a:rPr lang="en-US" sz="2400" b="1" smtClean="0"/>
              <a:t>division</a:t>
            </a:r>
            <a:r>
              <a:rPr lang="en-US" sz="2400" smtClean="0"/>
              <a:t> with constant </a:t>
            </a:r>
          </a:p>
          <a:p>
            <a:pPr algn="ctr"/>
            <a:r>
              <a:rPr lang="en-US" sz="2400" b="1" smtClean="0"/>
              <a:t>into</a:t>
            </a:r>
            <a:r>
              <a:rPr lang="en-US" sz="2400" smtClean="0"/>
              <a:t> form of </a:t>
            </a:r>
            <a:r>
              <a:rPr lang="en-US" sz="2400" b="1" smtClean="0"/>
              <a:t>shifts</a:t>
            </a:r>
            <a:r>
              <a:rPr lang="en-US" sz="2400" smtClean="0"/>
              <a:t> and </a:t>
            </a:r>
            <a:r>
              <a:rPr lang="en-US" sz="2400" b="1" smtClean="0"/>
              <a:t>additions</a:t>
            </a:r>
            <a:r>
              <a:rPr lang="en-US" sz="2400" smtClean="0"/>
              <a:t>.</a:t>
            </a:r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5461000" y="3105090"/>
            <a:ext cx="2628900" cy="1951892"/>
            <a:chOff x="5461000" y="3105090"/>
            <a:chExt cx="2628900" cy="1951892"/>
          </a:xfrm>
        </p:grpSpPr>
        <p:sp>
          <p:nvSpPr>
            <p:cNvPr id="105" name="Oval 104"/>
            <p:cNvSpPr/>
            <p:nvPr/>
          </p:nvSpPr>
          <p:spPr>
            <a:xfrm>
              <a:off x="5461000" y="4202078"/>
              <a:ext cx="914400" cy="55824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574466" y="4637567"/>
              <a:ext cx="914400" cy="41941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175500" y="4212266"/>
              <a:ext cx="914400" cy="55824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15100" y="310509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C</a:t>
              </a:r>
              <a:r>
                <a:rPr lang="en-US" sz="2000" smtClean="0"/>
                <a:t>onstant</a:t>
              </a:r>
              <a:endParaRPr lang="en-US" sz="200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303493" y="3501716"/>
              <a:ext cx="402108" cy="520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086600" y="3508523"/>
              <a:ext cx="0" cy="5322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518400" y="3489016"/>
              <a:ext cx="2286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788164" y="1277029"/>
            <a:ext cx="1793236" cy="2045937"/>
            <a:chOff x="1793758" y="1084173"/>
            <a:chExt cx="1793236" cy="2045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165296" y="1084173"/>
                  <a:ext cx="421698" cy="33392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</m:acc>
                      </m:oMath>
                    </m:oMathPara>
                  </a14:m>
                  <a:endParaRPr lang="en-US" sz="14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96" y="1084173"/>
                  <a:ext cx="421698" cy="33392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/>
            <p:cNvCxnSpPr/>
            <p:nvPr/>
          </p:nvCxnSpPr>
          <p:spPr>
            <a:xfrm flipV="1">
              <a:off x="1802377" y="1828800"/>
              <a:ext cx="655386" cy="1301310"/>
            </a:xfrm>
            <a:prstGeom prst="line">
              <a:avLst/>
            </a:prstGeom>
            <a:ln w="31750">
              <a:solidFill>
                <a:srgbClr val="00B05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2460384" y="1409478"/>
              <a:ext cx="1044816" cy="42471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2891305" y="1409478"/>
              <a:ext cx="613894" cy="12856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202138" y="1420394"/>
                  <a:ext cx="421698" cy="36848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38" y="1420394"/>
                  <a:ext cx="421698" cy="36848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564712" y="2300006"/>
                  <a:ext cx="421698" cy="36848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712" y="2300006"/>
                  <a:ext cx="421698" cy="36848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144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/>
            <p:nvPr/>
          </p:nvCxnSpPr>
          <p:spPr>
            <a:xfrm flipV="1">
              <a:off x="1793758" y="1398171"/>
              <a:ext cx="1703973" cy="172602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793758" y="2683802"/>
              <a:ext cx="1087094" cy="440398"/>
            </a:xfrm>
            <a:prstGeom prst="line">
              <a:avLst/>
            </a:prstGeom>
            <a:ln w="31750" cmpd="sng">
              <a:solidFill>
                <a:srgbClr val="C0000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22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7" grpId="0" animBg="1"/>
      <p:bldP spid="127" grpId="1" animBg="1"/>
      <p:bldP spid="66" grpId="0" animBg="1"/>
      <p:bldP spid="66" grpId="1" animBg="1"/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Context and m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b="1" smtClean="0"/>
              <a:t>Hardware implementation</a:t>
            </a:r>
          </a:p>
          <a:p>
            <a:pPr>
              <a:buClr>
                <a:srgbClr val="92D050"/>
              </a:buClr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B22-DBF0-48A9-AB31-154A73B739D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Proposed hardware implementation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1B09-F266-4EAE-8BE0-0B607462691E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18</a:t>
            </a:fld>
            <a:endParaRPr lang="en-US"/>
          </a:p>
        </p:txBody>
      </p:sp>
      <p:sp>
        <p:nvSpPr>
          <p:cNvPr id="68" name="Text Box 112"/>
          <p:cNvSpPr txBox="1">
            <a:spLocks noChangeArrowheads="1"/>
          </p:cNvSpPr>
          <p:nvPr/>
        </p:nvSpPr>
        <p:spPr bwMode="auto">
          <a:xfrm>
            <a:off x="76200" y="5860754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Proposed cell histogram generation include 4 states.</a:t>
            </a:r>
          </a:p>
          <a:p>
            <a:pPr algn="ctr"/>
            <a:r>
              <a:rPr lang="en-US" sz="2400" smtClean="0"/>
              <a:t>It usages 30 shifts and 40 additions.</a:t>
            </a:r>
            <a:endParaRPr lang="en-US" sz="2400"/>
          </a:p>
        </p:txBody>
      </p:sp>
      <p:grpSp>
        <p:nvGrpSpPr>
          <p:cNvPr id="69" name="Group 68"/>
          <p:cNvGrpSpPr>
            <a:grpSpLocks noChangeAspect="1"/>
          </p:cNvGrpSpPr>
          <p:nvPr/>
        </p:nvGrpSpPr>
        <p:grpSpPr>
          <a:xfrm>
            <a:off x="685800" y="1133104"/>
            <a:ext cx="7391399" cy="4581896"/>
            <a:chOff x="34309" y="762000"/>
            <a:chExt cx="9096372" cy="5638801"/>
          </a:xfrm>
        </p:grpSpPr>
        <p:sp>
          <p:nvSpPr>
            <p:cNvPr id="74" name="Rectangle 73"/>
            <p:cNvSpPr/>
            <p:nvPr/>
          </p:nvSpPr>
          <p:spPr>
            <a:xfrm>
              <a:off x="612038" y="762000"/>
              <a:ext cx="7998562" cy="5638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PIX2BIN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142138" y="1619250"/>
              <a:ext cx="469901" cy="29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42138" y="2000251"/>
              <a:ext cx="4699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4309" y="1314450"/>
              <a:ext cx="379262" cy="30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clk</a:t>
              </a:r>
              <a:endParaRPr lang="en-US" sz="13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309" y="1692473"/>
              <a:ext cx="369310" cy="30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rst</a:t>
              </a:r>
              <a:endParaRPr lang="en-US" sz="13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990600" y="2756917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0" name="Elbow Connector 79"/>
            <p:cNvCxnSpPr>
              <a:endCxn id="79" idx="2"/>
            </p:cNvCxnSpPr>
            <p:nvPr/>
          </p:nvCxnSpPr>
          <p:spPr>
            <a:xfrm>
              <a:off x="612039" y="2635759"/>
              <a:ext cx="378561" cy="304038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endCxn id="79" idx="2"/>
            </p:cNvCxnSpPr>
            <p:nvPr/>
          </p:nvCxnSpPr>
          <p:spPr>
            <a:xfrm flipV="1">
              <a:off x="612039" y="2939797"/>
              <a:ext cx="378561" cy="3055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362200" y="2590800"/>
              <a:ext cx="762000" cy="242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|dx|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62200" y="3034284"/>
              <a:ext cx="762000" cy="242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sign(dx</a:t>
              </a:r>
              <a:r>
                <a:rPr lang="en-US" sz="1050" dirty="0">
                  <a:solidFill>
                    <a:schemeClr val="tx1"/>
                  </a:solidFill>
                </a:rPr>
                <a:t>)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524001" y="2819401"/>
              <a:ext cx="457200" cy="242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dx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79" idx="6"/>
              <a:endCxn id="84" idx="1"/>
            </p:cNvCxnSpPr>
            <p:nvPr/>
          </p:nvCxnSpPr>
          <p:spPr>
            <a:xfrm>
              <a:off x="1356360" y="2939797"/>
              <a:ext cx="167639" cy="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4" idx="3"/>
              <a:endCxn id="82" idx="1"/>
            </p:cNvCxnSpPr>
            <p:nvPr/>
          </p:nvCxnSpPr>
          <p:spPr>
            <a:xfrm flipV="1">
              <a:off x="1981201" y="2711958"/>
              <a:ext cx="380999" cy="2286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84" idx="3"/>
              <a:endCxn id="83" idx="1"/>
            </p:cNvCxnSpPr>
            <p:nvPr/>
          </p:nvCxnSpPr>
          <p:spPr>
            <a:xfrm>
              <a:off x="1981201" y="2940559"/>
              <a:ext cx="380999" cy="2148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66718" y="2970777"/>
              <a:ext cx="300082" cy="300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-</a:t>
              </a:r>
              <a:endParaRPr lang="en-US" sz="13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6718" y="2590800"/>
              <a:ext cx="275467" cy="30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3352799" y="2712720"/>
                  <a:ext cx="640080" cy="6400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00" b="0" i="1" dirty="0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𝑑𝑥</m:t>
                      </m:r>
                    </m:oMath>
                  </a14:m>
                  <a:r>
                    <a:rPr lang="en-US" sz="1300" b="0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712720"/>
                  <a:ext cx="640080" cy="64008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3352799" y="1886712"/>
                  <a:ext cx="640080" cy="6400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oMath>
                    </m:oMathPara>
                  </a14:m>
                  <a:endParaRPr lang="en-US" sz="13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886712"/>
                  <a:ext cx="640080" cy="64008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188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>
            <a:xfrm>
              <a:off x="990600" y="4724401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3" name="Elbow Connector 92"/>
            <p:cNvCxnSpPr>
              <a:endCxn id="92" idx="2"/>
            </p:cNvCxnSpPr>
            <p:nvPr/>
          </p:nvCxnSpPr>
          <p:spPr>
            <a:xfrm>
              <a:off x="612039" y="4603243"/>
              <a:ext cx="378561" cy="304038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endCxn id="92" idx="2"/>
            </p:cNvCxnSpPr>
            <p:nvPr/>
          </p:nvCxnSpPr>
          <p:spPr>
            <a:xfrm flipV="1">
              <a:off x="612039" y="4907281"/>
              <a:ext cx="378561" cy="3055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2362200" y="4558285"/>
              <a:ext cx="762000" cy="242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|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dy</a:t>
              </a:r>
              <a:r>
                <a:rPr lang="en-US" sz="1300" dirty="0" smtClean="0">
                  <a:solidFill>
                    <a:schemeClr val="tx1"/>
                  </a:solidFill>
                </a:rPr>
                <a:t>|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62200" y="5001768"/>
              <a:ext cx="762000" cy="242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sign(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dy</a:t>
              </a:r>
              <a:r>
                <a:rPr lang="en-US" sz="1050" dirty="0" smtClean="0">
                  <a:solidFill>
                    <a:schemeClr val="tx1"/>
                  </a:solidFill>
                </a:rPr>
                <a:t>) 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24001" y="4786885"/>
              <a:ext cx="457200" cy="242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dy</a:t>
              </a:r>
              <a:r>
                <a:rPr lang="en-US" sz="1300" dirty="0" smtClean="0">
                  <a:solidFill>
                    <a:schemeClr val="tx1"/>
                  </a:solidFill>
                </a:rPr>
                <a:t>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92" idx="6"/>
              <a:endCxn id="97" idx="1"/>
            </p:cNvCxnSpPr>
            <p:nvPr/>
          </p:nvCxnSpPr>
          <p:spPr>
            <a:xfrm>
              <a:off x="1356360" y="4907281"/>
              <a:ext cx="167639" cy="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7" idx="3"/>
              <a:endCxn id="95" idx="1"/>
            </p:cNvCxnSpPr>
            <p:nvPr/>
          </p:nvCxnSpPr>
          <p:spPr>
            <a:xfrm flipV="1">
              <a:off x="1981201" y="4679442"/>
              <a:ext cx="380999" cy="2286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97" idx="3"/>
              <a:endCxn id="96" idx="1"/>
            </p:cNvCxnSpPr>
            <p:nvPr/>
          </p:nvCxnSpPr>
          <p:spPr>
            <a:xfrm>
              <a:off x="1981201" y="4908043"/>
              <a:ext cx="380999" cy="2148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66718" y="4938261"/>
              <a:ext cx="300082" cy="300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-</a:t>
              </a:r>
              <a:endParaRPr lang="en-US" sz="13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6718" y="4558285"/>
              <a:ext cx="275467" cy="30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+</a:t>
              </a:r>
            </a:p>
          </p:txBody>
        </p:sp>
        <p:cxnSp>
          <p:nvCxnSpPr>
            <p:cNvPr id="103" name="Straight Arrow Connector 102"/>
            <p:cNvCxnSpPr>
              <a:stCxn id="95" idx="3"/>
              <a:endCxn id="119" idx="1"/>
            </p:cNvCxnSpPr>
            <p:nvPr/>
          </p:nvCxnSpPr>
          <p:spPr>
            <a:xfrm flipV="1">
              <a:off x="3124200" y="4663441"/>
              <a:ext cx="228599" cy="16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3349557" y="5638801"/>
                  <a:ext cx="640080" cy="6400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funcPr>
                          <m:fNam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𝑐𝑜𝑠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𝑑𝑦</m:t>
                        </m:r>
                      </m:oMath>
                    </m:oMathPara>
                  </a14:m>
                  <a:endParaRPr lang="en-US" sz="1300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557" y="5638800"/>
                  <a:ext cx="640080" cy="64008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Elbow Connector 104"/>
            <p:cNvCxnSpPr>
              <a:stCxn id="95" idx="3"/>
              <a:endCxn id="104" idx="1"/>
            </p:cNvCxnSpPr>
            <p:nvPr/>
          </p:nvCxnSpPr>
          <p:spPr>
            <a:xfrm>
              <a:off x="3124200" y="4679442"/>
              <a:ext cx="225357" cy="12793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2" idx="3"/>
              <a:endCxn id="91" idx="1"/>
            </p:cNvCxnSpPr>
            <p:nvPr/>
          </p:nvCxnSpPr>
          <p:spPr>
            <a:xfrm flipV="1">
              <a:off x="3124200" y="2206752"/>
              <a:ext cx="228599" cy="5052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4149472" y="3398943"/>
                  <a:ext cx="955928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oMath>
                    </m:oMathPara>
                  </a14:m>
                  <a:endParaRPr lang="en-US" sz="1300" b="0" i="1" dirty="0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472" y="3398942"/>
                  <a:ext cx="955928" cy="45720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Elbow Connector 107"/>
            <p:cNvCxnSpPr>
              <a:stCxn id="90" idx="2"/>
              <a:endCxn id="107" idx="1"/>
            </p:cNvCxnSpPr>
            <p:nvPr/>
          </p:nvCxnSpPr>
          <p:spPr>
            <a:xfrm rot="16200000" flipH="1">
              <a:off x="3773784" y="3251856"/>
              <a:ext cx="274742" cy="4766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119" idx="0"/>
              <a:endCxn id="107" idx="1"/>
            </p:cNvCxnSpPr>
            <p:nvPr/>
          </p:nvCxnSpPr>
          <p:spPr>
            <a:xfrm rot="5400000" flipH="1" flipV="1">
              <a:off x="3553226" y="3747156"/>
              <a:ext cx="715858" cy="47663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7" idx="3"/>
            </p:cNvCxnSpPr>
            <p:nvPr/>
          </p:nvCxnSpPr>
          <p:spPr>
            <a:xfrm flipV="1">
              <a:off x="5105399" y="3626359"/>
              <a:ext cx="228601" cy="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333999" y="3061717"/>
                  <a:ext cx="799719" cy="1129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3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300" b="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↔ </m:t>
                        </m:r>
                      </m:oMath>
                    </m:oMathPara>
                  </a14:m>
                  <a:endParaRPr lang="en-US" sz="1300" b="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999" y="3061717"/>
                  <a:ext cx="799719" cy="11292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Flowchart: Manual Operation 111"/>
            <p:cNvSpPr/>
            <p:nvPr/>
          </p:nvSpPr>
          <p:spPr>
            <a:xfrm rot="16200000">
              <a:off x="5866637" y="2056639"/>
              <a:ext cx="914400" cy="306324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Elbow Connector 112"/>
            <p:cNvCxnSpPr>
              <a:stCxn id="111" idx="3"/>
              <a:endCxn id="112" idx="1"/>
            </p:cNvCxnSpPr>
            <p:nvPr/>
          </p:nvCxnSpPr>
          <p:spPr>
            <a:xfrm flipV="1">
              <a:off x="6133718" y="2575561"/>
              <a:ext cx="190119" cy="10507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ight Arrow 113"/>
            <p:cNvSpPr/>
            <p:nvPr/>
          </p:nvSpPr>
          <p:spPr>
            <a:xfrm>
              <a:off x="3992879" y="2118361"/>
              <a:ext cx="2164544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5" name="Flowchart: Manual Operation 114"/>
            <p:cNvSpPr/>
            <p:nvPr/>
          </p:nvSpPr>
          <p:spPr>
            <a:xfrm rot="16200000">
              <a:off x="5866637" y="5790439"/>
              <a:ext cx="914400" cy="306324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6" name="Right Arrow 115"/>
            <p:cNvSpPr/>
            <p:nvPr/>
          </p:nvSpPr>
          <p:spPr>
            <a:xfrm>
              <a:off x="3970020" y="5881978"/>
              <a:ext cx="2187404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Elbow Connector 116"/>
            <p:cNvCxnSpPr>
              <a:stCxn id="111" idx="3"/>
              <a:endCxn id="115" idx="3"/>
            </p:cNvCxnSpPr>
            <p:nvPr/>
          </p:nvCxnSpPr>
          <p:spPr>
            <a:xfrm>
              <a:off x="6133718" y="3626359"/>
              <a:ext cx="190119" cy="195148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82" idx="3"/>
              <a:endCxn id="90" idx="1"/>
            </p:cNvCxnSpPr>
            <p:nvPr/>
          </p:nvCxnSpPr>
          <p:spPr>
            <a:xfrm>
              <a:off x="3124200" y="2711958"/>
              <a:ext cx="228599" cy="3208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3352799" y="4343401"/>
                  <a:ext cx="640080" cy="6400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00" b="0" i="1" dirty="0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𝑑𝑦</m:t>
                      </m:r>
                    </m:oMath>
                  </a14:m>
                  <a:r>
                    <a:rPr lang="en-US" sz="1300" b="0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4343400"/>
                  <a:ext cx="640080" cy="64008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6675119" y="1874521"/>
                  <a:ext cx="792480" cy="6400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oMath>
                    </m:oMathPara>
                  </a14:m>
                  <a:endParaRPr lang="en-US" sz="13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120" y="1874520"/>
                  <a:ext cx="792480" cy="64008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675119" y="5608321"/>
                  <a:ext cx="792480" cy="6400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𝑐𝑜𝑠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oMath>
                    </m:oMathPara>
                  </a14:m>
                  <a:endParaRPr lang="en-US" sz="13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120" y="5608320"/>
                  <a:ext cx="792480" cy="64008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>
              <a:stCxn id="112" idx="2"/>
              <a:endCxn id="120" idx="1"/>
            </p:cNvCxnSpPr>
            <p:nvPr/>
          </p:nvCxnSpPr>
          <p:spPr>
            <a:xfrm flipV="1">
              <a:off x="6477000" y="2194560"/>
              <a:ext cx="198119" cy="1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5" idx="2"/>
              <a:endCxn id="121" idx="1"/>
            </p:cNvCxnSpPr>
            <p:nvPr/>
          </p:nvCxnSpPr>
          <p:spPr>
            <a:xfrm flipV="1">
              <a:off x="6477000" y="5928360"/>
              <a:ext cx="198119" cy="1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7391399" y="3490171"/>
                  <a:ext cx="753334" cy="5865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 </m:t>
                        </m:r>
                      </m:oMath>
                    </m:oMathPara>
                  </a14:m>
                  <a:endParaRPr lang="en-US" sz="1300" b="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3490171"/>
                  <a:ext cx="753334" cy="58653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Elbow Connector 124"/>
            <p:cNvCxnSpPr>
              <a:stCxn id="120" idx="2"/>
              <a:endCxn id="124" idx="1"/>
            </p:cNvCxnSpPr>
            <p:nvPr/>
          </p:nvCxnSpPr>
          <p:spPr>
            <a:xfrm rot="16200000" flipH="1">
              <a:off x="6596961" y="2988998"/>
              <a:ext cx="1268835" cy="32003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121" idx="0"/>
              <a:endCxn id="124" idx="1"/>
            </p:cNvCxnSpPr>
            <p:nvPr/>
          </p:nvCxnSpPr>
          <p:spPr>
            <a:xfrm rot="5400000" flipH="1" flipV="1">
              <a:off x="6318936" y="4535860"/>
              <a:ext cx="1824885" cy="32003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91399" y="4518871"/>
                  <a:ext cx="753335" cy="5865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 </m:t>
                        </m:r>
                      </m:oMath>
                    </m:oMathPara>
                  </a14:m>
                  <a:endParaRPr lang="en-US" sz="1300" b="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4518871"/>
                  <a:ext cx="753335" cy="58653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Elbow Connector 127"/>
            <p:cNvCxnSpPr>
              <a:stCxn id="111" idx="3"/>
              <a:endCxn id="127" idx="1"/>
            </p:cNvCxnSpPr>
            <p:nvPr/>
          </p:nvCxnSpPr>
          <p:spPr>
            <a:xfrm>
              <a:off x="6133718" y="3626359"/>
              <a:ext cx="1257681" cy="118577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7817804" y="3187389"/>
              <a:ext cx="0" cy="306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47488" y="2897745"/>
              <a:ext cx="641153" cy="30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clk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rst</a:t>
              </a:r>
              <a:endParaRPr lang="en-US" sz="1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192045" y="1119112"/>
                  <a:ext cx="2952687" cy="60603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300" b="0" i="1" smtClean="0">
                            <a:latin typeface="Cambria Math"/>
                          </a:rPr>
                          <m:t>=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𝑑</m:t>
                        </m:r>
                        <m:r>
                          <a:rPr lang="en-US" sz="1300" b="0" i="1" dirty="0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300" i="1" dirty="0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  <m:r>
                          <a:rPr lang="en-US" sz="1300" b="0" i="1" dirty="0" smtClean="0">
                            <a:latin typeface="Cambria Math"/>
                            <a:ea typeface="Cambria Math" pitchFamily="18" charset="0"/>
                          </a:rPr>
                          <m:t>𝑖𝑛</m:t>
                        </m:r>
                        <m:sSub>
                          <m:sSubPr>
                            <m:ctrlP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𝑑𝑦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300" b="0" i="1" dirty="0" smtClean="0">
                            <a:latin typeface="Cambria Math"/>
                            <a:ea typeface="Cambria Math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b="0" dirty="0" smtClean="0">
                    <a:ea typeface="Cambria Math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300" i="1">
                            <a:latin typeface="Cambria Math"/>
                          </a:rPr>
                          <m:t>=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𝑑𝑦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300" i="1" dirty="0" smtClean="0">
                            <a:latin typeface="Cambria Math"/>
                            <a:ea typeface="Cambria Math" pitchFamily="18" charset="0"/>
                          </a:rPr>
                          <m:t>𝑐</m:t>
                        </m:r>
                        <m:r>
                          <a:rPr lang="en-US" sz="1300" b="0" i="1" dirty="0" smtClean="0">
                            <a:latin typeface="Cambria Math"/>
                            <a:ea typeface="Cambria Math" pitchFamily="18" charset="0"/>
                          </a:rPr>
                          <m:t>𝑜𝑠</m:t>
                        </m:r>
                        <m:sSub>
                          <m:sSubPr>
                            <m:ctrlP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𝑑𝑥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300" i="1" dirty="0">
                            <a:latin typeface="Cambria Math" pitchFamily="18" charset="0"/>
                            <a:ea typeface="Cambria Math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sz="1300" i="1" dirty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00" b="0" i="1" dirty="0" smtClean="0"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 smtClean="0"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045" y="1119112"/>
                  <a:ext cx="2952687" cy="60603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410"/>
                  </a:stretch>
                </a:blipFill>
                <a:ln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Curved Connector 131"/>
            <p:cNvCxnSpPr>
              <a:stCxn id="124" idx="3"/>
              <a:endCxn id="131" idx="3"/>
            </p:cNvCxnSpPr>
            <p:nvPr/>
          </p:nvCxnSpPr>
          <p:spPr>
            <a:xfrm flipV="1">
              <a:off x="8144732" y="1422130"/>
              <a:ext cx="1" cy="2361306"/>
            </a:xfrm>
            <a:prstGeom prst="curvedConnector3">
              <a:avLst>
                <a:gd name="adj1" fmla="val 22860100000"/>
              </a:avLst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142138" y="2635759"/>
              <a:ext cx="4699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42139" y="3225080"/>
              <a:ext cx="4699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42139" y="4602099"/>
              <a:ext cx="469901" cy="11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142139" y="5196277"/>
              <a:ext cx="4699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8148226" y="3623046"/>
              <a:ext cx="9720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58646" y="3970325"/>
              <a:ext cx="9720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8130394" y="4712816"/>
              <a:ext cx="9720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8127391" y="4960923"/>
              <a:ext cx="9720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801320" y="1110617"/>
                  <a:ext cx="4211580" cy="61684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300" dirty="0" smtClean="0">
                      <a:ea typeface="Cambria Math" pitchFamily="18" charset="0"/>
                    </a:rPr>
                    <a:t>b1,b2 is </a:t>
                  </a:r>
                  <a:r>
                    <a:rPr lang="en-US" sz="1300" b="1" dirty="0" smtClean="0">
                      <a:solidFill>
                        <a:srgbClr val="FF0000"/>
                      </a:solidFill>
                      <a:ea typeface="Cambria Math" pitchFamily="18" charset="0"/>
                    </a:rPr>
                    <a:t>magnitude * sin (20)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 pitchFamily="18" charset="0"/>
                            </a:rPr>
                            <m:t>1,2</m:t>
                          </m:r>
                        </m:sub>
                      </m:sSub>
                    </m:oMath>
                  </a14:m>
                  <a:r>
                    <a:rPr lang="en-US" sz="1300" dirty="0" smtClean="0">
                      <a:ea typeface="Cambria Math" pitchFamily="18" charset="0"/>
                    </a:rPr>
                    <a:t> is angle, which are encoded to </a:t>
                  </a:r>
                  <a:r>
                    <a:rPr lang="en-US" sz="1300" smtClean="0">
                      <a:ea typeface="Cambria Math" pitchFamily="18" charset="0"/>
                    </a:rPr>
                    <a:t>bin position</a:t>
                  </a:r>
                  <a:endParaRPr lang="en-US" sz="1300" dirty="0"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20" y="1110617"/>
                  <a:ext cx="4211580" cy="61684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78" b="-5882"/>
                  </a:stretch>
                </a:blipFill>
                <a:ln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33400" y="2371454"/>
                <a:ext cx="469442" cy="25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71454"/>
                <a:ext cx="469442" cy="257357"/>
              </a:xfrm>
              <a:prstGeom prst="rect">
                <a:avLst/>
              </a:prstGeom>
              <a:blipFill rotWithShape="1">
                <a:blip r:embed="rId14"/>
                <a:stretch>
                  <a:fillRect r="-1168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33400" y="2819400"/>
                <a:ext cx="469442" cy="25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19400"/>
                <a:ext cx="469442" cy="257357"/>
              </a:xfrm>
              <a:prstGeom prst="rect">
                <a:avLst/>
              </a:prstGeom>
              <a:blipFill rotWithShape="1">
                <a:blip r:embed="rId15"/>
                <a:stretch>
                  <a:fillRect r="-1168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33400" y="4419601"/>
                <a:ext cx="469442" cy="25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  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 −1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1"/>
                <a:ext cx="469442" cy="257357"/>
              </a:xfrm>
              <a:prstGeom prst="rect">
                <a:avLst/>
              </a:prstGeom>
              <a:blipFill rotWithShape="1">
                <a:blip r:embed="rId16"/>
                <a:stretch>
                  <a:fillRect r="-1818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33400" y="3962400"/>
                <a:ext cx="469442" cy="25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  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2400"/>
                <a:ext cx="469442" cy="257357"/>
              </a:xfrm>
              <a:prstGeom prst="rect">
                <a:avLst/>
              </a:prstGeom>
              <a:blipFill rotWithShape="1">
                <a:blip r:embed="rId17"/>
                <a:stretch>
                  <a:fillRect r="-1298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5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Context and m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Hardware implementation</a:t>
            </a:r>
          </a:p>
          <a:p>
            <a:pPr>
              <a:buClr>
                <a:srgbClr val="92D050"/>
              </a:buClr>
            </a:pPr>
            <a:r>
              <a:rPr lang="en-US" b="1" smtClean="0"/>
              <a:t>Evaluation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B22-DBF0-48A9-AB31-154A73B739D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b="1"/>
              <a:t>Context and m</a:t>
            </a:r>
            <a:r>
              <a:rPr lang="en-US" b="1" smtClean="0"/>
              <a:t>otivation</a:t>
            </a:r>
          </a:p>
          <a:p>
            <a:pPr>
              <a:buClr>
                <a:srgbClr val="92D050"/>
              </a:buClr>
            </a:pPr>
            <a:r>
              <a:rPr lang="en-US" smtClean="0"/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smtClean="0"/>
              <a:t>Hardware implementation</a:t>
            </a:r>
          </a:p>
          <a:p>
            <a:pPr>
              <a:buClr>
                <a:srgbClr val="92D050"/>
              </a:buClr>
            </a:pPr>
            <a:r>
              <a:rPr lang="en-US" smtClean="0"/>
              <a:t>Evaluation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B22-DBF0-48A9-AB31-154A73B739D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Evaluation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1E17-E32E-4A03-BA2C-2DA54C147135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43134"/>
              </p:ext>
            </p:extLst>
          </p:nvPr>
        </p:nvGraphicFramePr>
        <p:xfrm>
          <a:off x="304800" y="1219200"/>
          <a:ext cx="8610600" cy="43808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2999"/>
                <a:gridCol w="4114800"/>
                <a:gridCol w="1066800"/>
                <a:gridCol w="1066800"/>
                <a:gridCol w="1219201"/>
              </a:tblGrid>
              <a:tr h="492125"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Memory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Timming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Accurate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</a:tr>
              <a:tr h="492125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Basic cell hisogram generation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-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-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100%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</a:tr>
              <a:tr h="492125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Previous</a:t>
                      </a:r>
                      <a:r>
                        <a:rPr lang="en-US" sz="1800" baseline="0" smtClean="0"/>
                        <a:t> works</a:t>
                      </a:r>
                      <a:endParaRPr lang="en-US" sz="1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Lookup</a:t>
                      </a:r>
                      <a:r>
                        <a:rPr lang="en-US" baseline="0" smtClean="0"/>
                        <a:t> table – Kadota2009</a:t>
                      </a:r>
                      <a:r>
                        <a:rPr lang="en-US" sz="1800" b="0" strike="noStrike" spc="-1" baseline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,</a:t>
                      </a:r>
                      <a:r>
                        <a:rPr lang="en-US" sz="1800" b="0" strike="noStrike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Peker2011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- -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+ +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- - 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Magnitude approximations – Chen2013, Hsiao2016, Patent2015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--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L1-norm</a:t>
                      </a:r>
                      <a:r>
                        <a:rPr lang="en-US" baseline="0" smtClean="0"/>
                        <a:t> instead of L2-norm – Landola2016, Suleman2016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+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- 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CORDIC - Takagi2013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-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noFill/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Bin’s boundary angles – Chen2013, Hsiao2016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&lt; 98%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</a:tr>
              <a:tr h="492125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Our Proposed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+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+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98%</a:t>
                      </a:r>
                      <a:endParaRPr lang="en-US" b="1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Evaluation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1E17-E32E-4A03-BA2C-2DA54C147135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066800"/>
            <a:ext cx="449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 i="0" smtClean="0">
                <a:latin typeface="+mj-lt"/>
              </a:rPr>
              <a:t> </a:t>
            </a:r>
            <a:r>
              <a:rPr lang="en-US" sz="1600" b="0" i="0" smtClean="0">
                <a:latin typeface="+mj-lt"/>
              </a:rPr>
              <a:t>Complexity: 	</a:t>
            </a:r>
            <a:r>
              <a:rPr lang="en-US" sz="1600" b="1" i="0" smtClean="0">
                <a:solidFill>
                  <a:srgbClr val="FF0000"/>
                </a:solidFill>
                <a:latin typeface="+mj-lt"/>
              </a:rPr>
              <a:t>30 additions + 40 shifts</a:t>
            </a:r>
            <a:endParaRPr lang="en-US" sz="1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 b="0" i="0" smtClean="0">
                <a:latin typeface="+mj-lt"/>
              </a:rPr>
              <a:t> Area: 		3.57 KGEs (in NanGate 45nm)</a:t>
            </a:r>
            <a:endParaRPr lang="en-US" sz="1600" smtClean="0"/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 i="0" smtClean="0">
                <a:latin typeface="+mj-lt"/>
              </a:rPr>
              <a:t> Throughput: 	0.4×10^6 pixel/s</a:t>
            </a:r>
            <a:endParaRPr lang="en-US" sz="1600" smtClean="0"/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 i="0" smtClean="0">
                <a:latin typeface="+mj-lt"/>
              </a:rPr>
              <a:t> Max frequency: 	400 MHz</a:t>
            </a:r>
            <a:endParaRPr lang="en-US" sz="1600" smtClean="0"/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 i="0" smtClean="0">
                <a:latin typeface="+mj-lt"/>
              </a:rPr>
              <a:t> Error: 		&lt; 2%</a:t>
            </a:r>
            <a:endParaRPr lang="en-US" sz="160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18195"/>
              </p:ext>
            </p:extLst>
          </p:nvPr>
        </p:nvGraphicFramePr>
        <p:xfrm>
          <a:off x="304800" y="3048000"/>
          <a:ext cx="8229600" cy="335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7400"/>
                <a:gridCol w="2743200"/>
                <a:gridCol w="1905000"/>
                <a:gridCol w="1524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References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Areas (</a:t>
                      </a:r>
                      <a:r>
                        <a:rPr lang="en-US" dirty="0" err="1" smtClean="0"/>
                        <a:t>KGates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Chen2014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Square root approx</a:t>
                      </a:r>
                    </a:p>
                    <a:p>
                      <a:pPr algn="ctr"/>
                      <a:r>
                        <a:rPr lang="en-US" smtClean="0"/>
                        <a:t>Bin’s boundary angles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167 MHz</a:t>
                      </a:r>
                    </a:p>
                    <a:p>
                      <a:pPr algn="ctr"/>
                      <a:r>
                        <a:rPr lang="en-US" smtClean="0"/>
                        <a:t>(</a:t>
                      </a:r>
                      <a:r>
                        <a:rPr lang="en-US" dirty="0" smtClean="0"/>
                        <a:t>all HOG)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Hsiao2016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Square root approx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B</a:t>
                      </a:r>
                      <a:r>
                        <a:rPr lang="en-US" smtClean="0"/>
                        <a:t>in’s boundary 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Munteanu2016</a:t>
                      </a:r>
                    </a:p>
                    <a:p>
                      <a:pPr algn="ctr"/>
                      <a:r>
                        <a:rPr lang="en-US" smtClean="0"/>
                        <a:t>(patent)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Square root approx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B</a:t>
                      </a:r>
                      <a:r>
                        <a:rPr lang="en-US" smtClean="0"/>
                        <a:t>in’s boundary 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r>
                        <a:rPr lang="en-US" smtClean="0"/>
                        <a:t>. 400 MHz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Our proposed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Bypass gradient of pixel</a:t>
                      </a:r>
                      <a:r>
                        <a:rPr lang="en-US" sz="1600" baseline="0" smtClean="0"/>
                        <a:t> calculation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smtClean="0"/>
                        <a:t>Improved b</a:t>
                      </a:r>
                      <a:r>
                        <a:rPr lang="en-US" sz="1600" smtClean="0"/>
                        <a:t>in’s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boundary 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3.57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Max</a:t>
                      </a:r>
                      <a:r>
                        <a:rPr lang="en-US" b="1" smtClean="0"/>
                        <a:t>. </a:t>
                      </a:r>
                    </a:p>
                    <a:p>
                      <a:pPr algn="ctr"/>
                      <a:r>
                        <a:rPr lang="en-US" b="1" smtClean="0"/>
                        <a:t>400 MHz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988127" y="1853946"/>
            <a:ext cx="4107873" cy="1194054"/>
            <a:chOff x="1988127" y="1853946"/>
            <a:chExt cx="4107873" cy="1194054"/>
          </a:xfrm>
        </p:grpSpPr>
        <p:sp>
          <p:nvSpPr>
            <p:cNvPr id="10" name="Oval 9"/>
            <p:cNvSpPr/>
            <p:nvPr/>
          </p:nvSpPr>
          <p:spPr>
            <a:xfrm>
              <a:off x="1988127" y="2540508"/>
              <a:ext cx="831273" cy="50749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1853946"/>
              <a:ext cx="2209800" cy="10416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Error compare to absolute floating point</a:t>
              </a:r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Arrow Connector 16"/>
            <p:cNvCxnSpPr>
              <a:endCxn id="12" idx="2"/>
            </p:cNvCxnSpPr>
            <p:nvPr/>
          </p:nvCxnSpPr>
          <p:spPr>
            <a:xfrm flipV="1">
              <a:off x="2819400" y="2374773"/>
              <a:ext cx="1066800" cy="419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875E-076C-42E4-8507-F6F6320FEEC6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22</a:t>
            </a:fld>
            <a:endParaRPr lang="en-US"/>
          </a:p>
        </p:txBody>
      </p:sp>
      <p:sp>
        <p:nvSpPr>
          <p:cNvPr id="7" name="タイトル 4"/>
          <p:cNvSpPr txBox="1">
            <a:spLocks/>
          </p:cNvSpPr>
          <p:nvPr/>
        </p:nvSpPr>
        <p:spPr>
          <a:xfrm>
            <a:off x="0" y="2743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smtClean="0">
                <a:solidFill>
                  <a:srgbClr val="FF0000"/>
                </a:solidFill>
                <a:latin typeface="Comic Sans MS" pitchFamily="66" charset="0"/>
              </a:rPr>
              <a:t>Thank you for your attention</a:t>
            </a:r>
            <a:endParaRPr kumimoji="1" lang="ja-JP" altLang="en-US" sz="36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537-E313-4BAF-BD9D-8DFA6766F6F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23</a:t>
            </a:fld>
            <a:endParaRPr lang="en-US"/>
          </a:p>
        </p:txBody>
      </p:sp>
      <p:sp>
        <p:nvSpPr>
          <p:cNvPr id="7" name="タイトル 4"/>
          <p:cNvSpPr txBox="1">
            <a:spLocks/>
          </p:cNvSpPr>
          <p:nvPr/>
        </p:nvSpPr>
        <p:spPr>
          <a:xfrm>
            <a:off x="0" y="2819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smtClean="0">
                <a:solidFill>
                  <a:srgbClr val="FF0000"/>
                </a:solidFill>
                <a:latin typeface="+mn-lt"/>
              </a:rPr>
              <a:t>Backup slides</a:t>
            </a:r>
            <a:endParaRPr kumimoji="1" lang="ja-JP" alt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63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Determining 2 quantized </a:t>
            </a:r>
            <a:r>
              <a:rPr lang="en-US">
                <a:solidFill>
                  <a:schemeClr val="bg1"/>
                </a:solidFill>
              </a:rPr>
              <a:t>orientation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82EC-2922-41C1-90E0-2E885F69D8FA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971800" y="960766"/>
            <a:ext cx="3841441" cy="3446002"/>
            <a:chOff x="776885" y="3352800"/>
            <a:chExt cx="3841441" cy="3446002"/>
          </a:xfrm>
        </p:grpSpPr>
        <p:grpSp>
          <p:nvGrpSpPr>
            <p:cNvPr id="44" name="Group 43"/>
            <p:cNvGrpSpPr/>
            <p:nvPr/>
          </p:nvGrpSpPr>
          <p:grpSpPr>
            <a:xfrm>
              <a:off x="776885" y="3352800"/>
              <a:ext cx="3841441" cy="3446002"/>
              <a:chOff x="-147263" y="329894"/>
              <a:chExt cx="8475027" cy="749454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-147263" y="5011620"/>
                <a:ext cx="8204709" cy="8699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3350275" y="533404"/>
                <a:ext cx="1090" cy="72910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24026" y="5005695"/>
                    <a:ext cx="1198312" cy="8012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026" y="5005690"/>
                    <a:ext cx="1198312" cy="80129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374435" y="2249996"/>
                    <a:ext cx="1198312" cy="85950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4434" y="2249993"/>
                    <a:ext cx="1198312" cy="85950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Connector 51"/>
              <p:cNvCxnSpPr/>
              <p:nvPr/>
            </p:nvCxnSpPr>
            <p:spPr>
              <a:xfrm flipH="1">
                <a:off x="4820992" y="1240892"/>
                <a:ext cx="2305084" cy="923701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5771695" y="1240892"/>
                <a:ext cx="1354379" cy="279605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4251247" y="1264633"/>
                    <a:ext cx="930355" cy="78738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247" y="1264631"/>
                    <a:ext cx="930355" cy="78738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51162" y="3177659"/>
                    <a:ext cx="930355" cy="78738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1161" y="3177656"/>
                    <a:ext cx="930355" cy="78738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357161" y="533402"/>
                    <a:ext cx="930355" cy="78738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161" y="533400"/>
                    <a:ext cx="930355" cy="78738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 flipV="1">
                <a:off x="3352801" y="5020319"/>
                <a:ext cx="3821732" cy="0"/>
              </a:xfrm>
              <a:prstGeom prst="straightConnector1">
                <a:avLst/>
              </a:prstGeom>
              <a:ln w="25400" cmpd="sng">
                <a:solidFill>
                  <a:srgbClr val="00B0F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52801" y="1232571"/>
                <a:ext cx="12620" cy="376813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2521340" y="329894"/>
                    <a:ext cx="765586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9" y="329893"/>
                    <a:ext cx="765586" cy="72569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590798" y="4953003"/>
                    <a:ext cx="765586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𝑶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799" y="4952999"/>
                    <a:ext cx="765588" cy="40009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Arc 60"/>
              <p:cNvSpPr/>
              <p:nvPr/>
            </p:nvSpPr>
            <p:spPr>
              <a:xfrm>
                <a:off x="3124200" y="4191002"/>
                <a:ext cx="1214587" cy="1600200"/>
              </a:xfrm>
              <a:prstGeom prst="arc">
                <a:avLst>
                  <a:gd name="adj1" fmla="val 16378868"/>
                  <a:gd name="adj2" fmla="val 0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Arc 61"/>
              <p:cNvSpPr/>
              <p:nvPr/>
            </p:nvSpPr>
            <p:spPr>
              <a:xfrm>
                <a:off x="4360294" y="4372286"/>
                <a:ext cx="743464" cy="939469"/>
              </a:xfrm>
              <a:prstGeom prst="arc">
                <a:avLst>
                  <a:gd name="adj1" fmla="val 17115864"/>
                  <a:gd name="adj2" fmla="val 1406571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328729" y="3749374"/>
                    <a:ext cx="805995" cy="66934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8729" y="3749374"/>
                    <a:ext cx="805995" cy="669346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8333" r="-1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098818" y="4254927"/>
                    <a:ext cx="805995" cy="66934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818" y="4254927"/>
                    <a:ext cx="805995" cy="66934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562178" y="5000699"/>
                    <a:ext cx="765586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178" y="5000699"/>
                    <a:ext cx="765586" cy="72569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Connector 44"/>
            <p:cNvCxnSpPr/>
            <p:nvPr/>
          </p:nvCxnSpPr>
          <p:spPr>
            <a:xfrm flipV="1">
              <a:off x="2362200" y="4191000"/>
              <a:ext cx="655386" cy="1301310"/>
            </a:xfrm>
            <a:prstGeom prst="line">
              <a:avLst/>
            </a:prstGeom>
            <a:ln w="25400">
              <a:solidFill>
                <a:srgbClr val="00B05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362200" y="3760371"/>
              <a:ext cx="1703973" cy="172602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362200" y="5046002"/>
              <a:ext cx="1087094" cy="440398"/>
            </a:xfrm>
            <a:prstGeom prst="line">
              <a:avLst/>
            </a:prstGeom>
            <a:ln w="25400" cmpd="sng">
              <a:solidFill>
                <a:srgbClr val="C0000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308464237"/>
              </p:ext>
            </p:extLst>
          </p:nvPr>
        </p:nvGraphicFramePr>
        <p:xfrm>
          <a:off x="6834534" y="1479168"/>
          <a:ext cx="2298036" cy="187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67" name="Oval 66"/>
          <p:cNvSpPr/>
          <p:nvPr/>
        </p:nvSpPr>
        <p:spPr>
          <a:xfrm>
            <a:off x="6761091" y="3113567"/>
            <a:ext cx="2382909" cy="3336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640452" y="3440668"/>
                <a:ext cx="741548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452" y="3440668"/>
                <a:ext cx="741548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122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urved Connector 68"/>
          <p:cNvCxnSpPr/>
          <p:nvPr/>
        </p:nvCxnSpPr>
        <p:spPr>
          <a:xfrm>
            <a:off x="5644209" y="2736109"/>
            <a:ext cx="1518591" cy="13061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>
            <a:off x="5271248" y="1879576"/>
            <a:ext cx="2133600" cy="82031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59168"/>
            <a:ext cx="4656880" cy="176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Circular Arrow 75"/>
          <p:cNvSpPr/>
          <p:nvPr/>
        </p:nvSpPr>
        <p:spPr>
          <a:xfrm rot="2700000" flipV="1">
            <a:off x="3478893" y="1787445"/>
            <a:ext cx="2397083" cy="2427179"/>
          </a:xfrm>
          <a:prstGeom prst="circularArrow">
            <a:avLst>
              <a:gd name="adj1" fmla="val 3389"/>
              <a:gd name="adj2" fmla="val 1142319"/>
              <a:gd name="adj3" fmla="val 20326852"/>
              <a:gd name="adj4" fmla="val 11186036"/>
              <a:gd name="adj5" fmla="val 92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95400"/>
            <a:ext cx="2600325" cy="66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Oval 77"/>
          <p:cNvSpPr/>
          <p:nvPr/>
        </p:nvSpPr>
        <p:spPr>
          <a:xfrm>
            <a:off x="2947735" y="3312696"/>
            <a:ext cx="1524001" cy="9789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71799" y="3200400"/>
            <a:ext cx="1524001" cy="115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rgbClr val="0070C0"/>
                </a:solidFill>
              </a:rPr>
              <a:t>Symmetry </a:t>
            </a:r>
            <a:r>
              <a:rPr lang="en-US" sz="2000">
                <a:solidFill>
                  <a:srgbClr val="0070C0"/>
                </a:solidFill>
              </a:rPr>
              <a:t>about angle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62200"/>
            <a:ext cx="3438525" cy="34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Down Arrow 79"/>
          <p:cNvSpPr/>
          <p:nvPr/>
        </p:nvSpPr>
        <p:spPr>
          <a:xfrm>
            <a:off x="838200" y="1934225"/>
            <a:ext cx="381000" cy="3517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>
            <a:off x="838200" y="2848625"/>
            <a:ext cx="381000" cy="3517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95275" y="3200400"/>
            <a:ext cx="160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Use </a:t>
            </a:r>
            <a:r>
              <a:rPr lang="en-US" sz="2000" smtClean="0"/>
              <a:t>shift and comparator </a:t>
            </a:r>
            <a:endParaRPr lang="en-US" sz="2000"/>
          </a:p>
        </p:txBody>
      </p:sp>
      <p:sp>
        <p:nvSpPr>
          <p:cNvPr id="86" name="Down Arrow 85"/>
          <p:cNvSpPr/>
          <p:nvPr/>
        </p:nvSpPr>
        <p:spPr>
          <a:xfrm>
            <a:off x="838200" y="3991625"/>
            <a:ext cx="381000" cy="3517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07569"/>
            <a:ext cx="1978457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4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1" grpId="0"/>
      <p:bldP spid="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6F0-8699-4B89-BC9E-3636C08E012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25</a:t>
            </a:fld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235445" y="1327248"/>
            <a:ext cx="2622556" cy="2663789"/>
            <a:chOff x="4114800" y="1201916"/>
            <a:chExt cx="2884811" cy="2930167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121728" y="1293631"/>
              <a:ext cx="138545" cy="2286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499264" y="1293631"/>
              <a:ext cx="69273" cy="1143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87191" y="1350781"/>
              <a:ext cx="207818" cy="5715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189626" y="1293631"/>
              <a:ext cx="331409" cy="2286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569528" y="1350781"/>
              <a:ext cx="138545" cy="17145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876926" y="1382350"/>
              <a:ext cx="212146" cy="13988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255328" y="1219200"/>
              <a:ext cx="326449" cy="217306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632864" y="1293631"/>
              <a:ext cx="114733" cy="342901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121728" y="1636531"/>
              <a:ext cx="290080" cy="248609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90359" y="1715406"/>
              <a:ext cx="144864" cy="169733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962525" y="1636531"/>
              <a:ext cx="0" cy="2286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239390" y="1566858"/>
              <a:ext cx="297440" cy="336372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907232" y="1566858"/>
              <a:ext cx="74468" cy="336372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328064" y="1674631"/>
              <a:ext cx="69273" cy="1143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629400" y="1674631"/>
              <a:ext cx="36369" cy="254184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194464" y="2131831"/>
              <a:ext cx="69273" cy="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527406" y="2009290"/>
              <a:ext cx="207818" cy="1524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4881996" y="1979431"/>
              <a:ext cx="103909" cy="1524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279447" y="2055631"/>
              <a:ext cx="51956" cy="213623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638800" y="2055631"/>
              <a:ext cx="0" cy="106811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53596" y="1979431"/>
              <a:ext cx="103909" cy="183011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580510" y="1979431"/>
              <a:ext cx="283153" cy="289824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6611681" y="2424445"/>
              <a:ext cx="387930" cy="167378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306416" y="2436631"/>
              <a:ext cx="17318" cy="1524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5950528" y="2345454"/>
              <a:ext cx="138545" cy="83688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5566064" y="2436631"/>
              <a:ext cx="69273" cy="762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2912" y="2429142"/>
              <a:ext cx="121227" cy="45589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835235" y="2383554"/>
              <a:ext cx="311728" cy="205477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535632" y="2371993"/>
              <a:ext cx="34637" cy="303649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4230832" y="3198631"/>
              <a:ext cx="34637" cy="762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228359" y="3198631"/>
              <a:ext cx="173182" cy="762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255943" y="3808231"/>
              <a:ext cx="155865" cy="2286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648200" y="3808231"/>
              <a:ext cx="0" cy="1143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887191" y="3865381"/>
              <a:ext cx="207818" cy="5715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223596" y="3762378"/>
              <a:ext cx="105209" cy="274453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5598969" y="3922531"/>
              <a:ext cx="39831" cy="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5907232" y="3808231"/>
              <a:ext cx="107373" cy="280177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6651047" y="3865381"/>
              <a:ext cx="51956" cy="5715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277479" y="3922531"/>
              <a:ext cx="138545" cy="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6629400" y="3491026"/>
              <a:ext cx="0" cy="164805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6305550" y="3491026"/>
              <a:ext cx="0" cy="82402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74328" y="3491027"/>
              <a:ext cx="379268" cy="27135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5564332" y="3491026"/>
              <a:ext cx="34637" cy="41201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224896" y="3532227"/>
              <a:ext cx="103909" cy="41201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936547" y="3511626"/>
              <a:ext cx="51956" cy="144205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4648200" y="3429000"/>
              <a:ext cx="0" cy="222397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539096" y="3198631"/>
              <a:ext cx="103909" cy="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197494" y="3462229"/>
              <a:ext cx="129886" cy="121499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230615" y="2741431"/>
              <a:ext cx="30306" cy="138709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4229100" y="2265256"/>
              <a:ext cx="31173" cy="247575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4536497" y="2810785"/>
              <a:ext cx="51956" cy="69355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4876800" y="2810785"/>
              <a:ext cx="0" cy="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887191" y="3046231"/>
              <a:ext cx="207818" cy="3048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4820292" y="2675643"/>
              <a:ext cx="347663" cy="3048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5223596" y="2741431"/>
              <a:ext cx="77932" cy="104031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5566064" y="2793446"/>
              <a:ext cx="69273" cy="86694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5569528" y="3046231"/>
              <a:ext cx="138545" cy="2286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5874328" y="2810785"/>
              <a:ext cx="138545" cy="69355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5947064" y="3046231"/>
              <a:ext cx="69273" cy="2286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6376876" y="2836793"/>
              <a:ext cx="158683" cy="34677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6267409" y="3177812"/>
              <a:ext cx="148615" cy="1143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6691312" y="2802115"/>
              <a:ext cx="235960" cy="244116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6652780" y="3160531"/>
              <a:ext cx="94817" cy="38100"/>
            </a:xfrm>
            <a:prstGeom prst="straightConnector1">
              <a:avLst/>
            </a:prstGeom>
            <a:ln w="38100" cap="rnd" cmpd="sng">
              <a:prstDash val="solid"/>
              <a:miter lim="800000"/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121728" y="1201916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471985" y="1219200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9652" y="1219200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176837" y="1219200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524504" y="1219200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76926" y="1219200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34111" y="1219200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6581778" y="1219200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934200" y="1219200"/>
              <a:ext cx="0" cy="2912883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4121728" y="1208901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114800" y="1566859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114800" y="1928815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114800" y="2300289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114800" y="2667000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4114800" y="3033711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114800" y="3395667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114800" y="3762378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114800" y="4129089"/>
              <a:ext cx="2812472" cy="0"/>
            </a:xfrm>
            <a:prstGeom prst="line">
              <a:avLst/>
            </a:prstGeom>
            <a:ln w="38100" cap="rnd" cmpd="sng">
              <a:solidFill>
                <a:srgbClr val="26FF21"/>
              </a:solidFill>
              <a:prstDash val="solid"/>
              <a:miter lim="800000"/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2743200" y="1295401"/>
            <a:ext cx="533399" cy="539956"/>
            <a:chOff x="4114800" y="1092651"/>
            <a:chExt cx="2819400" cy="2667000"/>
          </a:xfrm>
        </p:grpSpPr>
        <p:cxnSp>
          <p:nvCxnSpPr>
            <p:cNvPr id="220" name="Straight Arrow Connector 219"/>
            <p:cNvCxnSpPr/>
            <p:nvPr/>
          </p:nvCxnSpPr>
          <p:spPr>
            <a:xfrm>
              <a:off x="4876800" y="2555260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4121728" y="1092651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4471985" y="1108364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4819652" y="1108364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176837" y="1108364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5524504" y="1108364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5876926" y="1108364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234111" y="1108364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581778" y="1108364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934200" y="1108364"/>
              <a:ext cx="0" cy="264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121728" y="1099001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4114800" y="1424417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4114800" y="1753468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114800" y="2091172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4114800" y="2424546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4114800" y="2757920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4114800" y="3086971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4114800" y="3420344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4114800" y="3759651"/>
              <a:ext cx="2812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0" name="Chart 289"/>
          <p:cNvGraphicFramePr/>
          <p:nvPr>
            <p:extLst>
              <p:ext uri="{D42A27DB-BD31-4B8C-83A1-F6EECF244321}">
                <p14:modId xmlns:p14="http://schemas.microsoft.com/office/powerpoint/2010/main" val="2362222946"/>
              </p:ext>
            </p:extLst>
          </p:nvPr>
        </p:nvGraphicFramePr>
        <p:xfrm>
          <a:off x="6306727" y="4159874"/>
          <a:ext cx="2209799" cy="2199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8160327" y="3121623"/>
            <a:ext cx="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473898" y="1659014"/>
            <a:ext cx="0" cy="1333503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792314" y="1674727"/>
            <a:ext cx="0" cy="1316182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108375" y="1674727"/>
            <a:ext cx="0" cy="1329172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433088" y="1674727"/>
            <a:ext cx="0" cy="1316182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749146" y="1674727"/>
            <a:ext cx="3" cy="1317790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473898" y="1665364"/>
            <a:ext cx="1275248" cy="0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467600" y="1990780"/>
            <a:ext cx="1281546" cy="1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467600" y="2319831"/>
            <a:ext cx="1278396" cy="0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467600" y="2657536"/>
            <a:ext cx="1281549" cy="1607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467600" y="2990909"/>
            <a:ext cx="1278396" cy="1608"/>
          </a:xfrm>
          <a:prstGeom prst="line">
            <a:avLst/>
          </a:prstGeom>
          <a:ln w="25400">
            <a:solidFill>
              <a:srgbClr val="26F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315200" y="1657347"/>
            <a:ext cx="0" cy="1466853"/>
          </a:xfrm>
          <a:prstGeom prst="line">
            <a:avLst/>
          </a:prstGeom>
          <a:ln w="25400">
            <a:solidFill>
              <a:srgbClr val="26FF2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315200" y="3124200"/>
            <a:ext cx="1546860" cy="1608"/>
          </a:xfrm>
          <a:prstGeom prst="line">
            <a:avLst/>
          </a:prstGeom>
          <a:ln w="25400">
            <a:solidFill>
              <a:srgbClr val="26FF2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7010400" y="2259701"/>
                <a:ext cx="304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259701"/>
                <a:ext cx="304800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7848600" y="3124200"/>
                <a:ext cx="304800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124200"/>
                <a:ext cx="304800" cy="2749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7724427" y="2351153"/>
                <a:ext cx="368013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27" y="2351153"/>
                <a:ext cx="368013" cy="291618"/>
              </a:xfrm>
              <a:prstGeom prst="rect">
                <a:avLst/>
              </a:prstGeom>
              <a:blipFill rotWithShape="1">
                <a:blip r:embed="rId5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/>
          <p:cNvCxnSpPr/>
          <p:nvPr/>
        </p:nvCxnSpPr>
        <p:spPr>
          <a:xfrm>
            <a:off x="2644140" y="1196340"/>
            <a:ext cx="0" cy="69235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369820" y="1435839"/>
                <a:ext cx="304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20" y="1435839"/>
                <a:ext cx="304800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/>
          <p:cNvCxnSpPr/>
          <p:nvPr/>
        </p:nvCxnSpPr>
        <p:spPr>
          <a:xfrm>
            <a:off x="3489267" y="1886120"/>
            <a:ext cx="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644140" y="1888697"/>
            <a:ext cx="773430" cy="80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2876550" y="1896606"/>
                <a:ext cx="304800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50" y="1896606"/>
                <a:ext cx="304800" cy="27494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2848876" y="1432994"/>
                <a:ext cx="311765" cy="241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90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76" y="1432994"/>
                <a:ext cx="311765" cy="241733"/>
              </a:xfrm>
              <a:prstGeom prst="rect">
                <a:avLst/>
              </a:prstGeom>
              <a:blipFill rotWithShape="1">
                <a:blip r:embed="rId8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2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Conventional cell histogram 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132827387"/>
              </p:ext>
            </p:extLst>
          </p:nvPr>
        </p:nvGraphicFramePr>
        <p:xfrm>
          <a:off x="6834534" y="1479168"/>
          <a:ext cx="2298036" cy="187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143000" y="2209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Cell</a:t>
            </a:r>
          </a:p>
          <a:p>
            <a:pPr algn="ctr"/>
            <a:r>
              <a:rPr lang="en-US" sz="1200"/>
              <a:t>(8 x 8 </a:t>
            </a:r>
            <a:r>
              <a:rPr lang="en-US" sz="1200" smtClean="0"/>
              <a:t>pixels)</a:t>
            </a:r>
            <a:endParaRPr lang="en-US" sz="1200"/>
          </a:p>
        </p:txBody>
      </p:sp>
      <p:grpSp>
        <p:nvGrpSpPr>
          <p:cNvPr id="63" name="Group 62"/>
          <p:cNvGrpSpPr/>
          <p:nvPr/>
        </p:nvGrpSpPr>
        <p:grpSpPr>
          <a:xfrm>
            <a:off x="152400" y="1451429"/>
            <a:ext cx="1899233" cy="1519563"/>
            <a:chOff x="2667000" y="1600200"/>
            <a:chExt cx="5173373" cy="3276576"/>
          </a:xfrm>
        </p:grpSpPr>
        <p:grpSp>
          <p:nvGrpSpPr>
            <p:cNvPr id="64" name="Group 63"/>
            <p:cNvGrpSpPr/>
            <p:nvPr/>
          </p:nvGrpSpPr>
          <p:grpSpPr>
            <a:xfrm>
              <a:off x="2667000" y="1600200"/>
              <a:ext cx="5173373" cy="3276576"/>
              <a:chOff x="609600" y="1066800"/>
              <a:chExt cx="1663939" cy="1164119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1066800"/>
                <a:ext cx="583766" cy="1164119"/>
              </a:xfrm>
              <a:prstGeom prst="rect">
                <a:avLst/>
              </a:prstGeom>
            </p:spPr>
          </p:pic>
          <p:cxnSp>
            <p:nvCxnSpPr>
              <p:cNvPr id="67" name="Straight Connector 66"/>
              <p:cNvCxnSpPr/>
              <p:nvPr/>
            </p:nvCxnSpPr>
            <p:spPr>
              <a:xfrm flipV="1">
                <a:off x="1115732" y="1648859"/>
                <a:ext cx="1157807" cy="213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/>
            <p:nvPr/>
          </p:nvCxnSpPr>
          <p:spPr>
            <a:xfrm flipV="1">
              <a:off x="4033431" y="1647252"/>
              <a:ext cx="2007066" cy="1980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895600" y="2286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Cell gradient vectors</a:t>
            </a:r>
            <a:endParaRPr lang="en-US" sz="1200"/>
          </a:p>
        </p:txBody>
      </p:sp>
      <p:grpSp>
        <p:nvGrpSpPr>
          <p:cNvPr id="181" name="Group 180"/>
          <p:cNvGrpSpPr/>
          <p:nvPr/>
        </p:nvGrpSpPr>
        <p:grpSpPr>
          <a:xfrm>
            <a:off x="4114800" y="960766"/>
            <a:ext cx="2698441" cy="2518376"/>
            <a:chOff x="1919885" y="3352800"/>
            <a:chExt cx="2698441" cy="2518376"/>
          </a:xfrm>
        </p:grpSpPr>
        <p:grpSp>
          <p:nvGrpSpPr>
            <p:cNvPr id="24" name="Group 23"/>
            <p:cNvGrpSpPr/>
            <p:nvPr/>
          </p:nvGrpSpPr>
          <p:grpSpPr>
            <a:xfrm>
              <a:off x="1919885" y="3352800"/>
              <a:ext cx="2698441" cy="2518376"/>
              <a:chOff x="2374434" y="329893"/>
              <a:chExt cx="5953330" cy="5477093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849650" y="5011614"/>
                <a:ext cx="5207796" cy="0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54" idx="3"/>
              </p:cNvCxnSpPr>
              <p:nvPr/>
            </p:nvCxnSpPr>
            <p:spPr>
              <a:xfrm flipH="1" flipV="1">
                <a:off x="3351361" y="533403"/>
                <a:ext cx="5024" cy="47824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624026" y="5005690"/>
                    <a:ext cx="1198312" cy="8012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026" y="5005690"/>
                    <a:ext cx="1198312" cy="80129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374434" y="2249993"/>
                    <a:ext cx="1198312" cy="85950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4434" y="2249993"/>
                    <a:ext cx="1198312" cy="85950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Connector 31"/>
              <p:cNvCxnSpPr/>
              <p:nvPr/>
            </p:nvCxnSpPr>
            <p:spPr>
              <a:xfrm flipH="1">
                <a:off x="4820991" y="1240890"/>
                <a:ext cx="2305085" cy="9237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771694" y="1240890"/>
                <a:ext cx="1354380" cy="27960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251247" y="1264631"/>
                    <a:ext cx="930355" cy="7873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247" y="1264631"/>
                    <a:ext cx="930355" cy="78738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051161" y="3177656"/>
                    <a:ext cx="930355" cy="7873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1161" y="3177656"/>
                    <a:ext cx="930355" cy="78738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357161" y="533400"/>
                    <a:ext cx="930355" cy="7873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161" y="533400"/>
                    <a:ext cx="930355" cy="78738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V="1">
                <a:off x="3352800" y="5020314"/>
                <a:ext cx="3821733" cy="0"/>
              </a:xfrm>
              <a:prstGeom prst="straightConnector1">
                <a:avLst/>
              </a:prstGeom>
              <a:ln w="25400" cmpd="sng">
                <a:solidFill>
                  <a:srgbClr val="00B0F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3352800" y="1232569"/>
                <a:ext cx="12620" cy="376813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521339" y="329893"/>
                    <a:ext cx="765586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9" y="329893"/>
                    <a:ext cx="765586" cy="72569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590798" y="4952999"/>
                    <a:ext cx="765587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𝑶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799" y="4952999"/>
                    <a:ext cx="765588" cy="40009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c 54"/>
              <p:cNvSpPr/>
              <p:nvPr/>
            </p:nvSpPr>
            <p:spPr>
              <a:xfrm>
                <a:off x="3124199" y="4191000"/>
                <a:ext cx="1214587" cy="1600200"/>
              </a:xfrm>
              <a:prstGeom prst="arc">
                <a:avLst>
                  <a:gd name="adj1" fmla="val 16378868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4360292" y="4372285"/>
                <a:ext cx="743464" cy="939468"/>
              </a:xfrm>
              <a:prstGeom prst="arc">
                <a:avLst>
                  <a:gd name="adj1" fmla="val 17115864"/>
                  <a:gd name="adj2" fmla="val 1406571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8728" y="3749372"/>
                    <a:ext cx="805995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8728" y="3749372"/>
                    <a:ext cx="805995" cy="725696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8333" r="-1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091716" y="4254925"/>
                    <a:ext cx="805995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1716" y="4254925"/>
                    <a:ext cx="805995" cy="72569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562178" y="5000699"/>
                    <a:ext cx="765586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178" y="5000699"/>
                    <a:ext cx="765586" cy="72569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Connector 84"/>
            <p:cNvCxnSpPr/>
            <p:nvPr/>
          </p:nvCxnSpPr>
          <p:spPr>
            <a:xfrm flipV="1">
              <a:off x="2362200" y="4191000"/>
              <a:ext cx="655386" cy="1301310"/>
            </a:xfrm>
            <a:prstGeom prst="line">
              <a:avLst/>
            </a:prstGeom>
            <a:ln w="25400">
              <a:solidFill>
                <a:srgbClr val="00B05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362200" y="3760371"/>
              <a:ext cx="1703973" cy="172602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2362200" y="5046002"/>
              <a:ext cx="1087094" cy="440398"/>
            </a:xfrm>
            <a:prstGeom prst="line">
              <a:avLst/>
            </a:prstGeom>
            <a:ln w="25400" cmpd="sng">
              <a:solidFill>
                <a:srgbClr val="C0000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379776" y="1477482"/>
            <a:ext cx="673512" cy="732318"/>
            <a:chOff x="713509" y="1295400"/>
            <a:chExt cx="2563091" cy="2663789"/>
          </a:xfrm>
        </p:grpSpPr>
        <p:grpSp>
          <p:nvGrpSpPr>
            <p:cNvPr id="89" name="Group 88"/>
            <p:cNvGrpSpPr/>
            <p:nvPr/>
          </p:nvGrpSpPr>
          <p:grpSpPr>
            <a:xfrm>
              <a:off x="713509" y="1295400"/>
              <a:ext cx="2563091" cy="2663789"/>
              <a:chOff x="4114800" y="1201916"/>
              <a:chExt cx="2819400" cy="2930167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4876800" y="2810785"/>
                <a:ext cx="0" cy="0"/>
              </a:xfrm>
              <a:prstGeom prst="straightConnector1">
                <a:avLst/>
              </a:prstGeom>
              <a:ln w="1524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121728" y="1201916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471985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819652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176837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524504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876926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34111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81778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934200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121728" y="1208901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114800" y="1566859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114800" y="1928815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114800" y="2300289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114800" y="2667000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114800" y="3033711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114800" y="3395667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114800" y="3762378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114800" y="4129089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>
              <a:off x="1038223" y="1618444"/>
              <a:ext cx="0" cy="346363"/>
            </a:xfrm>
            <a:prstGeom prst="line">
              <a:avLst/>
            </a:prstGeom>
            <a:ln w="1524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035868" y="1956217"/>
              <a:ext cx="316061" cy="0"/>
            </a:xfrm>
            <a:prstGeom prst="line">
              <a:avLst/>
            </a:prstGeom>
            <a:ln w="1524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38223" y="1627166"/>
              <a:ext cx="316061" cy="0"/>
            </a:xfrm>
            <a:prstGeom prst="line">
              <a:avLst/>
            </a:prstGeom>
            <a:ln w="1524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51929" y="1622403"/>
              <a:ext cx="0" cy="346363"/>
            </a:xfrm>
            <a:prstGeom prst="line">
              <a:avLst/>
            </a:prstGeom>
            <a:ln w="1524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Curved Connector 116"/>
          <p:cNvCxnSpPr/>
          <p:nvPr/>
        </p:nvCxnSpPr>
        <p:spPr>
          <a:xfrm flipV="1">
            <a:off x="1557988" y="1453262"/>
            <a:ext cx="1458605" cy="16217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2891488" y="1295400"/>
            <a:ext cx="994712" cy="978678"/>
            <a:chOff x="713509" y="1295400"/>
            <a:chExt cx="2563091" cy="2663789"/>
          </a:xfrm>
        </p:grpSpPr>
        <p:grpSp>
          <p:nvGrpSpPr>
            <p:cNvPr id="149" name="Group 148"/>
            <p:cNvGrpSpPr/>
            <p:nvPr/>
          </p:nvGrpSpPr>
          <p:grpSpPr>
            <a:xfrm>
              <a:off x="713509" y="1295400"/>
              <a:ext cx="2563091" cy="2663789"/>
              <a:chOff x="4114800" y="1201916"/>
              <a:chExt cx="2819400" cy="2930167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>
                <a:off x="4876800" y="2810785"/>
                <a:ext cx="0" cy="0"/>
              </a:xfrm>
              <a:prstGeom prst="straightConnector1">
                <a:avLst/>
              </a:prstGeom>
              <a:ln w="1524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121728" y="1201916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471985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819652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176837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5524504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5876926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234111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581778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934200" y="1219200"/>
                <a:ext cx="0" cy="2912883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121728" y="1208901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114800" y="1566859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114800" y="1928815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4114800" y="2300289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114800" y="2667000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114800" y="3033711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114800" y="3395667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114800" y="3762378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114800" y="4129089"/>
                <a:ext cx="2812472" cy="0"/>
              </a:xfrm>
              <a:prstGeom prst="line">
                <a:avLst/>
              </a:prstGeom>
              <a:ln w="15240">
                <a:solidFill>
                  <a:srgbClr val="26FF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Straight Connector 149"/>
            <p:cNvCxnSpPr/>
            <p:nvPr/>
          </p:nvCxnSpPr>
          <p:spPr>
            <a:xfrm>
              <a:off x="1038223" y="1618444"/>
              <a:ext cx="0" cy="346363"/>
            </a:xfrm>
            <a:prstGeom prst="line">
              <a:avLst/>
            </a:prstGeom>
            <a:ln w="1524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035868" y="1956217"/>
              <a:ext cx="316061" cy="0"/>
            </a:xfrm>
            <a:prstGeom prst="line">
              <a:avLst/>
            </a:prstGeom>
            <a:ln w="1524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038223" y="1627166"/>
              <a:ext cx="316061" cy="0"/>
            </a:xfrm>
            <a:prstGeom prst="line">
              <a:avLst/>
            </a:prstGeom>
            <a:ln w="1524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351929" y="1622403"/>
              <a:ext cx="0" cy="346363"/>
            </a:xfrm>
            <a:prstGeom prst="line">
              <a:avLst/>
            </a:prstGeom>
            <a:ln w="1524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/>
          <p:nvPr/>
        </p:nvCxnSpPr>
        <p:spPr>
          <a:xfrm flipV="1">
            <a:off x="3037164" y="1368339"/>
            <a:ext cx="142822" cy="16984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2257425" y="1473250"/>
                <a:ext cx="318339" cy="498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1473250"/>
                <a:ext cx="318339" cy="498342"/>
              </a:xfrm>
              <a:prstGeom prst="rect">
                <a:avLst/>
              </a:prstGeom>
              <a:blipFill rotWithShape="1">
                <a:blip r:embed="rId16"/>
                <a:stretch>
                  <a:fillRect r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2133600" y="1205208"/>
                <a:ext cx="5361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/>
                            </a:rPr>
                            <m:t>1 0 1</m:t>
                          </m:r>
                        </m:e>
                      </m:d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205208"/>
                <a:ext cx="536141" cy="246221"/>
              </a:xfrm>
              <a:prstGeom prst="rect">
                <a:avLst/>
              </a:prstGeom>
              <a:blipFill rotWithShape="1">
                <a:blip r:embed="rId17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urved Connector 112"/>
          <p:cNvCxnSpPr/>
          <p:nvPr/>
        </p:nvCxnSpPr>
        <p:spPr>
          <a:xfrm>
            <a:off x="5644209" y="2736109"/>
            <a:ext cx="1518591" cy="13061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>
            <a:off x="5271248" y="1879576"/>
            <a:ext cx="2133600" cy="82031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06223" y="3733800"/>
                <a:ext cx="1303577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23" y="3733800"/>
                <a:ext cx="1303577" cy="6096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2974975" y="3733800"/>
                <a:ext cx="1292225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mtClean="0">
                    <a:solidFill>
                      <a:srgbClr val="00B0F0"/>
                    </a:solidFill>
                  </a:rPr>
                  <a:t>  </a:t>
                </a:r>
                <a:endParaRPr lang="en-US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975" y="3733800"/>
                <a:ext cx="1292225" cy="6096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029200" y="3733800"/>
                <a:ext cx="1330181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3800"/>
                <a:ext cx="1330181" cy="60960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7162802" y="3733800"/>
                <a:ext cx="1371598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2" y="3733800"/>
                <a:ext cx="1371598" cy="6096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>
            <a:stCxn id="39" idx="3"/>
            <a:endCxn id="123" idx="1"/>
          </p:cNvCxnSpPr>
          <p:nvPr/>
        </p:nvCxnSpPr>
        <p:spPr>
          <a:xfrm>
            <a:off x="2209800" y="4038600"/>
            <a:ext cx="76517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3" idx="3"/>
            <a:endCxn id="124" idx="1"/>
          </p:cNvCxnSpPr>
          <p:nvPr/>
        </p:nvCxnSpPr>
        <p:spPr>
          <a:xfrm>
            <a:off x="4267200" y="4038600"/>
            <a:ext cx="7620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4" idx="3"/>
            <a:endCxn id="125" idx="1"/>
          </p:cNvCxnSpPr>
          <p:nvPr/>
        </p:nvCxnSpPr>
        <p:spPr>
          <a:xfrm>
            <a:off x="6359381" y="4038600"/>
            <a:ext cx="803421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4386377" y="4038600"/>
            <a:ext cx="253886" cy="6096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2336914" y="4038600"/>
            <a:ext cx="253886" cy="6096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6553200" y="4038600"/>
            <a:ext cx="253886" cy="6096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492368" y="4648200"/>
            <a:ext cx="1631832" cy="1143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Difference pixel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429000" y="4648200"/>
            <a:ext cx="1989150" cy="1143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Gradient </a:t>
            </a:r>
            <a:r>
              <a:rPr lang="en-US" sz="1600" smtClean="0"/>
              <a:t>(magnitude and angle)</a:t>
            </a:r>
            <a:endParaRPr lang="en-US" sz="1600"/>
          </a:p>
        </p:txBody>
      </p:sp>
      <p:sp>
        <p:nvSpPr>
          <p:cNvPr id="147" name="Oval 146"/>
          <p:cNvSpPr/>
          <p:nvPr/>
        </p:nvSpPr>
        <p:spPr>
          <a:xfrm>
            <a:off x="5791200" y="4648200"/>
            <a:ext cx="1600200" cy="1143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Voting bin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592021" y="3670672"/>
                <a:ext cx="11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2021" y="3670672"/>
                <a:ext cx="1184042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17987" y="3145203"/>
                <a:ext cx="877613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>
                    <a:solidFill>
                      <a:srgbClr val="00B0F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987" y="3145203"/>
                <a:ext cx="877613" cy="438582"/>
              </a:xfrm>
              <a:prstGeom prst="rect">
                <a:avLst/>
              </a:prstGeom>
              <a:blipFill rotWithShape="1">
                <a:blip r:embed="rId2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80231" y="3227535"/>
                <a:ext cx="98353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31" y="3227535"/>
                <a:ext cx="983538" cy="402931"/>
              </a:xfrm>
              <a:prstGeom prst="rect">
                <a:avLst/>
              </a:prstGeom>
              <a:blipFill rotWithShape="1">
                <a:blip r:embed="rId2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30883" y="3263176"/>
                <a:ext cx="1196802" cy="437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83" y="3263176"/>
                <a:ext cx="1196802" cy="43755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7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46" grpId="0" animBg="1"/>
      <p:bldP spid="1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27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3388" y="1143000"/>
            <a:ext cx="175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Look-up table</a:t>
            </a:r>
            <a:endParaRPr lang="en-US"/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8610600" y="2213123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Kadota2009, 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Peker2011 use </a:t>
            </a:r>
            <a:r>
              <a:rPr lang="en-US" sz="2400" b="1" smtClean="0"/>
              <a:t>Look-up table </a:t>
            </a:r>
            <a:r>
              <a:rPr lang="en-US" sz="2400" smtClean="0"/>
              <a:t>for fast calculation.</a:t>
            </a:r>
          </a:p>
          <a:p>
            <a:pPr algn="ctr"/>
            <a:r>
              <a:rPr lang="en-US" sz="2400"/>
              <a:t>But LUT </a:t>
            </a:r>
            <a:r>
              <a:rPr lang="en-US" sz="2400" smtClean="0"/>
              <a:t>requires </a:t>
            </a:r>
            <a:r>
              <a:rPr lang="en-US" sz="2400"/>
              <a:t>very high areas </a:t>
            </a:r>
            <a:r>
              <a:rPr lang="en-US" sz="2400" smtClean="0"/>
              <a:t>cost.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752883" y="1252425"/>
                <a:ext cx="2238717" cy="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883" y="1252425"/>
                <a:ext cx="2238717" cy="411010"/>
              </a:xfrm>
              <a:prstGeom prst="rect">
                <a:avLst/>
              </a:prstGeom>
              <a:blipFill rotWithShape="1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109536" y="1143000"/>
                <a:ext cx="47244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1600" i="1" smtClean="0">
                          <a:latin typeface="Cambria Math"/>
                        </a:rPr>
                        <m:t>≈</m:t>
                      </m:r>
                      <m:r>
                        <a:rPr lang="en-US" sz="1600" i="1" smtClean="0">
                          <a:latin typeface="Cambria Math"/>
                        </a:rPr>
                        <m:t>𝑚𝑎𝑥</m:t>
                      </m:r>
                      <m:r>
                        <a:rPr lang="en-US" sz="1600" i="1" smtClean="0">
                          <a:latin typeface="Cambria Math"/>
                        </a:rPr>
                        <m:t>((0.875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</a:rPr>
                        <m:t>+0</m:t>
                      </m:r>
                      <m:r>
                        <a:rPr lang="en-US" sz="1600" i="1">
                          <a:latin typeface="Cambria Math"/>
                        </a:rPr>
                        <m:t>.5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36" y="1143000"/>
                <a:ext cx="4724400" cy="370294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2438400" y="1568702"/>
                <a:ext cx="2590800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1600" i="1" smtClean="0"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568702"/>
                <a:ext cx="2590800" cy="512448"/>
              </a:xfrm>
              <a:prstGeom prst="rect">
                <a:avLst/>
              </a:prstGeom>
              <a:blipFill rotWithShape="1"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945311" y="2133600"/>
                <a:ext cx="3429000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600" i="1">
                              <a:latin typeface="Cambria Math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𝑚𝑖𝑛</m:t>
                      </m:r>
                      <m:r>
                        <a:rPr lang="en-US" sz="1600" b="0" i="1" smtClean="0">
                          <a:latin typeface="Cambria Math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11" y="2133600"/>
                <a:ext cx="3429000" cy="658898"/>
              </a:xfrm>
              <a:prstGeom prst="rect">
                <a:avLst/>
              </a:prstGeom>
              <a:blipFill rotWithShape="1"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 Box 112"/>
          <p:cNvSpPr txBox="1">
            <a:spLocks noChangeArrowheads="1"/>
          </p:cNvSpPr>
          <p:nvPr/>
        </p:nvSpPr>
        <p:spPr bwMode="auto">
          <a:xfrm>
            <a:off x="8606481" y="3737123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/>
              <a:t>Chen2013, Hsiao2016 used </a:t>
            </a:r>
            <a:r>
              <a:rPr lang="en-US" sz="2400" b="1" smtClean="0"/>
              <a:t>SRA</a:t>
            </a:r>
            <a:r>
              <a:rPr lang="en-US" sz="2400" smtClean="0"/>
              <a:t> </a:t>
            </a:r>
            <a:r>
              <a:rPr lang="en-US" smtClean="0"/>
              <a:t>(Square </a:t>
            </a:r>
            <a:r>
              <a:rPr lang="en-US"/>
              <a:t>root approximation </a:t>
            </a:r>
            <a:r>
              <a:rPr lang="en-US" smtClean="0"/>
              <a:t>technique).</a:t>
            </a:r>
          </a:p>
          <a:p>
            <a:pPr algn="ctr"/>
            <a:r>
              <a:rPr lang="en-US" sz="2400"/>
              <a:t>However, </a:t>
            </a:r>
            <a:r>
              <a:rPr lang="en-US" sz="2400" smtClean="0"/>
              <a:t>this model reduce </a:t>
            </a:r>
            <a:r>
              <a:rPr lang="en-US" sz="2400"/>
              <a:t>the accuracy </a:t>
            </a:r>
            <a:r>
              <a:rPr lang="en-US" sz="2400" smtClean="0"/>
              <a:t>level.</a:t>
            </a:r>
            <a:endParaRPr lang="en-US" sz="2400"/>
          </a:p>
        </p:txBody>
      </p:sp>
      <p:sp>
        <p:nvSpPr>
          <p:cNvPr id="137" name="Text Box 112"/>
          <p:cNvSpPr txBox="1">
            <a:spLocks noChangeArrowheads="1"/>
          </p:cNvSpPr>
          <p:nvPr/>
        </p:nvSpPr>
        <p:spPr bwMode="auto">
          <a:xfrm>
            <a:off x="8610600" y="3127523"/>
            <a:ext cx="9001125" cy="463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/>
              <a:t>Landola2016, Suleiman2016 </a:t>
            </a:r>
            <a:r>
              <a:rPr lang="en-US" sz="2400" smtClean="0"/>
              <a:t>use </a:t>
            </a:r>
            <a:r>
              <a:rPr lang="en-US" sz="2400" b="1" smtClean="0"/>
              <a:t>L1-norm</a:t>
            </a:r>
            <a:r>
              <a:rPr lang="en-US" sz="2400" smtClean="0"/>
              <a:t> </a:t>
            </a:r>
            <a:r>
              <a:rPr lang="en-US" sz="2400"/>
              <a:t>instead of </a:t>
            </a:r>
            <a:r>
              <a:rPr lang="en-US" sz="2400" smtClean="0"/>
              <a:t>L2-norm.</a:t>
            </a:r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152400" y="1106903"/>
            <a:ext cx="1881781" cy="1356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64889" y="1066800"/>
            <a:ext cx="3935911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29083" y="1078832"/>
            <a:ext cx="2086317" cy="116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52400" y="2749077"/>
            <a:ext cx="1905000" cy="1670523"/>
            <a:chOff x="152400" y="2368077"/>
            <a:chExt cx="1905000" cy="1670523"/>
          </a:xfrm>
        </p:grpSpPr>
        <p:sp>
          <p:nvSpPr>
            <p:cNvPr id="139" name="TextBox 138"/>
            <p:cNvSpPr txBox="1"/>
            <p:nvPr/>
          </p:nvSpPr>
          <p:spPr>
            <a:xfrm>
              <a:off x="366541" y="3566086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Cordict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2400" y="2368077"/>
              <a:ext cx="1905000" cy="1670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07" y="2368079"/>
              <a:ext cx="1727692" cy="1209385"/>
            </a:xfrm>
            <a:prstGeom prst="rect">
              <a:avLst/>
            </a:prstGeom>
          </p:spPr>
        </p:pic>
      </p:grpSp>
      <p:sp>
        <p:nvSpPr>
          <p:cNvPr id="175" name="TextBox 174"/>
          <p:cNvSpPr txBox="1"/>
          <p:nvPr/>
        </p:nvSpPr>
        <p:spPr>
          <a:xfrm>
            <a:off x="7010400" y="1721293"/>
            <a:ext cx="147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L1-Norm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29083" y="2514600"/>
            <a:ext cx="2086317" cy="1236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33936" y="2667000"/>
                <a:ext cx="20846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 Bin’s </a:t>
                </a:r>
                <a:r>
                  <a:rPr lang="en-US"/>
                  <a:t>boundary angles, </a:t>
                </a:r>
                <a:r>
                  <a:rPr lang="en-US" smtClean="0"/>
                  <a:t>determinate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936" y="2667000"/>
                <a:ext cx="2084683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1754" t="-3311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 Box 112"/>
          <p:cNvSpPr txBox="1">
            <a:spLocks noChangeArrowheads="1"/>
          </p:cNvSpPr>
          <p:nvPr/>
        </p:nvSpPr>
        <p:spPr bwMode="auto">
          <a:xfrm>
            <a:off x="8601075" y="5708354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Takaghi2013 used </a:t>
            </a:r>
            <a:r>
              <a:rPr lang="en-US" sz="2400" b="1" smtClean="0"/>
              <a:t>CORDIC</a:t>
            </a:r>
            <a:r>
              <a:rPr lang="en-US" sz="2400" smtClean="0"/>
              <a:t>  </a:t>
            </a:r>
            <a:r>
              <a:rPr lang="en-US" sz="2400"/>
              <a:t>to avoid high </a:t>
            </a:r>
            <a:r>
              <a:rPr lang="en-US" sz="2400" smtClean="0"/>
              <a:t>memory. </a:t>
            </a:r>
          </a:p>
          <a:p>
            <a:pPr algn="ctr"/>
            <a:r>
              <a:rPr lang="en-US" sz="2400" smtClean="0"/>
              <a:t>But CORDICT require more time.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 Box 112"/>
              <p:cNvSpPr txBox="1">
                <a:spLocks noChangeArrowheads="1"/>
              </p:cNvSpPr>
              <p:nvPr/>
            </p:nvSpPr>
            <p:spPr bwMode="auto">
              <a:xfrm>
                <a:off x="2438400" y="3276600"/>
                <a:ext cx="2362200" cy="815161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smtClean="0"/>
                  <a:t> </a:t>
                </a:r>
              </a:p>
            </p:txBody>
          </p:sp>
        </mc:Choice>
        <mc:Fallback xmlns="">
          <p:sp>
            <p:nvSpPr>
              <p:cNvPr id="183" name="Text 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3276600"/>
                <a:ext cx="2362200" cy="815161"/>
              </a:xfrm>
              <a:prstGeom prst="rect">
                <a:avLst/>
              </a:prstGeom>
              <a:blipFill rotWithShape="1">
                <a:blip r:embed="rId9"/>
                <a:stretch>
                  <a:fillRect b="-1504"/>
                </a:stretch>
              </a:blip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0" y="42824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rgbClr val="00B0F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rgbClr val="00B0F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867400" y="4282440"/>
                  <a:ext cx="25908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140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rgbClr val="C00000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rgbClr val="C0000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mtClean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282440"/>
                  <a:ext cx="2590800" cy="134112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6096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53000" y="3340443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𝑚</m:t>
                    </m:r>
                    <m:r>
                      <a:rPr lang="en-US" i="1" smtClean="0">
                        <a:latin typeface="Cambria Math"/>
                      </a:rPr>
                      <m:t>, 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is constant</a:t>
                </a:r>
                <a:endParaRPr lang="en-US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340443"/>
                <a:ext cx="990600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5556" t="-4717" r="-493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Rectangle 207"/>
          <p:cNvSpPr/>
          <p:nvPr/>
        </p:nvSpPr>
        <p:spPr>
          <a:xfrm>
            <a:off x="2438400" y="3239401"/>
            <a:ext cx="3962400" cy="85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 Box 112"/>
          <p:cNvSpPr txBox="1">
            <a:spLocks noChangeArrowheads="1"/>
          </p:cNvSpPr>
          <p:nvPr/>
        </p:nvSpPr>
        <p:spPr bwMode="auto">
          <a:xfrm>
            <a:off x="8610600" y="6781800"/>
            <a:ext cx="9001125" cy="463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/>
              <a:t> </a:t>
            </a:r>
            <a:r>
              <a:rPr lang="en-US" sz="2400" smtClean="0"/>
              <a:t>Fixed </a:t>
            </a:r>
            <a:r>
              <a:rPr lang="en-US" sz="2400"/>
              <a:t>weight for </a:t>
            </a:r>
            <a:r>
              <a:rPr lang="en-US" sz="2400" smtClean="0"/>
              <a:t>voting: reduce accuracy.</a:t>
            </a:r>
            <a:endParaRPr lang="en-US" sz="2400"/>
          </a:p>
        </p:txBody>
      </p:sp>
      <p:sp>
        <p:nvSpPr>
          <p:cNvPr id="47" name="Oval 46"/>
          <p:cNvSpPr/>
          <p:nvPr/>
        </p:nvSpPr>
        <p:spPr>
          <a:xfrm>
            <a:off x="3124200" y="4267200"/>
            <a:ext cx="2224677" cy="7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3109323" y="4890655"/>
            <a:ext cx="2224677" cy="7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943600" y="4038600"/>
            <a:ext cx="2447145" cy="7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766340" y="4389614"/>
            <a:ext cx="2691860" cy="1325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3071223" y="4876800"/>
            <a:ext cx="2338977" cy="824345"/>
          </a:xfrm>
          <a:prstGeom prst="mathMultiply">
            <a:avLst>
              <a:gd name="adj1" fmla="val 4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 Box 112"/>
          <p:cNvSpPr txBox="1">
            <a:spLocks noChangeArrowheads="1"/>
          </p:cNvSpPr>
          <p:nvPr/>
        </p:nvSpPr>
        <p:spPr bwMode="auto">
          <a:xfrm>
            <a:off x="8610600" y="990600"/>
            <a:ext cx="9001125" cy="463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This phase very complex, some researches opmtimized it.</a:t>
            </a:r>
            <a:endParaRPr lang="en-US" sz="2400"/>
          </a:p>
        </p:txBody>
      </p:sp>
      <p:grpSp>
        <p:nvGrpSpPr>
          <p:cNvPr id="61" name="Group 60"/>
          <p:cNvGrpSpPr/>
          <p:nvPr/>
        </p:nvGrpSpPr>
        <p:grpSpPr>
          <a:xfrm>
            <a:off x="457200" y="1472514"/>
            <a:ext cx="1119447" cy="950499"/>
            <a:chOff x="650234" y="1383583"/>
            <a:chExt cx="1119447" cy="950499"/>
          </a:xfrm>
        </p:grpSpPr>
        <p:grpSp>
          <p:nvGrpSpPr>
            <p:cNvPr id="231" name="Group 230"/>
            <p:cNvGrpSpPr/>
            <p:nvPr/>
          </p:nvGrpSpPr>
          <p:grpSpPr>
            <a:xfrm>
              <a:off x="1023614" y="1457930"/>
              <a:ext cx="533399" cy="539956"/>
              <a:chOff x="4114800" y="1092651"/>
              <a:chExt cx="2819400" cy="2667000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>
                <a:off x="4876800" y="2555260"/>
                <a:ext cx="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121728" y="1092651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471985" y="1108364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819652" y="1108364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5176837" y="1108364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5524504" y="1108364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5876926" y="1108364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6234111" y="1108364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581778" y="1108364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934200" y="1108364"/>
                <a:ext cx="0" cy="26480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121728" y="1099001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114800" y="1424417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4114800" y="1753468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4114800" y="2091172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4114800" y="2424546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4114800" y="2757920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114800" y="3086971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114800" y="3420344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114800" y="3759651"/>
                <a:ext cx="2812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1" name="Straight Connector 250"/>
            <p:cNvCxnSpPr/>
            <p:nvPr/>
          </p:nvCxnSpPr>
          <p:spPr>
            <a:xfrm>
              <a:off x="924554" y="1383583"/>
              <a:ext cx="0" cy="692357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650234" y="1598368"/>
                  <a:ext cx="304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/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34" y="1598368"/>
                  <a:ext cx="304800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/>
            <p:nvPr/>
          </p:nvCxnSpPr>
          <p:spPr>
            <a:xfrm>
              <a:off x="1769681" y="2048649"/>
              <a:ext cx="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924554" y="2075940"/>
              <a:ext cx="773430" cy="80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/>
                <p:cNvSpPr txBox="1"/>
                <p:nvPr/>
              </p:nvSpPr>
              <p:spPr>
                <a:xfrm>
                  <a:off x="1156964" y="2059135"/>
                  <a:ext cx="304800" cy="274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100"/>
                </a:p>
              </p:txBody>
            </p:sp>
          </mc:Choice>
          <mc:Fallback xmlns="">
            <p:sp>
              <p:nvSpPr>
                <p:cNvPr id="255" name="TextBox 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64" y="2059135"/>
                  <a:ext cx="304800" cy="27494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/>
                <p:cNvSpPr txBox="1"/>
                <p:nvPr/>
              </p:nvSpPr>
              <p:spPr>
                <a:xfrm>
                  <a:off x="1129290" y="1595523"/>
                  <a:ext cx="311765" cy="241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oMath>
                    </m:oMathPara>
                  </a14:m>
                  <a:endParaRPr lang="en-US" sz="900"/>
                </a:p>
              </p:txBody>
            </p:sp>
          </mc:Choice>
          <mc:Fallback xmlns="">
            <p:sp>
              <p:nvSpPr>
                <p:cNvPr id="256" name="TextBox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290" y="1595523"/>
                  <a:ext cx="311765" cy="24173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7" name="Text Box 112"/>
          <p:cNvSpPr txBox="1">
            <a:spLocks noChangeArrowheads="1"/>
          </p:cNvSpPr>
          <p:nvPr/>
        </p:nvSpPr>
        <p:spPr bwMode="auto">
          <a:xfrm>
            <a:off x="8610600" y="1596877"/>
            <a:ext cx="9001125" cy="463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First, </a:t>
            </a:r>
            <a:r>
              <a:rPr lang="en-US" sz="2400"/>
              <a:t>gradient </a:t>
            </a:r>
            <a:r>
              <a:rPr lang="en-US" sz="2400" smtClean="0"/>
              <a:t>magitude calculation: </a:t>
            </a:r>
            <a:r>
              <a:rPr lang="en-US" sz="2400" b="1" smtClean="0"/>
              <a:t>square</a:t>
            </a:r>
            <a:r>
              <a:rPr lang="en-US" sz="2400" smtClean="0"/>
              <a:t>, </a:t>
            </a:r>
            <a:r>
              <a:rPr lang="en-US" sz="2400" b="1" smtClean="0"/>
              <a:t>square root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258" name="Text Box 112"/>
          <p:cNvSpPr txBox="1">
            <a:spLocks noChangeArrowheads="1"/>
          </p:cNvSpPr>
          <p:nvPr/>
        </p:nvSpPr>
        <p:spPr bwMode="auto">
          <a:xfrm>
            <a:off x="8610600" y="4717754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/>
              <a:t>For gradient orientation, Peker2011 use combined the </a:t>
            </a:r>
            <a:r>
              <a:rPr lang="en-US" sz="2400" b="1"/>
              <a:t>LUT</a:t>
            </a:r>
            <a:r>
              <a:rPr lang="en-US" sz="2400"/>
              <a:t> and piece-wise </a:t>
            </a:r>
            <a:r>
              <a:rPr lang="en-US" sz="2400" smtClean="0"/>
              <a:t>approximations.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46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82EC-2922-41C1-90E0-2E885F69D8FA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14223" y="1143000"/>
                <a:ext cx="2034177" cy="12191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23" y="1143000"/>
                <a:ext cx="2034177" cy="12191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14223" y="2819400"/>
                <a:ext cx="2110378" cy="13715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smtClean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i="1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𝑞𝑢𝑎𝑛𝑡𝑖𝑧𝑒𝑑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𝑎𝑛𝑔𝑙𝑒</m:t>
                      </m:r>
                    </m:oMath>
                  </m:oMathPara>
                </a14:m>
                <a:endParaRPr lang="en-US" sz="1600" i="1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23" y="2819400"/>
                <a:ext cx="2110378" cy="13715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62400" y="4907280"/>
                <a:ext cx="2590800" cy="13411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smtClean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07280"/>
                <a:ext cx="2590800" cy="13411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162800" y="2971800"/>
            <a:ext cx="1905000" cy="1670523"/>
            <a:chOff x="152400" y="2368077"/>
            <a:chExt cx="1905000" cy="1670523"/>
          </a:xfrm>
        </p:grpSpPr>
        <p:sp>
          <p:nvSpPr>
            <p:cNvPr id="14" name="TextBox 13"/>
            <p:cNvSpPr txBox="1"/>
            <p:nvPr/>
          </p:nvSpPr>
          <p:spPr>
            <a:xfrm>
              <a:off x="366541" y="3566086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Cordict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368077"/>
              <a:ext cx="1905000" cy="1670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07" y="2368079"/>
              <a:ext cx="1727692" cy="120938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186019" y="1143000"/>
            <a:ext cx="1881781" cy="1356145"/>
            <a:chOff x="152400" y="1106903"/>
            <a:chExt cx="1881781" cy="1356145"/>
          </a:xfrm>
        </p:grpSpPr>
        <p:sp>
          <p:nvSpPr>
            <p:cNvPr id="18" name="TextBox 17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Look-up table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121728" y="109900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1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6978264" y="4953000"/>
            <a:ext cx="2089536" cy="1236152"/>
            <a:chOff x="6829083" y="2514600"/>
            <a:chExt cx="2089536" cy="1236152"/>
          </a:xfrm>
        </p:grpSpPr>
        <p:sp>
          <p:nvSpPr>
            <p:cNvPr id="48" name="Rectangle 47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 Bin’s </a:t>
                  </a:r>
                  <a:r>
                    <a:rPr lang="en-US"/>
                    <a:t>boundary angles, </a:t>
                  </a:r>
                  <a:r>
                    <a:rPr lang="en-US" smtClean="0"/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047" t="-3311" r="-3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-76200" y="2819400"/>
            <a:ext cx="4033378" cy="1600200"/>
            <a:chOff x="-76200" y="1462494"/>
            <a:chExt cx="4033378" cy="16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-54934" y="1513294"/>
                  <a:ext cx="4012112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934" y="1513294"/>
                  <a:ext cx="4012112" cy="3702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>
              <a:off x="-76200" y="1462494"/>
              <a:ext cx="3962400" cy="1600200"/>
              <a:chOff x="2362200" y="1066800"/>
              <a:chExt cx="3962400" cy="1600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362200" y="1392552"/>
                    <a:ext cx="2590800" cy="512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 smtClean="0">
                              <a:latin typeface="Cambria Math"/>
                            </a:rPr>
                            <m:t>≈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1392552"/>
                    <a:ext cx="2590800" cy="512448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048000" y="1855702"/>
                    <a:ext cx="2433125" cy="6588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i="1">
                                  <a:latin typeface="Cambria Math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US" sz="1600" b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/>
                            </a:rPr>
                            <m:t>𝑚𝑖𝑛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1855702"/>
                    <a:ext cx="2433125" cy="65889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/>
              <p:cNvSpPr/>
              <p:nvPr/>
            </p:nvSpPr>
            <p:spPr>
              <a:xfrm>
                <a:off x="2464889" y="1066800"/>
                <a:ext cx="3859711" cy="1600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6200" y="1219200"/>
            <a:ext cx="2238717" cy="1164193"/>
            <a:chOff x="6752883" y="1078832"/>
            <a:chExt cx="2238717" cy="1164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L1-Norm</a:t>
              </a:r>
              <a:endParaRPr lang="en-US"/>
            </a:p>
          </p:txBody>
        </p:sp>
      </p:grpSp>
      <p:cxnSp>
        <p:nvCxnSpPr>
          <p:cNvPr id="61" name="Curved Connector 60"/>
          <p:cNvCxnSpPr>
            <a:stCxn id="7" idx="1"/>
            <a:endCxn id="58" idx="3"/>
          </p:cNvCxnSpPr>
          <p:nvPr/>
        </p:nvCxnSpPr>
        <p:spPr>
          <a:xfrm rot="10800000" flipV="1">
            <a:off x="2238717" y="1752599"/>
            <a:ext cx="1975506" cy="486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7" idx="1"/>
            <a:endCxn id="55" idx="0"/>
          </p:cNvCxnSpPr>
          <p:nvPr/>
        </p:nvCxnSpPr>
        <p:spPr>
          <a:xfrm rot="10800000" flipV="1">
            <a:off x="1956345" y="1752600"/>
            <a:ext cx="2257878" cy="10668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3"/>
          </p:cNvCxnSpPr>
          <p:nvPr/>
        </p:nvCxnSpPr>
        <p:spPr>
          <a:xfrm>
            <a:off x="6324601" y="3505200"/>
            <a:ext cx="761999" cy="30186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3"/>
            <a:endCxn id="48" idx="1"/>
          </p:cNvCxnSpPr>
          <p:nvPr/>
        </p:nvCxnSpPr>
        <p:spPr>
          <a:xfrm>
            <a:off x="6324601" y="3505200"/>
            <a:ext cx="653663" cy="20658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3"/>
            <a:endCxn id="19" idx="1"/>
          </p:cNvCxnSpPr>
          <p:nvPr/>
        </p:nvCxnSpPr>
        <p:spPr>
          <a:xfrm flipV="1">
            <a:off x="6324601" y="1821073"/>
            <a:ext cx="861418" cy="168412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" idx="3"/>
          </p:cNvCxnSpPr>
          <p:nvPr/>
        </p:nvCxnSpPr>
        <p:spPr>
          <a:xfrm>
            <a:off x="6248400" y="1752600"/>
            <a:ext cx="838200" cy="36648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52400" y="5396040"/>
            <a:ext cx="3276600" cy="852360"/>
            <a:chOff x="9123679" y="1536706"/>
            <a:chExt cx="3276600" cy="85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9123679" y="1573905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/>
                    <a:t> </a:t>
                  </a:r>
                </a:p>
              </p:txBody>
            </p:sp>
          </mc:Choice>
          <mc:Fallback xmlns="">
            <p:sp>
              <p:nvSpPr>
                <p:cNvPr id="104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3679" y="1573905"/>
                  <a:ext cx="2362200" cy="81516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1333479" y="1673438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/>
                    <a:t>is constant</a:t>
                  </a:r>
                  <a:endParaRPr lang="en-US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3479" y="1673438"/>
                  <a:ext cx="990600" cy="64633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9123679" y="1536706"/>
              <a:ext cx="3276600" cy="852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5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Object </a:t>
            </a:r>
            <a:r>
              <a:rPr lang="en-US" smtClean="0">
                <a:solidFill>
                  <a:schemeClr val="bg1"/>
                </a:solidFill>
              </a:rPr>
              <a:t>detection with HOG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3918100" cy="1371599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2000" smtClean="0"/>
              <a:t>Object detection/recognition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/>
              <a:t>Advanced driver-assistance </a:t>
            </a:r>
            <a:r>
              <a:rPr lang="en-US" sz="1600" smtClean="0"/>
              <a:t>systems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/>
              <a:t>Unmanned aerial </a:t>
            </a:r>
            <a:r>
              <a:rPr lang="en-US" sz="1600" smtClean="0"/>
              <a:t>vehicle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 smtClean="0"/>
              <a:t>AI, robot…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2890391"/>
            <a:ext cx="189613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Automotive: </a:t>
            </a:r>
            <a:r>
              <a:rPr lang="en-US" sz="1500" b="1" smtClean="0"/>
              <a:t>pedestrian detection</a:t>
            </a:r>
            <a:endParaRPr lang="en-US" sz="15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99" y="1123481"/>
            <a:ext cx="1328515" cy="1772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23481"/>
            <a:ext cx="1329068" cy="1769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2895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Automotive: </a:t>
            </a:r>
          </a:p>
          <a:p>
            <a:pPr algn="ctr"/>
            <a:r>
              <a:rPr lang="en-US" sz="1400" smtClean="0"/>
              <a:t>vehicle detection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391400" y="29057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Search:</a:t>
            </a:r>
            <a:endParaRPr lang="en-US" sz="1400"/>
          </a:p>
          <a:p>
            <a:pPr algn="ctr"/>
            <a:r>
              <a:rPr lang="en-US" sz="1400"/>
              <a:t>image categorization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2400" y="3810002"/>
            <a:ext cx="3733800" cy="259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2000" smtClean="0"/>
              <a:t>Histograms of Oriented Gradients (HOG)</a:t>
            </a:r>
          </a:p>
          <a:p>
            <a:pPr lvl="1" algn="just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/>
              <a:t>High accuracy: 96.6</a:t>
            </a:r>
            <a:r>
              <a:rPr lang="en-US" sz="1600" smtClean="0"/>
              <a:t>%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600" smtClean="0"/>
              <a:t>High complex non-linear operation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124200"/>
            <a:ext cx="11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05" y="1123482"/>
            <a:ext cx="1332932" cy="1766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0" y="3657600"/>
            <a:ext cx="4833992" cy="282024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7A2C-6C6A-4E46-8D2E-41300707988D}" type="datetime1">
              <a:rPr lang="en-US" smtClean="0"/>
              <a:t>11/22/2017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HOG algorithm - 3 phases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3114934"/>
            <a:ext cx="2133600" cy="9906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Block normalization</a:t>
            </a:r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914401" y="3132267"/>
            <a:ext cx="2438399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Cell histogram generation</a:t>
            </a:r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6978050" y="3132267"/>
            <a:ext cx="1937349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SVM classification</a:t>
            </a:r>
            <a:endParaRPr lang="en-US" b="1"/>
          </a:p>
        </p:txBody>
      </p:sp>
      <p:sp>
        <p:nvSpPr>
          <p:cNvPr id="7" name="Right Arrow 6"/>
          <p:cNvSpPr/>
          <p:nvPr/>
        </p:nvSpPr>
        <p:spPr>
          <a:xfrm>
            <a:off x="152400" y="3513267"/>
            <a:ext cx="7620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52801" y="3513267"/>
            <a:ext cx="6858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4552" y="263523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Cell</a:t>
            </a:r>
          </a:p>
          <a:p>
            <a:pPr algn="ctr"/>
            <a:r>
              <a:rPr lang="en-US" sz="1200"/>
              <a:t>(8 x 8 </a:t>
            </a:r>
            <a:r>
              <a:rPr lang="en-US" sz="1200" smtClean="0"/>
              <a:t>pixels)</a:t>
            </a:r>
            <a:endParaRPr lang="en-US" sz="1200"/>
          </a:p>
        </p:txBody>
      </p:sp>
      <p:grpSp>
        <p:nvGrpSpPr>
          <p:cNvPr id="31" name="Group 30"/>
          <p:cNvGrpSpPr/>
          <p:nvPr/>
        </p:nvGrpSpPr>
        <p:grpSpPr>
          <a:xfrm>
            <a:off x="126293" y="1151067"/>
            <a:ext cx="1518589" cy="1523552"/>
            <a:chOff x="2667000" y="1600200"/>
            <a:chExt cx="4758535" cy="4521114"/>
          </a:xfrm>
        </p:grpSpPr>
        <p:grpSp>
          <p:nvGrpSpPr>
            <p:cNvPr id="24" name="Group 23"/>
            <p:cNvGrpSpPr/>
            <p:nvPr/>
          </p:nvGrpSpPr>
          <p:grpSpPr>
            <a:xfrm>
              <a:off x="2667000" y="1600200"/>
              <a:ext cx="3079886" cy="4521114"/>
              <a:chOff x="609600" y="1066800"/>
              <a:chExt cx="990600" cy="160628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1066800"/>
                <a:ext cx="583766" cy="1164119"/>
              </a:xfrm>
              <a:prstGeom prst="rect">
                <a:avLst/>
              </a:prstGeom>
            </p:spPr>
          </p:pic>
          <p:cxnSp>
            <p:nvCxnSpPr>
              <p:cNvPr id="22" name="Straight Connector 21"/>
              <p:cNvCxnSpPr/>
              <p:nvPr/>
            </p:nvCxnSpPr>
            <p:spPr>
              <a:xfrm>
                <a:off x="1053120" y="1871055"/>
                <a:ext cx="547080" cy="802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4240621" y="3646968"/>
              <a:ext cx="3184914" cy="745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Arrow 33"/>
          <p:cNvSpPr/>
          <p:nvPr/>
        </p:nvSpPr>
        <p:spPr>
          <a:xfrm>
            <a:off x="6172200" y="3513267"/>
            <a:ext cx="80585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Slide Number Placeholder 10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74867"/>
            <a:ext cx="1022367" cy="775665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3733800" y="1989267"/>
            <a:ext cx="2979516" cy="849148"/>
            <a:chOff x="3886200" y="1038100"/>
            <a:chExt cx="3312225" cy="86690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841" y="1306732"/>
              <a:ext cx="679302" cy="59826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18794" y="1306732"/>
              <a:ext cx="679302" cy="598268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046" y="1306732"/>
              <a:ext cx="679302" cy="598268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07298" y="1297810"/>
              <a:ext cx="679302" cy="598268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4114800" y="1038100"/>
              <a:ext cx="0" cy="834576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oval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23238" y="1271650"/>
              <a:ext cx="3075187" cy="0"/>
            </a:xfrm>
            <a:prstGeom prst="line">
              <a:avLst/>
            </a:prstGeom>
            <a:ln w="25400" cap="sq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1143000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00200" y="183686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Cell gradient</a:t>
            </a:r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2590800" y="183686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Cell histogram</a:t>
            </a:r>
            <a:endParaRPr lang="en-US" sz="12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71600" y="1673702"/>
            <a:ext cx="228600" cy="239365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011413" y="1151067"/>
            <a:ext cx="1627387" cy="690272"/>
            <a:chOff x="4011413" y="2057400"/>
            <a:chExt cx="1627387" cy="690272"/>
          </a:xfrm>
        </p:grpSpPr>
        <p:sp>
          <p:nvSpPr>
            <p:cNvPr id="30" name="Rectangle 29"/>
            <p:cNvSpPr/>
            <p:nvPr/>
          </p:nvSpPr>
          <p:spPr>
            <a:xfrm>
              <a:off x="4013993" y="2057400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2612" y="2057401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11413" y="2399930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37819" y="2402117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2000" y="22053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Block</a:t>
              </a:r>
              <a:endParaRPr lang="en-US" sz="1200"/>
            </a:p>
            <a:p>
              <a:pPr algn="ctr"/>
              <a:r>
                <a:rPr lang="en-US" sz="1200" smtClean="0"/>
                <a:t>(2 </a:t>
              </a:r>
              <a:r>
                <a:rPr lang="en-US" sz="1200"/>
                <a:t>x </a:t>
              </a:r>
              <a:r>
                <a:rPr lang="en-US" sz="1200" smtClean="0"/>
                <a:t>2 cells)</a:t>
              </a:r>
              <a:endParaRPr lang="en-US" sz="120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875" y="2123116"/>
              <a:ext cx="261900" cy="23065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38600" y="2462150"/>
              <a:ext cx="261900" cy="23065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150" y="2462150"/>
              <a:ext cx="261900" cy="230657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9025" y="2109850"/>
              <a:ext cx="261900" cy="230657"/>
            </a:xfrm>
            <a:prstGeom prst="rect">
              <a:avLst/>
            </a:prstGeom>
          </p:spPr>
        </p:pic>
      </p:grpSp>
      <p:cxnSp>
        <p:nvCxnSpPr>
          <p:cNvPr id="64" name="Straight Arrow Connector 63"/>
          <p:cNvCxnSpPr/>
          <p:nvPr/>
        </p:nvCxnSpPr>
        <p:spPr>
          <a:xfrm flipV="1">
            <a:off x="3702483" y="1318845"/>
            <a:ext cx="152400" cy="213224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19600" y="2827467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Block HOG</a:t>
            </a:r>
            <a:endParaRPr lang="en-US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9123" y="1151067"/>
            <a:ext cx="555677" cy="11041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151067"/>
            <a:ext cx="555716" cy="1104168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6781800" y="1379667"/>
            <a:ext cx="304800" cy="55093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787551" y="1447440"/>
            <a:ext cx="381000" cy="492503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799053" y="1529834"/>
            <a:ext cx="439947" cy="397181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805513" y="1621735"/>
            <a:ext cx="511124" cy="308903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711519" y="1462699"/>
            <a:ext cx="223694" cy="69589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702483" y="1532069"/>
            <a:ext cx="224292" cy="6715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10796" y="1532067"/>
            <a:ext cx="121083" cy="179336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797352" y="1933239"/>
            <a:ext cx="434924" cy="200799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/>
          <p:cNvSpPr/>
          <p:nvPr/>
        </p:nvSpPr>
        <p:spPr>
          <a:xfrm rot="2700000">
            <a:off x="6849629" y="1747330"/>
            <a:ext cx="310551" cy="320482"/>
          </a:xfrm>
          <a:prstGeom prst="arc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086600" y="224566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HOG features</a:t>
            </a:r>
            <a:endParaRPr lang="en-US" sz="1200"/>
          </a:p>
        </p:txBody>
      </p:sp>
      <p:sp>
        <p:nvSpPr>
          <p:cNvPr id="103" name="TextBox 102"/>
          <p:cNvSpPr txBox="1"/>
          <p:nvPr/>
        </p:nvSpPr>
        <p:spPr>
          <a:xfrm>
            <a:off x="8077200" y="224566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SVM weights</a:t>
            </a:r>
            <a:endParaRPr lang="en-US" sz="1200"/>
          </a:p>
        </p:txBody>
      </p:sp>
      <p:pic>
        <p:nvPicPr>
          <p:cNvPr id="1030" name="Picture 10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48" y="1600005"/>
            <a:ext cx="294410" cy="32701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228600" y="4122867"/>
            <a:ext cx="4800600" cy="2506533"/>
            <a:chOff x="-228600" y="4122867"/>
            <a:chExt cx="4800600" cy="2506533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24" name="Chart 1023"/>
                <p:cNvGraphicFramePr/>
                <p:nvPr>
                  <p:extLst>
                    <p:ext uri="{D42A27DB-BD31-4B8C-83A1-F6EECF244321}">
                      <p14:modId xmlns:p14="http://schemas.microsoft.com/office/powerpoint/2010/main" val="4040857654"/>
                    </p:ext>
                  </p:extLst>
                </p:nvPr>
              </p:nvGraphicFramePr>
              <p:xfrm>
                <a:off x="-228600" y="5001760"/>
                <a:ext cx="4800600" cy="150593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</mc:Choice>
          <mc:Fallback>
            <p:graphicFrame>
              <p:nvGraphicFramePr>
                <p:cNvPr id="1024" name="Chart 1023"/>
                <p:cNvGraphicFramePr/>
                <p:nvPr>
                  <p:extLst>
                    <p:ext uri="{D42A27DB-BD31-4B8C-83A1-F6EECF244321}">
                      <p14:modId xmlns:p14="http://schemas.microsoft.com/office/powerpoint/2010/main" val="4040857654"/>
                    </p:ext>
                  </p:extLst>
                </p:nvPr>
              </p:nvGraphicFramePr>
              <p:xfrm>
                <a:off x="-228600" y="5001760"/>
                <a:ext cx="4800600" cy="150593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28600" y="4267200"/>
                  <a:ext cx="3853242" cy="734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4.</m:t>
                            </m:r>
                            <m:r>
                              <a:rPr lang="en-US" i="1">
                                <a:latin typeface="Cambria Math"/>
                              </a:rPr>
                              <m:t>×+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2.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/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/>
                            </m:ra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𝑎𝑟𝑡𝑎𝑛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/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𝑝𝑖𝑥𝑒𝑙</m:t>
                            </m:r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7200"/>
                  <a:ext cx="3853242" cy="73456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 flipH="1">
              <a:off x="566358" y="4122867"/>
              <a:ext cx="348042" cy="26266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52801" y="4122867"/>
              <a:ext cx="425882" cy="26266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76400" y="6321623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65000"/>
                    </a:schemeClr>
                  </a:solidFill>
                </a:rPr>
                <a:t>[Mizuno 2013]</a:t>
              </a:r>
              <a:endParaRPr 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2099638"/>
            <a:ext cx="555222" cy="57498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46" y="1041285"/>
            <a:ext cx="761307" cy="7857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1289-EB13-4FBC-813A-9A8AC394B90E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505200" y="4105534"/>
            <a:ext cx="4953000" cy="1685666"/>
            <a:chOff x="3505200" y="4105534"/>
            <a:chExt cx="4953000" cy="1685666"/>
          </a:xfrm>
        </p:grpSpPr>
        <p:sp>
          <p:nvSpPr>
            <p:cNvPr id="1032" name="Oval 1031"/>
            <p:cNvSpPr/>
            <p:nvPr/>
          </p:nvSpPr>
          <p:spPr>
            <a:xfrm>
              <a:off x="5123177" y="4572000"/>
              <a:ext cx="3335023" cy="1219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baseline="30000" smtClean="0">
                  <a:solidFill>
                    <a:srgbClr val="FF0000"/>
                  </a:solidFill>
                </a:rPr>
                <a:t>High cost in Cell </a:t>
              </a:r>
              <a:r>
                <a:rPr lang="en-US" sz="2800" b="1" baseline="30000">
                  <a:solidFill>
                    <a:srgbClr val="FF0000"/>
                  </a:solidFill>
                </a:rPr>
                <a:t>h</a:t>
              </a:r>
              <a:r>
                <a:rPr lang="en-US" sz="2800" b="1" baseline="30000" smtClean="0">
                  <a:solidFill>
                    <a:srgbClr val="FF0000"/>
                  </a:solidFill>
                </a:rPr>
                <a:t>istogram generation</a:t>
              </a:r>
              <a:endParaRPr lang="en-US" sz="2800" b="1" baseline="300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505200" y="4105534"/>
              <a:ext cx="1694177" cy="77126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711519" y="990600"/>
            <a:ext cx="3001797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" y="990600"/>
            <a:ext cx="3733800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05601" y="990600"/>
            <a:ext cx="2438400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Context and m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b="1" smtClean="0"/>
              <a:t>Cell histogram generation</a:t>
            </a:r>
          </a:p>
          <a:p>
            <a:pPr lvl="1">
              <a:buClr>
                <a:srgbClr val="92D050"/>
              </a:buClr>
            </a:pPr>
            <a:r>
              <a:rPr lang="en-US" smtClean="0"/>
              <a:t>Conventional cell histogram generation</a:t>
            </a:r>
          </a:p>
          <a:p>
            <a:pPr lvl="1">
              <a:buClr>
                <a:srgbClr val="92D050"/>
              </a:buClr>
            </a:pPr>
            <a:r>
              <a:rPr lang="en-US" smtClean="0"/>
              <a:t>Previous works</a:t>
            </a:r>
          </a:p>
          <a:p>
            <a:pPr lvl="1">
              <a:buClr>
                <a:srgbClr val="92D050"/>
              </a:buClr>
            </a:pPr>
            <a:r>
              <a:rPr lang="en-US" smtClean="0"/>
              <a:t>Our proposed method</a:t>
            </a:r>
          </a:p>
          <a:p>
            <a:pPr>
              <a:buClr>
                <a:srgbClr val="92D050"/>
              </a:buClr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Hardware implementation</a:t>
            </a:r>
          </a:p>
          <a:p>
            <a:pPr>
              <a:buClr>
                <a:srgbClr val="92D050"/>
              </a:buClr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B22-DBF0-48A9-AB31-154A73B739D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Straight Connector 256"/>
          <p:cNvCxnSpPr/>
          <p:nvPr/>
        </p:nvCxnSpPr>
        <p:spPr>
          <a:xfrm flipH="1">
            <a:off x="4574296" y="1309838"/>
            <a:ext cx="988304" cy="196239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4572000" y="2413585"/>
            <a:ext cx="2140100" cy="87002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Conventional cell histogram 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4114800" y="1118286"/>
            <a:ext cx="2698441" cy="2543090"/>
            <a:chOff x="4114800" y="1118286"/>
            <a:chExt cx="2698441" cy="2543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181387" y="1143000"/>
                  <a:ext cx="347014" cy="33367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387" y="1143000"/>
                  <a:ext cx="347014" cy="3336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5" name="Group 244"/>
            <p:cNvGrpSpPr/>
            <p:nvPr/>
          </p:nvGrpSpPr>
          <p:grpSpPr>
            <a:xfrm>
              <a:off x="4114800" y="1118286"/>
              <a:ext cx="2698441" cy="2543090"/>
              <a:chOff x="4114800" y="1118286"/>
              <a:chExt cx="2698441" cy="254309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4330199" y="3295663"/>
                <a:ext cx="2360516" cy="0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4557610" y="1118286"/>
                <a:ext cx="2274" cy="24188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3" name="Group 242"/>
              <p:cNvGrpSpPr/>
              <p:nvPr/>
            </p:nvGrpSpPr>
            <p:grpSpPr>
              <a:xfrm>
                <a:off x="4558260" y="3292939"/>
                <a:ext cx="1732261" cy="368437"/>
                <a:chOff x="4558260" y="3292939"/>
                <a:chExt cx="1732261" cy="3684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5587729" y="3292939"/>
                      <a:ext cx="543154" cy="36843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91431" tIns="45715" rIns="91431" bIns="45715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7729" y="3292939"/>
                      <a:ext cx="543154" cy="36843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4558260" y="3299663"/>
                  <a:ext cx="1732261" cy="0"/>
                </a:xfrm>
                <a:prstGeom prst="straightConnector1">
                  <a:avLst/>
                </a:prstGeom>
                <a:ln w="25400" cmpd="sng">
                  <a:solidFill>
                    <a:schemeClr val="tx2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>
                <a:off x="4114800" y="1558052"/>
                <a:ext cx="543154" cy="1732592"/>
                <a:chOff x="4114800" y="1558052"/>
                <a:chExt cx="543154" cy="1732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114800" y="2025865"/>
                      <a:ext cx="543154" cy="395201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91431" tIns="45715" rIns="91431" bIns="45715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4800" y="2025865"/>
                      <a:ext cx="543154" cy="39520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4558260" y="1558052"/>
                  <a:ext cx="5720" cy="1732592"/>
                </a:xfrm>
                <a:prstGeom prst="straightConnector1">
                  <a:avLst/>
                </a:prstGeom>
                <a:ln w="25400">
                  <a:solidFill>
                    <a:schemeClr val="tx2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4212870" y="3268711"/>
                    <a:ext cx="347014" cy="33367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𝑶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870" y="3268711"/>
                    <a:ext cx="347014" cy="3336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466227" y="3290644"/>
                    <a:ext cx="347014" cy="33367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6227" y="3290644"/>
                    <a:ext cx="347014" cy="3336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1" name="Group 270"/>
          <p:cNvGrpSpPr/>
          <p:nvPr/>
        </p:nvGrpSpPr>
        <p:grpSpPr>
          <a:xfrm>
            <a:off x="4572000" y="1236573"/>
            <a:ext cx="1784617" cy="2040027"/>
            <a:chOff x="4539983" y="1236573"/>
            <a:chExt cx="1784617" cy="20400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902902" y="1236573"/>
                  <a:ext cx="421698" cy="362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</m:acc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902" y="1236573"/>
                  <a:ext cx="421698" cy="3620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 flipV="1">
              <a:off x="4539983" y="1550571"/>
              <a:ext cx="1703973" cy="172602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/>
        </p:nvGrpSpPr>
        <p:grpSpPr>
          <a:xfrm>
            <a:off x="4572000" y="1561878"/>
            <a:ext cx="1711442" cy="1720632"/>
            <a:chOff x="4557115" y="1561878"/>
            <a:chExt cx="1711442" cy="1720632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5223741" y="1561878"/>
              <a:ext cx="1044816" cy="42471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54662" y="1561878"/>
              <a:ext cx="613894" cy="12856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965495" y="1572794"/>
                  <a:ext cx="421698" cy="362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495" y="1572794"/>
                  <a:ext cx="421698" cy="36204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328069" y="2452406"/>
                  <a:ext cx="421698" cy="362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069" y="2452406"/>
                  <a:ext cx="421698" cy="36204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 flipV="1">
              <a:off x="4557115" y="1981200"/>
              <a:ext cx="655386" cy="1301310"/>
            </a:xfrm>
            <a:prstGeom prst="line">
              <a:avLst/>
            </a:prstGeom>
            <a:ln w="25400">
              <a:solidFill>
                <a:srgbClr val="00B05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557115" y="2836202"/>
              <a:ext cx="1087094" cy="440398"/>
            </a:xfrm>
            <a:prstGeom prst="line">
              <a:avLst/>
            </a:prstGeom>
            <a:ln w="25400" cmpd="sng">
              <a:solidFill>
                <a:srgbClr val="C0000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891488" y="1477634"/>
            <a:ext cx="1070912" cy="1452265"/>
            <a:chOff x="2891488" y="1477634"/>
            <a:chExt cx="1070912" cy="1452265"/>
          </a:xfrm>
        </p:grpSpPr>
        <p:sp>
          <p:nvSpPr>
            <p:cNvPr id="69" name="TextBox 68"/>
            <p:cNvSpPr txBox="1"/>
            <p:nvPr/>
          </p:nvSpPr>
          <p:spPr>
            <a:xfrm>
              <a:off x="2895600" y="2468234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Cell gradient vectors</a:t>
              </a:r>
              <a:endParaRPr lang="en-US" sz="120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2891488" y="1477634"/>
              <a:ext cx="994712" cy="978678"/>
              <a:chOff x="713509" y="1295400"/>
              <a:chExt cx="2563091" cy="2663789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713509" y="1295400"/>
                <a:ext cx="2563091" cy="2663789"/>
                <a:chOff x="4114800" y="1201916"/>
                <a:chExt cx="2819400" cy="2930167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>
                  <a:off x="4876800" y="2810785"/>
                  <a:ext cx="0" cy="0"/>
                </a:xfrm>
                <a:prstGeom prst="straightConnector1">
                  <a:avLst/>
                </a:prstGeom>
                <a:ln w="1524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121728" y="1201916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471985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4819652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5176837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5524504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876926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6234111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581778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34200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121728" y="1208901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114800" y="1566859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114800" y="1928815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4114800" y="2300289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114800" y="2667000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114800" y="3033711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114800" y="3395667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114800" y="3762378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114800" y="4129089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Straight Connector 149"/>
              <p:cNvCxnSpPr/>
              <p:nvPr/>
            </p:nvCxnSpPr>
            <p:spPr>
              <a:xfrm>
                <a:off x="1038223" y="1618444"/>
                <a:ext cx="0" cy="346363"/>
              </a:xfrm>
              <a:prstGeom prst="line">
                <a:avLst/>
              </a:prstGeom>
              <a:ln w="152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035868" y="1956217"/>
                <a:ext cx="316061" cy="0"/>
              </a:xfrm>
              <a:prstGeom prst="line">
                <a:avLst/>
              </a:prstGeom>
              <a:ln w="152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038223" y="1627166"/>
                <a:ext cx="316061" cy="0"/>
              </a:xfrm>
              <a:prstGeom prst="line">
                <a:avLst/>
              </a:prstGeom>
              <a:ln w="152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351929" y="1622403"/>
                <a:ext cx="0" cy="346363"/>
              </a:xfrm>
              <a:prstGeom prst="line">
                <a:avLst/>
              </a:prstGeom>
              <a:ln w="152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Straight Arrow Connector 173"/>
            <p:cNvCxnSpPr/>
            <p:nvPr/>
          </p:nvCxnSpPr>
          <p:spPr>
            <a:xfrm flipV="1">
              <a:off x="3037164" y="1550573"/>
              <a:ext cx="142822" cy="16984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557988" y="1387442"/>
            <a:ext cx="1458605" cy="766384"/>
            <a:chOff x="1557988" y="1387442"/>
            <a:chExt cx="1458605" cy="766384"/>
          </a:xfrm>
        </p:grpSpPr>
        <p:cxnSp>
          <p:nvCxnSpPr>
            <p:cNvPr id="117" name="Curved Connector 116"/>
            <p:cNvCxnSpPr/>
            <p:nvPr/>
          </p:nvCxnSpPr>
          <p:spPr>
            <a:xfrm flipV="1">
              <a:off x="1557988" y="1635496"/>
              <a:ext cx="1458605" cy="1621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2257425" y="1655484"/>
                  <a:ext cx="318339" cy="498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1655484"/>
                  <a:ext cx="318339" cy="49834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2133600" y="1387442"/>
                  <a:ext cx="5361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1 0 1</m:t>
                            </m:r>
                          </m:e>
                        </m:d>
                      </m:oMath>
                    </m:oMathPara>
                  </a14:m>
                  <a:endParaRPr lang="en-US" sz="100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1387442"/>
                  <a:ext cx="53614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867400" y="4114800"/>
                <a:ext cx="2590800" cy="13411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b="0" i="1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114800"/>
                <a:ext cx="2590800" cy="13411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Group 245"/>
          <p:cNvGrpSpPr/>
          <p:nvPr/>
        </p:nvGrpSpPr>
        <p:grpSpPr>
          <a:xfrm>
            <a:off x="654041" y="4480560"/>
            <a:ext cx="1921724" cy="1386840"/>
            <a:chOff x="654041" y="4480560"/>
            <a:chExt cx="1921724" cy="1386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654041" y="448056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480560"/>
                  <a:ext cx="1921724" cy="6096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48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762000" y="5181600"/>
              <a:ext cx="1631832" cy="685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Difference pixel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554568" y="4328160"/>
            <a:ext cx="798232" cy="457201"/>
            <a:chOff x="2554568" y="4328160"/>
            <a:chExt cx="798232" cy="457201"/>
          </a:xfrm>
        </p:grpSpPr>
        <p:cxnSp>
          <p:nvCxnSpPr>
            <p:cNvPr id="71" name="Straight Arrow Connector 70"/>
            <p:cNvCxnSpPr>
              <a:stCxn id="39" idx="3"/>
              <a:endCxn id="123" idx="1"/>
            </p:cNvCxnSpPr>
            <p:nvPr/>
          </p:nvCxnSpPr>
          <p:spPr>
            <a:xfrm>
              <a:off x="2575765" y="478536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54568" y="4328160"/>
                  <a:ext cx="798232" cy="4000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160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600">
                      <a:solidFill>
                        <a:schemeClr val="tx2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568" y="4328160"/>
                  <a:ext cx="798232" cy="40004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/>
          <p:cNvGrpSpPr/>
          <p:nvPr/>
        </p:nvGrpSpPr>
        <p:grpSpPr>
          <a:xfrm>
            <a:off x="3069382" y="4175761"/>
            <a:ext cx="2916537" cy="1996439"/>
            <a:chOff x="3069382" y="4175761"/>
            <a:chExt cx="2916537" cy="1996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3223623" y="417576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175761"/>
                  <a:ext cx="2034177" cy="12191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>
              <a:stCxn id="123" idx="3"/>
              <a:endCxn id="124" idx="1"/>
            </p:cNvCxnSpPr>
            <p:nvPr/>
          </p:nvCxnSpPr>
          <p:spPr>
            <a:xfrm flipV="1">
              <a:off x="5257800" y="4785360"/>
              <a:ext cx="6096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3069382" y="5486400"/>
              <a:ext cx="2264618" cy="685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Gradient </a:t>
              </a:r>
            </a:p>
            <a:p>
              <a:pPr algn="ctr"/>
              <a:r>
                <a:rPr lang="en-US" sz="1400" smtClean="0"/>
                <a:t>(magnitude and </a:t>
              </a:r>
              <a:r>
                <a:rPr lang="en-US" sz="1400"/>
                <a:t>orientation)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184546" y="4404360"/>
                  <a:ext cx="801373" cy="3339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</m:acc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546" y="4404360"/>
                  <a:ext cx="801373" cy="33393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Group 241"/>
          <p:cNvGrpSpPr/>
          <p:nvPr/>
        </p:nvGrpSpPr>
        <p:grpSpPr>
          <a:xfrm>
            <a:off x="-76200" y="4404360"/>
            <a:ext cx="818879" cy="381001"/>
            <a:chOff x="-76200" y="4404360"/>
            <a:chExt cx="818879" cy="3810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-76200" y="4404360"/>
                  <a:ext cx="81887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404360"/>
                  <a:ext cx="818879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/>
            <p:cNvCxnSpPr/>
            <p:nvPr/>
          </p:nvCxnSpPr>
          <p:spPr>
            <a:xfrm flipV="1">
              <a:off x="0" y="478536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5269978" y="1632473"/>
            <a:ext cx="3861322" cy="1872727"/>
            <a:chOff x="5271248" y="1661402"/>
            <a:chExt cx="3861322" cy="1872727"/>
          </a:xfrm>
        </p:grpSpPr>
        <p:graphicFrame>
          <p:nvGraphicFramePr>
            <p:cNvPr id="23" name="Chart 22"/>
            <p:cNvGraphicFramePr/>
            <p:nvPr>
              <p:extLst>
                <p:ext uri="{D42A27DB-BD31-4B8C-83A1-F6EECF244321}">
                  <p14:modId xmlns:p14="http://schemas.microsoft.com/office/powerpoint/2010/main" val="1701735439"/>
                </p:ext>
              </p:extLst>
            </p:nvPr>
          </p:nvGraphicFramePr>
          <p:xfrm>
            <a:off x="6834534" y="1661402"/>
            <a:ext cx="2298036" cy="18727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cxnSp>
          <p:nvCxnSpPr>
            <p:cNvPr id="113" name="Curved Connector 112"/>
            <p:cNvCxnSpPr/>
            <p:nvPr/>
          </p:nvCxnSpPr>
          <p:spPr>
            <a:xfrm>
              <a:off x="5644209" y="2918343"/>
              <a:ext cx="1518591" cy="13061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urved Connector 113"/>
            <p:cNvCxnSpPr/>
            <p:nvPr/>
          </p:nvCxnSpPr>
          <p:spPr>
            <a:xfrm>
              <a:off x="5271248" y="2061810"/>
              <a:ext cx="2133600" cy="8203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772400" y="3502234"/>
                <a:ext cx="365330" cy="3077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sz="1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502234"/>
                <a:ext cx="365330" cy="30776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Group 240"/>
          <p:cNvGrpSpPr/>
          <p:nvPr/>
        </p:nvGrpSpPr>
        <p:grpSpPr>
          <a:xfrm>
            <a:off x="152400" y="1633663"/>
            <a:ext cx="2057400" cy="1519563"/>
            <a:chOff x="152400" y="1633663"/>
            <a:chExt cx="2057400" cy="1519563"/>
          </a:xfrm>
        </p:grpSpPr>
        <p:sp>
          <p:nvSpPr>
            <p:cNvPr id="62" name="TextBox 61"/>
            <p:cNvSpPr txBox="1"/>
            <p:nvPr/>
          </p:nvSpPr>
          <p:spPr>
            <a:xfrm>
              <a:off x="1143000" y="2392034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Cell</a:t>
              </a:r>
            </a:p>
            <a:p>
              <a:pPr algn="ctr"/>
              <a:r>
                <a:rPr lang="en-US" sz="1200"/>
                <a:t>(8 x 8 </a:t>
              </a:r>
              <a:r>
                <a:rPr lang="en-US" sz="1200" smtClean="0"/>
                <a:t>pixels)</a:t>
              </a:r>
              <a:endParaRPr lang="en-US" sz="120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52400" y="1633663"/>
              <a:ext cx="1899233" cy="1519563"/>
              <a:chOff x="2667000" y="1600200"/>
              <a:chExt cx="5173373" cy="3276576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667000" y="1600200"/>
                <a:ext cx="5173373" cy="3276576"/>
                <a:chOff x="609600" y="1066800"/>
                <a:chExt cx="1663939" cy="1164119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" y="1066800"/>
                  <a:ext cx="583766" cy="1164119"/>
                </a:xfrm>
                <a:prstGeom prst="rect">
                  <a:avLst/>
                </a:prstGeom>
              </p:spPr>
            </p:pic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1115732" y="1648859"/>
                  <a:ext cx="1157807" cy="2130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Straight Connector 64"/>
              <p:cNvCxnSpPr/>
              <p:nvPr/>
            </p:nvCxnSpPr>
            <p:spPr>
              <a:xfrm flipV="1">
                <a:off x="4033431" y="1647252"/>
                <a:ext cx="2007066" cy="1980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379776" y="1659716"/>
              <a:ext cx="673512" cy="732318"/>
              <a:chOff x="713509" y="1295400"/>
              <a:chExt cx="2563091" cy="2663789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13509" y="1295400"/>
                <a:ext cx="2563091" cy="2663789"/>
                <a:chOff x="4114800" y="1201916"/>
                <a:chExt cx="2819400" cy="2930167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4876800" y="2810785"/>
                  <a:ext cx="0" cy="0"/>
                </a:xfrm>
                <a:prstGeom prst="straightConnector1">
                  <a:avLst/>
                </a:prstGeom>
                <a:ln w="1524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121728" y="1201916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471985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819652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176837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524504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876926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234111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581778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934200" y="1219200"/>
                  <a:ext cx="0" cy="2912883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121728" y="1208901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114800" y="1566859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4114800" y="1928815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114800" y="2300289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114800" y="2667000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114800" y="3033711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4114800" y="3395667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4114800" y="3762378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114800" y="4129089"/>
                  <a:ext cx="2812472" cy="0"/>
                </a:xfrm>
                <a:prstGeom prst="line">
                  <a:avLst/>
                </a:prstGeom>
                <a:ln w="15240">
                  <a:solidFill>
                    <a:srgbClr val="26FF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1038223" y="1618444"/>
                <a:ext cx="0" cy="346363"/>
              </a:xfrm>
              <a:prstGeom prst="line">
                <a:avLst/>
              </a:prstGeom>
              <a:ln w="152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035868" y="1956217"/>
                <a:ext cx="316061" cy="0"/>
              </a:xfrm>
              <a:prstGeom prst="line">
                <a:avLst/>
              </a:prstGeom>
              <a:ln w="152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038223" y="1627166"/>
                <a:ext cx="316061" cy="0"/>
              </a:xfrm>
              <a:prstGeom prst="line">
                <a:avLst/>
              </a:prstGeom>
              <a:ln w="152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351929" y="1622403"/>
                <a:ext cx="0" cy="346363"/>
              </a:xfrm>
              <a:prstGeom prst="line">
                <a:avLst/>
              </a:prstGeom>
              <a:ln w="152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/>
            <p:cNvCxnSpPr/>
            <p:nvPr/>
          </p:nvCxnSpPr>
          <p:spPr>
            <a:xfrm>
              <a:off x="1378743" y="1750219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35923" y="1752600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464467" y="1654998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545429" y="1838324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462086" y="1838351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547810" y="1657379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1504935" y="1883580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593074" y="1793095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1593040" y="1702609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1419211" y="1790714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426354" y="1702609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1507316" y="1614504"/>
              <a:ext cx="0" cy="9522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/>
          <p:cNvGrpSpPr/>
          <p:nvPr/>
        </p:nvGrpSpPr>
        <p:grpSpPr>
          <a:xfrm>
            <a:off x="8458200" y="4310909"/>
            <a:ext cx="685800" cy="932138"/>
            <a:chOff x="8458200" y="4310909"/>
            <a:chExt cx="685800" cy="932138"/>
          </a:xfrm>
        </p:grpSpPr>
        <p:cxnSp>
          <p:nvCxnSpPr>
            <p:cNvPr id="77" name="Straight Arrow Connector 76"/>
            <p:cNvCxnSpPr>
              <a:stCxn id="124" idx="3"/>
            </p:cNvCxnSpPr>
            <p:nvPr/>
          </p:nvCxnSpPr>
          <p:spPr>
            <a:xfrm>
              <a:off x="8458200" y="478536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478703" y="4310909"/>
                  <a:ext cx="512897" cy="398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703" y="4310909"/>
                  <a:ext cx="512897" cy="39825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8465994" y="4843899"/>
                  <a:ext cx="678006" cy="3991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994" y="4843899"/>
                  <a:ext cx="678006" cy="399148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" name="Group 255"/>
          <p:cNvGrpSpPr/>
          <p:nvPr/>
        </p:nvGrpSpPr>
        <p:grpSpPr>
          <a:xfrm>
            <a:off x="5867400" y="4114801"/>
            <a:ext cx="2590800" cy="2133599"/>
            <a:chOff x="6553200" y="4114801"/>
            <a:chExt cx="2590800" cy="2133599"/>
          </a:xfrm>
        </p:grpSpPr>
        <p:sp>
          <p:nvSpPr>
            <p:cNvPr id="147" name="Oval 146"/>
            <p:cNvSpPr/>
            <p:nvPr/>
          </p:nvSpPr>
          <p:spPr>
            <a:xfrm>
              <a:off x="7089304" y="5562600"/>
              <a:ext cx="1600200" cy="685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Voting bin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6553200" y="4114801"/>
                  <a:ext cx="2590800" cy="13411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endParaRPr lang="en-US" smtClean="0">
                    <a:solidFill>
                      <a:schemeClr val="tx1"/>
                    </a:solidFill>
                  </a:endParaRPr>
                </a:p>
                <a:p>
                  <a:endParaRPr lang="en-US" smtClean="0">
                    <a:solidFill>
                      <a:schemeClr val="tx1"/>
                    </a:solidFill>
                  </a:endParaRPr>
                </a:p>
                <a:p>
                  <a:endParaRPr lang="en-US">
                    <a:solidFill>
                      <a:schemeClr val="tx1"/>
                    </a:solidFill>
                  </a:endParaRPr>
                </a:p>
                <a:p>
                  <a:endParaRPr lang="en-US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14801"/>
                  <a:ext cx="2590800" cy="134112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Group 267"/>
          <p:cNvGrpSpPr/>
          <p:nvPr/>
        </p:nvGrpSpPr>
        <p:grpSpPr>
          <a:xfrm>
            <a:off x="4460003" y="2715282"/>
            <a:ext cx="1257138" cy="938835"/>
            <a:chOff x="4454643" y="2715282"/>
            <a:chExt cx="1257138" cy="938835"/>
          </a:xfrm>
        </p:grpSpPr>
        <p:sp>
          <p:nvSpPr>
            <p:cNvPr id="55" name="Arc 54"/>
            <p:cNvSpPr/>
            <p:nvPr/>
          </p:nvSpPr>
          <p:spPr>
            <a:xfrm>
              <a:off x="4454643" y="2918343"/>
              <a:ext cx="550531" cy="735774"/>
            </a:xfrm>
            <a:prstGeom prst="arc">
              <a:avLst>
                <a:gd name="adj1" fmla="val 16378868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56" name="Arc 55"/>
            <p:cNvSpPr/>
            <p:nvPr/>
          </p:nvSpPr>
          <p:spPr>
            <a:xfrm>
              <a:off x="5014922" y="3001698"/>
              <a:ext cx="336987" cy="431969"/>
            </a:xfrm>
            <a:prstGeom prst="arc">
              <a:avLst>
                <a:gd name="adj1" fmla="val 17115864"/>
                <a:gd name="adj2" fmla="val 140657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000615" y="2715282"/>
                  <a:ext cx="365330" cy="33367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15" y="2715282"/>
                  <a:ext cx="365330" cy="33367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8333" r="-1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346451" y="2947736"/>
                  <a:ext cx="365330" cy="33367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451" y="2947736"/>
                  <a:ext cx="365330" cy="333676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78" name="Chart 277"/>
          <p:cNvGraphicFramePr/>
          <p:nvPr>
            <p:extLst>
              <p:ext uri="{D42A27DB-BD31-4B8C-83A1-F6EECF244321}">
                <p14:modId xmlns:p14="http://schemas.microsoft.com/office/powerpoint/2010/main" val="542576761"/>
              </p:ext>
            </p:extLst>
          </p:nvPr>
        </p:nvGraphicFramePr>
        <p:xfrm>
          <a:off x="6838170" y="1628450"/>
          <a:ext cx="2298036" cy="187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  <p:extLst>
      <p:ext uri="{BB962C8B-B14F-4D97-AF65-F5344CB8AC3E}">
        <p14:creationId xmlns:p14="http://schemas.microsoft.com/office/powerpoint/2010/main" val="3018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73" grpId="0"/>
      <p:bldGraphic spid="278" grpId="0">
        <p:bldAsOne/>
      </p:bldGraphic>
      <p:bldGraphic spid="278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3124200" y="4114800"/>
            <a:ext cx="2224677" cy="7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Text Box 112"/>
          <p:cNvSpPr txBox="1">
            <a:spLocks noChangeArrowheads="1"/>
          </p:cNvSpPr>
          <p:nvPr/>
        </p:nvSpPr>
        <p:spPr bwMode="auto">
          <a:xfrm>
            <a:off x="66675" y="5567305"/>
            <a:ext cx="9001125" cy="463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This phase very complex, some researches opmtimized it.</a:t>
            </a:r>
            <a:endParaRPr lang="en-US" sz="2400"/>
          </a:p>
        </p:txBody>
      </p:sp>
      <p:sp>
        <p:nvSpPr>
          <p:cNvPr id="257" name="Text Box 112"/>
          <p:cNvSpPr txBox="1">
            <a:spLocks noChangeArrowheads="1"/>
          </p:cNvSpPr>
          <p:nvPr/>
        </p:nvSpPr>
        <p:spPr bwMode="auto">
          <a:xfrm>
            <a:off x="76200" y="5562600"/>
            <a:ext cx="8991600" cy="463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400" smtClean="0"/>
              <a:t>First, </a:t>
            </a:r>
            <a:r>
              <a:rPr lang="en-US" sz="2400"/>
              <a:t>gradient </a:t>
            </a:r>
            <a:r>
              <a:rPr lang="en-US" sz="2400" smtClean="0"/>
              <a:t>magitude calculation: </a:t>
            </a:r>
            <a:r>
              <a:rPr lang="en-US" sz="2400" b="1" smtClean="0"/>
              <a:t>square</a:t>
            </a:r>
            <a:r>
              <a:rPr lang="en-US" sz="2400" smtClean="0"/>
              <a:t>, </a:t>
            </a:r>
            <a:r>
              <a:rPr lang="en-US" sz="2400" b="1" smtClean="0"/>
              <a:t>square root</a:t>
            </a:r>
            <a:r>
              <a:rPr lang="en-US" sz="2400" smtClean="0"/>
              <a:t>.</a:t>
            </a:r>
            <a:endParaRPr 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152400" y="1066800"/>
            <a:ext cx="8839200" cy="3352800"/>
            <a:chOff x="152400" y="1066800"/>
            <a:chExt cx="8839200" cy="3352800"/>
          </a:xfrm>
        </p:grpSpPr>
        <p:sp>
          <p:nvSpPr>
            <p:cNvPr id="121" name="TextBox 120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Look-up table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Rectangle 126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52400" y="2749077"/>
              <a:ext cx="1905000" cy="1670523"/>
              <a:chOff x="152400" y="2368077"/>
              <a:chExt cx="1905000" cy="1670523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366541" y="3566086"/>
                <a:ext cx="147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65000"/>
                      </a:schemeClr>
                    </a:solidFill>
                  </a:rPr>
                  <a:t>Cordict</a:t>
                </a:r>
                <a:endParaRPr lang="en-US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52400" y="2368077"/>
                <a:ext cx="1905000" cy="167052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07" y="2368079"/>
                <a:ext cx="1727692" cy="1209385"/>
              </a:xfrm>
              <a:prstGeom prst="rect">
                <a:avLst/>
              </a:prstGeom>
            </p:spPr>
          </p:pic>
        </p:grpSp>
        <p:sp>
          <p:nvSpPr>
            <p:cNvPr id="142" name="TextBox 141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L1-Norm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Bin’s </a:t>
                  </a:r>
                  <a:r>
                    <a:rPr lang="en-US">
                      <a:solidFill>
                        <a:schemeClr val="bg1">
                          <a:lumMod val="65000"/>
                        </a:schemeClr>
                      </a:solidFill>
                    </a:rPr>
                    <a:t>boundary angles, </a:t>
                  </a:r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754" t="-3311"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5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is constant</a:t>
                  </a:r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ctangle 146"/>
            <p:cNvSpPr/>
            <p:nvPr/>
          </p:nvSpPr>
          <p:spPr>
            <a:xfrm>
              <a:off x="2438400" y="3110040"/>
              <a:ext cx="3962400" cy="852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156" name="Straight Arrow Connector 155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121730" y="1099003"/>
                  <a:ext cx="281247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Straight Connector 149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Arrow Connector 151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7" name="Rectangle 176"/>
            <p:cNvSpPr/>
            <p:nvPr/>
          </p:nvSpPr>
          <p:spPr>
            <a:xfrm>
              <a:off x="152400" y="2743201"/>
              <a:ext cx="1905000" cy="1203886"/>
            </a:xfrm>
            <a:prstGeom prst="rect">
              <a:avLst/>
            </a:prstGeom>
            <a:solidFill>
              <a:schemeClr val="bg1">
                <a:lumMod val="95000"/>
                <a:alpha val="3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5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14" grpId="0" animBg="1"/>
      <p:bldP spid="214" grpId="1" animBg="1"/>
      <p:bldP spid="2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52400" y="1066800"/>
            <a:ext cx="8839200" cy="3352800"/>
            <a:chOff x="152400" y="1066800"/>
            <a:chExt cx="8839200" cy="3352800"/>
          </a:xfrm>
        </p:grpSpPr>
        <p:sp>
          <p:nvSpPr>
            <p:cNvPr id="104" name="TextBox 103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Look-up table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Rectangle 108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52400" y="2749077"/>
              <a:ext cx="1905000" cy="1670523"/>
              <a:chOff x="152400" y="2368077"/>
              <a:chExt cx="1905000" cy="167052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366541" y="3566086"/>
                <a:ext cx="147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65000"/>
                      </a:schemeClr>
                    </a:solidFill>
                  </a:rPr>
                  <a:t>Cordict</a:t>
                </a:r>
                <a:endParaRPr lang="en-US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52400" y="2368077"/>
                <a:ext cx="1905000" cy="167052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07" y="2368079"/>
                <a:ext cx="1727692" cy="1209385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L1-Norm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Bin’s </a:t>
                  </a:r>
                  <a:r>
                    <a:rPr lang="en-US">
                      <a:solidFill>
                        <a:schemeClr val="bg1">
                          <a:lumMod val="65000"/>
                        </a:schemeClr>
                      </a:solidFill>
                    </a:rPr>
                    <a:t>boundary angles, </a:t>
                  </a:r>
                  <a:endParaRPr lang="en-US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339" t="-3311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6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is constant</a:t>
                  </a:r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2438400" y="3110040"/>
              <a:ext cx="3962400" cy="852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121730" y="1099003"/>
                  <a:ext cx="281247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Straight Connector 121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Arrow Connector 123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Rectangle 119"/>
            <p:cNvSpPr/>
            <p:nvPr/>
          </p:nvSpPr>
          <p:spPr>
            <a:xfrm>
              <a:off x="152400" y="2743201"/>
              <a:ext cx="1905000" cy="1203886"/>
            </a:xfrm>
            <a:prstGeom prst="rect">
              <a:avLst/>
            </a:prstGeom>
            <a:solidFill>
              <a:schemeClr val="bg1">
                <a:lumMod val="95000"/>
                <a:alpha val="3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76200" y="5567622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Kadota2009, 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Peker2011 use </a:t>
            </a:r>
            <a:r>
              <a:rPr lang="en-US" sz="2400" b="1" smtClean="0"/>
              <a:t>Look-up table </a:t>
            </a:r>
            <a:r>
              <a:rPr lang="en-US" sz="2400" smtClean="0"/>
              <a:t>for fast calculation.</a:t>
            </a:r>
          </a:p>
          <a:p>
            <a:pPr algn="ctr"/>
            <a:r>
              <a:rPr lang="en-US" sz="2400" smtClean="0"/>
              <a:t>But LUT requires very </a:t>
            </a:r>
            <a:r>
              <a:rPr lang="en-US" sz="2400" b="1" smtClean="0"/>
              <a:t>high area cost</a:t>
            </a:r>
            <a:r>
              <a:rPr lang="en-US" sz="2400" smtClean="0"/>
              <a:t>.</a:t>
            </a:r>
            <a:endParaRPr lang="en-US" sz="2400"/>
          </a:p>
        </p:txBody>
      </p:sp>
      <p:grpSp>
        <p:nvGrpSpPr>
          <p:cNvPr id="49" name="Group 48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3124200" y="4114800"/>
            <a:ext cx="2224677" cy="7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52400" y="1106903"/>
            <a:ext cx="1881781" cy="1356145"/>
            <a:chOff x="152400" y="1106903"/>
            <a:chExt cx="1881781" cy="1356145"/>
          </a:xfrm>
        </p:grpSpPr>
        <p:sp>
          <p:nvSpPr>
            <p:cNvPr id="74" name="TextBox 73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Look-up table</a:t>
              </a: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121728" y="109900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52400" y="1066800"/>
            <a:ext cx="8839200" cy="3352800"/>
            <a:chOff x="152400" y="1066800"/>
            <a:chExt cx="8839200" cy="3352800"/>
          </a:xfrm>
        </p:grpSpPr>
        <p:sp>
          <p:nvSpPr>
            <p:cNvPr id="74" name="TextBox 73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Look-up table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36" y="1143000"/>
                  <a:ext cx="4724400" cy="3702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68702"/>
                  <a:ext cx="2590800" cy="5124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1" y="2133600"/>
                  <a:ext cx="3429000" cy="6588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64889" y="1066800"/>
              <a:ext cx="3935911" cy="1905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52400" y="2749077"/>
              <a:ext cx="1905000" cy="1670523"/>
              <a:chOff x="152400" y="2368077"/>
              <a:chExt cx="1905000" cy="1670523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366541" y="3566086"/>
                <a:ext cx="147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65000"/>
                      </a:schemeClr>
                    </a:solidFill>
                  </a:rPr>
                  <a:t>Cordict</a:t>
                </a:r>
                <a:endParaRPr lang="en-US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52400" y="2368077"/>
                <a:ext cx="1905000" cy="167052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07" y="2368079"/>
                <a:ext cx="1727692" cy="1209385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L1-Norm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Bin’s </a:t>
                  </a:r>
                  <a:r>
                    <a:rPr lang="en-US">
                      <a:solidFill>
                        <a:schemeClr val="bg1">
                          <a:lumMod val="65000"/>
                        </a:schemeClr>
                      </a:solidFill>
                    </a:rPr>
                    <a:t>boundary angles, </a:t>
                  </a:r>
                  <a:endParaRPr lang="en-US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339" t="-3311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3147239"/>
                  <a:ext cx="2362200" cy="8151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is constant</a:t>
                  </a:r>
                  <a:endParaRPr 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211082"/>
                  <a:ext cx="99060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2438400" y="3110040"/>
              <a:ext cx="3962400" cy="852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121730" y="1099003"/>
                  <a:ext cx="281247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Connector 91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" name="Rectangle 89"/>
            <p:cNvSpPr/>
            <p:nvPr/>
          </p:nvSpPr>
          <p:spPr>
            <a:xfrm>
              <a:off x="152400" y="2743201"/>
              <a:ext cx="1905000" cy="1203886"/>
            </a:xfrm>
            <a:prstGeom prst="rect">
              <a:avLst/>
            </a:prstGeom>
            <a:solidFill>
              <a:schemeClr val="bg1">
                <a:lumMod val="95000"/>
                <a:alpha val="3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Previous 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23D4-CF03-4717-AFC4-92E7EF62960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sp>
        <p:nvSpPr>
          <p:cNvPr id="137" name="Text Box 112"/>
          <p:cNvSpPr txBox="1">
            <a:spLocks noChangeArrowheads="1"/>
          </p:cNvSpPr>
          <p:nvPr/>
        </p:nvSpPr>
        <p:spPr bwMode="auto">
          <a:xfrm>
            <a:off x="76200" y="5572125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/>
              <a:t>Landola2016, Suleiman2016 </a:t>
            </a:r>
            <a:r>
              <a:rPr lang="en-US" sz="2400" smtClean="0"/>
              <a:t>use </a:t>
            </a:r>
            <a:r>
              <a:rPr lang="en-US" sz="2400" b="1" smtClean="0"/>
              <a:t>L1-norm</a:t>
            </a:r>
            <a:r>
              <a:rPr lang="en-US" sz="2400" smtClean="0"/>
              <a:t> </a:t>
            </a:r>
            <a:r>
              <a:rPr lang="en-US" sz="2400"/>
              <a:t>instead of </a:t>
            </a:r>
            <a:r>
              <a:rPr lang="en-US" sz="2400" smtClean="0"/>
              <a:t>L2-norm.</a:t>
            </a:r>
          </a:p>
          <a:p>
            <a:pPr algn="ctr"/>
            <a:r>
              <a:rPr lang="en-US" sz="2400"/>
              <a:t>This method </a:t>
            </a:r>
            <a:r>
              <a:rPr lang="en-US" sz="2400" b="1"/>
              <a:t>reduce the </a:t>
            </a:r>
            <a:r>
              <a:rPr lang="en-US" sz="2400" b="1" smtClean="0"/>
              <a:t>accuracy</a:t>
            </a:r>
            <a:r>
              <a:rPr lang="en-US" sz="2400" smtClean="0"/>
              <a:t>.</a:t>
            </a:r>
            <a:endParaRPr lang="en-US" sz="2400"/>
          </a:p>
        </p:txBody>
      </p:sp>
      <p:grpSp>
        <p:nvGrpSpPr>
          <p:cNvPr id="49" name="Group 48"/>
          <p:cNvGrpSpPr/>
          <p:nvPr/>
        </p:nvGrpSpPr>
        <p:grpSpPr>
          <a:xfrm>
            <a:off x="0" y="4130040"/>
            <a:ext cx="9136206" cy="1341120"/>
            <a:chOff x="0" y="4282440"/>
            <a:chExt cx="9136206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arctan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623" y="4343401"/>
                  <a:ext cx="2034177" cy="12191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sz="1400" b="0" i="1" smtClean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282440"/>
                  <a:ext cx="2743200" cy="134112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185" idx="1"/>
            </p:cNvCxnSpPr>
            <p:nvPr/>
          </p:nvCxnSpPr>
          <p:spPr>
            <a:xfrm>
              <a:off x="2575765" y="4953000"/>
              <a:ext cx="647858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5" idx="3"/>
              <a:endCxn id="186" idx="1"/>
            </p:cNvCxnSpPr>
            <p:nvPr/>
          </p:nvCxnSpPr>
          <p:spPr>
            <a:xfrm flipV="1">
              <a:off x="5257800" y="4953000"/>
              <a:ext cx="4572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6" idx="3"/>
            </p:cNvCxnSpPr>
            <p:nvPr/>
          </p:nvCxnSpPr>
          <p:spPr>
            <a:xfrm>
              <a:off x="8458200" y="4953000"/>
              <a:ext cx="678006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3124200" y="4114800"/>
            <a:ext cx="2224677" cy="7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752883" y="1078832"/>
            <a:ext cx="2238717" cy="1164193"/>
            <a:chOff x="6752883" y="1078832"/>
            <a:chExt cx="2238717" cy="1164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tangle 70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L1-Norm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2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4797</Words>
  <Application>Microsoft Office PowerPoint</Application>
  <PresentationFormat>On-screen Show (4:3)</PresentationFormat>
  <Paragraphs>665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2014-SISLAB template</vt:lpstr>
      <vt:lpstr>Accurate and Low Complex Cell Histogram Generation By Bypass The Gradient of Pixel Computation</vt:lpstr>
      <vt:lpstr>Outline</vt:lpstr>
      <vt:lpstr>Object detection with HOG</vt:lpstr>
      <vt:lpstr>HOG algorithm - 3 phases</vt:lpstr>
      <vt:lpstr>Outline</vt:lpstr>
      <vt:lpstr>Conventional cell histogram generation</vt:lpstr>
      <vt:lpstr>Previous works</vt:lpstr>
      <vt:lpstr>Previous works</vt:lpstr>
      <vt:lpstr>Previous works</vt:lpstr>
      <vt:lpstr>Previous works</vt:lpstr>
      <vt:lpstr>Previous works</vt:lpstr>
      <vt:lpstr>Previous works</vt:lpstr>
      <vt:lpstr>Previous works</vt:lpstr>
      <vt:lpstr>Previous works</vt:lpstr>
      <vt:lpstr>Our proposed method</vt:lpstr>
      <vt:lpstr>Our proposed method</vt:lpstr>
      <vt:lpstr>Outline</vt:lpstr>
      <vt:lpstr>Proposed hardware implementation</vt:lpstr>
      <vt:lpstr>Outline</vt:lpstr>
      <vt:lpstr>Evaluation</vt:lpstr>
      <vt:lpstr>Evaluation</vt:lpstr>
      <vt:lpstr>PowerPoint Presentation</vt:lpstr>
      <vt:lpstr>PowerPoint Presentation</vt:lpstr>
      <vt:lpstr>Determining 2 quantized orientation</vt:lpstr>
      <vt:lpstr>PowerPoint Presentation</vt:lpstr>
      <vt:lpstr>Conventional cell histogram generation</vt:lpstr>
      <vt:lpstr>Previous works</vt:lpstr>
      <vt:lpstr>Approximate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Ngoc-Sinh Nguyen</cp:lastModifiedBy>
  <cp:revision>161</cp:revision>
  <dcterms:created xsi:type="dcterms:W3CDTF">2014-04-07T08:20:53Z</dcterms:created>
  <dcterms:modified xsi:type="dcterms:W3CDTF">2017-11-22T00:15:24Z</dcterms:modified>
</cp:coreProperties>
</file>